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20" r:id="rId60"/>
  </p:sldMasterIdLst>
  <p:notesMasterIdLst>
    <p:notesMasterId r:id="rId99"/>
  </p:notesMasterIdLst>
  <p:handoutMasterIdLst>
    <p:handoutMasterId r:id="rId100"/>
  </p:handoutMasterIdLst>
  <p:sldIdLst>
    <p:sldId id="411" r:id="rId61"/>
    <p:sldId id="258" r:id="rId62"/>
    <p:sldId id="412" r:id="rId63"/>
    <p:sldId id="318" r:id="rId64"/>
    <p:sldId id="261" r:id="rId65"/>
    <p:sldId id="321" r:id="rId66"/>
    <p:sldId id="322" r:id="rId67"/>
    <p:sldId id="323" r:id="rId68"/>
    <p:sldId id="418" r:id="rId69"/>
    <p:sldId id="324" r:id="rId70"/>
    <p:sldId id="326" r:id="rId71"/>
    <p:sldId id="327" r:id="rId72"/>
    <p:sldId id="414" r:id="rId73"/>
    <p:sldId id="416" r:id="rId74"/>
    <p:sldId id="291" r:id="rId75"/>
    <p:sldId id="341" r:id="rId76"/>
    <p:sldId id="342" r:id="rId77"/>
    <p:sldId id="294" r:id="rId78"/>
    <p:sldId id="343" r:id="rId79"/>
    <p:sldId id="344" r:id="rId80"/>
    <p:sldId id="284" r:id="rId81"/>
    <p:sldId id="390" r:id="rId82"/>
    <p:sldId id="410" r:id="rId83"/>
    <p:sldId id="338" r:id="rId84"/>
    <p:sldId id="277" r:id="rId85"/>
    <p:sldId id="406" r:id="rId86"/>
    <p:sldId id="312" r:id="rId87"/>
    <p:sldId id="359" r:id="rId88"/>
    <p:sldId id="360" r:id="rId89"/>
    <p:sldId id="361" r:id="rId90"/>
    <p:sldId id="297" r:id="rId91"/>
    <p:sldId id="345" r:id="rId92"/>
    <p:sldId id="346" r:id="rId93"/>
    <p:sldId id="300" r:id="rId94"/>
    <p:sldId id="417" r:id="rId95"/>
    <p:sldId id="305" r:id="rId96"/>
    <p:sldId id="353" r:id="rId97"/>
    <p:sldId id="357" r:id="rId98"/>
  </p:sldIdLst>
  <p:sldSz cx="12192000" cy="6858000"/>
  <p:notesSz cx="6858000" cy="9144000"/>
  <p:embeddedFontLst>
    <p:embeddedFont>
      <p:font typeface="Noto Sans" panose="020B0502040204020203" pitchFamily="34" charset="0"/>
      <p:regular r:id="rId101"/>
      <p:bold r:id="rId102"/>
      <p:italic r:id="rId103"/>
      <p:boldItalic r:id="rId104"/>
    </p:embeddedFont>
    <p:embeddedFont>
      <p:font typeface="Raleway" panose="020F0502020204030204" pitchFamily="2" charset="0"/>
      <p:regular r:id="rId105"/>
      <p:bold r:id="rId106"/>
      <p:italic r:id="rId107"/>
      <p:boldItalic r:id="rId108"/>
    </p:embeddedFont>
    <p:embeddedFont>
      <p:font typeface="Raleway ExtraBold" panose="020F0502020204030204" pitchFamily="2" charset="0"/>
      <p:bold r:id="rId109"/>
      <p:boldItalic r:id="rId110"/>
    </p:embeddedFont>
    <p:embeddedFont>
      <p:font typeface="Raleway Medium" pitchFamily="2" charset="0"/>
      <p:regular r:id="rId111"/>
      <p:italic r:id="rId112"/>
    </p:embeddedFont>
    <p:embeddedFont>
      <p:font typeface="Raleway SemiBold" panose="020F0502020204030204" pitchFamily="2" charset="0"/>
      <p:bold r:id="rId113"/>
      <p:boldItalic r:id="rId114"/>
    </p:embeddedFont>
  </p:embeddedFontLst>
  <p:custDataLst>
    <p:custData r:id="rId13"/>
    <p:tags r:id="rId115"/>
  </p:custDataLst>
  <p:defaultText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C67B73-96F1-3BD0-67A2-C83CD0330D91}" name="Coffey, Taylor (MMA)" initials="C(" userId="S::taylor.coffey@marshmma.com::7e724de3-e6dc-4547-bb4a-75940a156b03" providerId="AD"/>
  <p188:author id="{51313B8A-A56D-0312-0611-7D797FEE1BDD}" name="Tench, Christina (MMA)" initials="CT" userId="S::Christina.Tench@MarshMMA.com::839c7580-03bd-49a1-be31-f65892fde2b4" providerId="AD"/>
  <p188:author id="{A39923BC-6856-D4EF-5498-563601760689}" name="Coffey, Taylor (MMA)" initials="TC" userId="S::Taylor.Coffey@MarshMMA.com::7e724de3-e6dc-4547-bb4a-75940a156b03" providerId="AD"/>
  <p188:author id="{90F354C1-6A8B-6C06-665A-E9D91F833FA4}" name="Gayle, Jennie" initials="GJ" userId="S::Jennie.Gayle@MarshMMA.com::984fc25e-0d7b-4973-a3bb-66d75d6a24fa" providerId="AD"/>
  <p188:author id="{8B2E35E0-C37F-FED6-03A9-5FB0D348F9D9}" name="Brown, Jennifer (MMA Raleigh)" initials="BJ(R" userId="S::Jennifer.Brown@MarshMMA.com::33e7edbd-c9bc-422d-9cc0-0f5f4d31396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ringer, Adam" initials="SA" lastIdx="13" clrIdx="0">
    <p:extLst>
      <p:ext uri="{19B8F6BF-5375-455C-9EA6-DF929625EA0E}">
        <p15:presenceInfo xmlns:p15="http://schemas.microsoft.com/office/powerpoint/2012/main" userId="S::adam.stringer@lippincott.com::7e8bf982-08f3-4205-8544-04909412e7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98DBCE"/>
    <a:srgbClr val="002C7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634BBD-EADC-FFC3-C86B-281D8DAA78A0}" v="34" dt="2026-05-28T12:34:11.781"/>
  </p1510:revLst>
</p1510:revInfo>
</file>

<file path=ppt/tableStyles.xml><?xml version="1.0" encoding="utf-8"?>
<a:tblStyleLst xmlns:a="http://schemas.openxmlformats.org/drawingml/2006/main" def="{C1A551C0-2021-AC11-E31C-4D4D43000001}">
  <a:tblStyle styleId="{C1A551C0-2021-AC11-E31C-4D4D43000001}" styleName="MMC 2021 Brand Table 1">
    <a:wholeTbl>
      <a:tcTxStyle>
        <a:fontRef idx="minor">
          <a:schemeClr val="dk1"/>
        </a:fontRef>
        <a:schemeClr val="dk1"/>
      </a:tcTxStyle>
      <a:tcStyle>
        <a:tcBdr>
          <a:left>
            <a:ln w="12700" cmpd="sng">
              <a:noFill/>
            </a:ln>
          </a:left>
          <a:right>
            <a:ln w="12700" cmpd="sng">
              <a:noFill/>
            </a:ln>
          </a:right>
          <a:top>
            <a:ln w="12700" cmpd="sng">
              <a:noFill/>
            </a:ln>
          </a:top>
          <a:bottom>
            <a:ln w="12700" cmpd="sng">
              <a:noFill/>
            </a:ln>
          </a:bottom>
          <a:insideH>
            <a:ln w="12700" cmpd="sng">
              <a:solidFill>
                <a:srgbClr val="949494"/>
              </a:solidFill>
            </a:ln>
          </a:insideH>
          <a:insideV>
            <a:ln w="12700" cmpd="sng">
              <a:noFill/>
            </a:ln>
          </a:insideV>
        </a:tcBdr>
        <a:fill>
          <a:solidFill>
            <a:schemeClr val="lt1">
              <a:tint val="100000"/>
            </a:schemeClr>
          </a:solidFill>
        </a:fill>
      </a:tcStyle>
    </a:wholeTbl>
    <a:band1H>
      <a:tcStyle>
        <a:tcBdr>
          <a:left>
            <a:ln w="12700" cmpd="sng">
              <a:noFill/>
            </a:ln>
          </a:left>
          <a:right>
            <a:ln w="12700" cmpd="sng">
              <a:noFill/>
            </a:ln>
          </a:right>
          <a:top>
            <a:ln w="12700" cmpd="sng">
              <a:noFill/>
            </a:ln>
          </a:top>
          <a:bottom>
            <a:ln w="12700" cmpd="sng">
              <a:noFill/>
            </a:ln>
          </a:bottom>
          <a:insideH>
            <a:ln w="12700" cmpd="sng">
              <a:noFill/>
            </a:ln>
          </a:insideH>
          <a:insideV>
            <a:ln w="12700" cmpd="sng">
              <a:noFill/>
            </a:ln>
          </a:insideV>
        </a:tcBdr>
        <a:fill>
          <a:solidFill>
            <a:srgbClr val="F0F0F0"/>
          </a:solidFill>
        </a:fill>
      </a:tcStyle>
    </a:band1H>
    <a:band2H>
      <a:tcStyle>
        <a:tcBdr>
          <a:left>
            <a:ln w="12700" cmpd="sng">
              <a:noFill/>
            </a:ln>
          </a:left>
          <a:right>
            <a:ln w="12700" cmpd="sng">
              <a:noFill/>
            </a:ln>
          </a:right>
          <a:top>
            <a:ln w="12700" cmpd="sng">
              <a:noFill/>
            </a:ln>
          </a:top>
          <a:bottom>
            <a:ln w="12700" cmpd="sng">
              <a:noFill/>
            </a:ln>
          </a:bottom>
          <a:insideH>
            <a:ln w="12700" cmpd="sng">
              <a:noFill/>
            </a:ln>
          </a:insideH>
          <a:insideV>
            <a:ln w="12700" cmpd="sng">
              <a:noFill/>
            </a:ln>
          </a:insideV>
        </a:tcBdr>
      </a:tcStyle>
    </a:band2H>
    <a:band1V>
      <a:tcStyle>
        <a:tcBdr/>
        <a:fill>
          <a:solidFill>
            <a:srgbClr val="F0F0F0"/>
          </a:solidFill>
        </a:fill>
      </a:tcStyle>
    </a:band1V>
    <a:band2V>
      <a:tcStyle>
        <a:tcBdr/>
      </a:tcStyle>
    </a:band2V>
    <a:lastCol>
      <a:tcTxStyle b="on">
        <a:fontRef idx="minor">
          <a:prstClr val="black"/>
        </a:fontRef>
        <a:schemeClr val="bg1"/>
      </a:tcTxStyle>
      <a:tcStyle>
        <a:tcBdr>
          <a:insideH>
            <a:ln w="12700" cmpd="sng">
              <a:solidFill>
                <a:srgbClr val="FFFFFF"/>
              </a:solidFill>
            </a:ln>
          </a:insideH>
        </a:tcBdr>
        <a:fill>
          <a:solidFill>
            <a:schemeClr val="accent1">
              <a:tint val="100000"/>
            </a:schemeClr>
          </a:solidFill>
        </a:fill>
      </a:tcStyle>
    </a:lastCol>
    <a:firstCol>
      <a:tcTxStyle b="on">
        <a:fontRef idx="minor">
          <a:prstClr val="black"/>
        </a:fontRef>
        <a:schemeClr val="bg1"/>
      </a:tcTxStyle>
      <a:tcStyle>
        <a:tcBdr>
          <a:insideH>
            <a:ln w="12700" cmpd="sng">
              <a:solidFill>
                <a:srgbClr val="FFFFFF"/>
              </a:solidFill>
            </a:ln>
          </a:insideH>
        </a:tcBdr>
        <a:fill>
          <a:solidFill>
            <a:schemeClr val="accent1"/>
          </a:solidFill>
        </a:fill>
      </a:tcStyle>
    </a:firstCol>
    <a:lastRow>
      <a:tcTxStyle b="on">
        <a:fontRef idx="minor">
          <a:schemeClr val="bg1"/>
        </a:fontRef>
        <a:schemeClr val="bg1"/>
      </a:tcTxStyle>
      <a:tcStyle>
        <a:tcBdr/>
        <a:fill>
          <a:solidFill>
            <a:srgbClr val="565656"/>
          </a:solidFill>
        </a:fill>
      </a:tcStyle>
    </a:lastRow>
    <a:firstRow>
      <a:tcTxStyle b="on">
        <a:fontRef idx="minor">
          <a:schemeClr val="bg1"/>
        </a:fontRef>
        <a:schemeClr val="bg1"/>
      </a:tcTxStyle>
      <a:tcStyle>
        <a:tcBdr/>
        <a:fill>
          <a:solidFill>
            <a:srgbClr val="002C77"/>
          </a:solidFill>
        </a:fill>
      </a:tcStyle>
    </a:firstRow>
  </a:tblStyle>
  <a:tblStyle styleId="{C1A551C0-2021-AC11-E31C-4D4D43000002}" styleName="MMC 2021 Brand Table 2">
    <a:wholeTbl>
      <a:tcTxStyle>
        <a:fontRef idx="minor">
          <a:schemeClr val="dk1"/>
        </a:fontRef>
        <a:schemeClr val="dk1"/>
      </a:tcTxStyle>
      <a:tcStyle>
        <a:tcBdr>
          <a:left>
            <a:ln w="12700" cmpd="sng">
              <a:noFill/>
            </a:ln>
          </a:left>
          <a:right>
            <a:ln w="12700" cmpd="sng">
              <a:noFill/>
            </a:ln>
          </a:right>
          <a:top>
            <a:ln w="12700" cmpd="sng">
              <a:noFill/>
            </a:ln>
          </a:top>
          <a:bottom>
            <a:ln w="12700" cmpd="sng">
              <a:noFill/>
            </a:ln>
          </a:bottom>
          <a:insideH>
            <a:ln w="12700" cmpd="sng">
              <a:solidFill>
                <a:srgbClr val="949494"/>
              </a:solidFill>
            </a:ln>
          </a:insideH>
          <a:insideV>
            <a:ln w="12700" cmpd="sng">
              <a:noFill/>
            </a:ln>
          </a:insideV>
        </a:tcBdr>
        <a:fill>
          <a:solidFill>
            <a:schemeClr val="lt1">
              <a:tint val="100000"/>
            </a:schemeClr>
          </a:solidFill>
        </a:fill>
      </a:tcStyle>
    </a:wholeTbl>
    <a:lastCol>
      <a:tcTxStyle b="on">
        <a:fontRef idx="minor">
          <a:prstClr val="black"/>
        </a:fontRef>
        <a:schemeClr val="dk1"/>
      </a:tcTxStyle>
      <a:tcStyle>
        <a:tcBdr/>
        <a:fill>
          <a:solidFill>
            <a:schemeClr val="lt1">
              <a:tint val="100000"/>
            </a:schemeClr>
          </a:solidFill>
        </a:fill>
      </a:tcStyle>
    </a:lastCol>
    <a:firstCol>
      <a:tcTxStyle b="on">
        <a:fontRef idx="minor">
          <a:prstClr val="black"/>
        </a:fontRef>
        <a:schemeClr val="dk1"/>
      </a:tcTxStyle>
      <a:tcStyle>
        <a:tcBdr/>
        <a:fill>
          <a:solidFill>
            <a:schemeClr val="lt1">
              <a:tint val="100000"/>
            </a:schemeClr>
          </a:solidFill>
        </a:fill>
      </a:tcStyle>
    </a:firstCol>
    <a:lastRow>
      <a:tcTxStyle>
        <a:fontRef idx="minor">
          <a:prstClr val="black"/>
        </a:fontRef>
        <a:schemeClr val="dk1"/>
      </a:tcTxStyle>
      <a:tcStyle>
        <a:tcBdr>
          <a:left>
            <a:ln w="12700" cmpd="sng">
              <a:noFill/>
            </a:ln>
          </a:left>
          <a:right>
            <a:ln w="12700" cmpd="sng">
              <a:noFill/>
            </a:ln>
          </a:right>
          <a:top>
            <a:ln w="28575" cmpd="sng">
              <a:solidFill>
                <a:srgbClr val="565656"/>
              </a:solidFill>
            </a:ln>
          </a:top>
          <a:bottom>
            <a:ln w="28575" cmpd="sng">
              <a:solidFill>
                <a:srgbClr val="565656"/>
              </a:solidFill>
            </a:ln>
          </a:bottom>
          <a:insideH>
            <a:ln w="28575" cmpd="sng">
              <a:solidFill>
                <a:srgbClr val="565656"/>
              </a:solidFill>
            </a:ln>
          </a:insideH>
          <a:insideV>
            <a:ln w="12700" cmpd="sng">
              <a:noFill/>
            </a:ln>
          </a:insideV>
        </a:tcBdr>
        <a:fill>
          <a:solidFill>
            <a:schemeClr val="lt1">
              <a:tint val="100000"/>
            </a:schemeClr>
          </a:solidFill>
        </a:fill>
      </a:tcStyle>
    </a:lastRow>
    <a:firstRow>
      <a:tcTxStyle b="on">
        <a:fontRef idx="minor">
          <a:schemeClr val="bg1"/>
        </a:fontRef>
        <a:srgbClr val="002C77"/>
      </a:tcTxStyle>
      <a:tcStyle>
        <a:tcBdr/>
        <a:fill>
          <a:solidFill>
            <a:schemeClr val="lt1">
              <a:tint val="100000"/>
            </a:schemeClr>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67" autoAdjust="0"/>
    <p:restoredTop sz="86441" autoAdjust="0"/>
  </p:normalViewPr>
  <p:slideViewPr>
    <p:cSldViewPr snapToGrid="0">
      <p:cViewPr varScale="1">
        <p:scale>
          <a:sx n="78" d="100"/>
          <a:sy n="78" d="100"/>
        </p:scale>
        <p:origin x="120" y="48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117" Type="http://schemas.openxmlformats.org/officeDocument/2006/relationships/presProps" Target="presProps.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slide" Target="slides/slide3.xml"/><Relationship Id="rId68" Type="http://schemas.openxmlformats.org/officeDocument/2006/relationships/slide" Target="slides/slide8.xml"/><Relationship Id="rId84" Type="http://schemas.openxmlformats.org/officeDocument/2006/relationships/slide" Target="slides/slide24.xml"/><Relationship Id="rId89" Type="http://schemas.openxmlformats.org/officeDocument/2006/relationships/slide" Target="slides/slide29.xml"/><Relationship Id="rId112" Type="http://schemas.openxmlformats.org/officeDocument/2006/relationships/font" Target="fonts/font12.fntdata"/><Relationship Id="rId16" Type="http://schemas.openxmlformats.org/officeDocument/2006/relationships/customXml" Target="../customXml/item16.xml"/><Relationship Id="rId107" Type="http://schemas.openxmlformats.org/officeDocument/2006/relationships/font" Target="fonts/font7.fntdata"/><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customXml" Target="../customXml/item53.xml"/><Relationship Id="rId58" Type="http://schemas.openxmlformats.org/officeDocument/2006/relationships/customXml" Target="../customXml/item58.xml"/><Relationship Id="rId74" Type="http://schemas.openxmlformats.org/officeDocument/2006/relationships/slide" Target="slides/slide14.xml"/><Relationship Id="rId79" Type="http://schemas.openxmlformats.org/officeDocument/2006/relationships/slide" Target="slides/slide19.xml"/><Relationship Id="rId102" Type="http://schemas.openxmlformats.org/officeDocument/2006/relationships/font" Target="fonts/font2.fntdata"/><Relationship Id="rId5" Type="http://schemas.openxmlformats.org/officeDocument/2006/relationships/customXml" Target="../customXml/item5.xml"/><Relationship Id="rId90" Type="http://schemas.openxmlformats.org/officeDocument/2006/relationships/slide" Target="slides/slide30.xml"/><Relationship Id="rId95" Type="http://schemas.openxmlformats.org/officeDocument/2006/relationships/slide" Target="slides/slide35.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customXml" Target="../customXml/item48.xml"/><Relationship Id="rId64" Type="http://schemas.openxmlformats.org/officeDocument/2006/relationships/slide" Target="slides/slide4.xml"/><Relationship Id="rId69" Type="http://schemas.openxmlformats.org/officeDocument/2006/relationships/slide" Target="slides/slide9.xml"/><Relationship Id="rId113" Type="http://schemas.openxmlformats.org/officeDocument/2006/relationships/font" Target="fonts/font13.fntdata"/><Relationship Id="rId118" Type="http://schemas.openxmlformats.org/officeDocument/2006/relationships/viewProps" Target="viewProps.xml"/><Relationship Id="rId80" Type="http://schemas.openxmlformats.org/officeDocument/2006/relationships/slide" Target="slides/slide20.xml"/><Relationship Id="rId85" Type="http://schemas.openxmlformats.org/officeDocument/2006/relationships/slide" Target="slides/slide25.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font" Target="fonts/font3.fntdata"/><Relationship Id="rId108" Type="http://schemas.openxmlformats.org/officeDocument/2006/relationships/font" Target="fonts/font8.fntdata"/><Relationship Id="rId54" Type="http://schemas.openxmlformats.org/officeDocument/2006/relationships/customXml" Target="../customXml/item54.xml"/><Relationship Id="rId70" Type="http://schemas.openxmlformats.org/officeDocument/2006/relationships/slide" Target="slides/slide10.xml"/><Relationship Id="rId75" Type="http://schemas.openxmlformats.org/officeDocument/2006/relationships/slide" Target="slides/slide15.xml"/><Relationship Id="rId91" Type="http://schemas.openxmlformats.org/officeDocument/2006/relationships/slide" Target="slides/slide31.xml"/><Relationship Id="rId96"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font" Target="fonts/font14.fntdata"/><Relationship Id="rId119" Type="http://schemas.openxmlformats.org/officeDocument/2006/relationships/theme" Target="theme/theme1.xml"/><Relationship Id="rId44" Type="http://schemas.openxmlformats.org/officeDocument/2006/relationships/customXml" Target="../customXml/item44.xml"/><Relationship Id="rId60" Type="http://schemas.openxmlformats.org/officeDocument/2006/relationships/slideMaster" Target="slideMasters/slideMaster1.xml"/><Relationship Id="rId65" Type="http://schemas.openxmlformats.org/officeDocument/2006/relationships/slide" Target="slides/slide5.xml"/><Relationship Id="rId81" Type="http://schemas.openxmlformats.org/officeDocument/2006/relationships/slide" Target="slides/slide21.xml"/><Relationship Id="rId86"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font" Target="fonts/font9.fntdata"/><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slide" Target="slides/slide16.xml"/><Relationship Id="rId97" Type="http://schemas.openxmlformats.org/officeDocument/2006/relationships/slide" Target="slides/slide37.xml"/><Relationship Id="rId104" Type="http://schemas.openxmlformats.org/officeDocument/2006/relationships/font" Target="fonts/font4.fntdata"/><Relationship Id="rId120" Type="http://schemas.openxmlformats.org/officeDocument/2006/relationships/tableStyles" Target="tableStyles.xml"/><Relationship Id="rId7" Type="http://schemas.openxmlformats.org/officeDocument/2006/relationships/customXml" Target="../customXml/item7.xml"/><Relationship Id="rId71" Type="http://schemas.openxmlformats.org/officeDocument/2006/relationships/slide" Target="slides/slide11.xml"/><Relationship Id="rId92" Type="http://schemas.openxmlformats.org/officeDocument/2006/relationships/slide" Target="slides/slide32.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slide" Target="slides/slide6.xml"/><Relationship Id="rId87" Type="http://schemas.openxmlformats.org/officeDocument/2006/relationships/slide" Target="slides/slide27.xml"/><Relationship Id="rId110" Type="http://schemas.openxmlformats.org/officeDocument/2006/relationships/font" Target="fonts/font10.fntdata"/><Relationship Id="rId115" Type="http://schemas.openxmlformats.org/officeDocument/2006/relationships/tags" Target="tags/tag1.xml"/><Relationship Id="rId61" Type="http://schemas.openxmlformats.org/officeDocument/2006/relationships/slide" Target="slides/slide1.xml"/><Relationship Id="rId82" Type="http://schemas.openxmlformats.org/officeDocument/2006/relationships/slide" Target="slides/slide22.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slide" Target="slides/slide17.xml"/><Relationship Id="rId100" Type="http://schemas.openxmlformats.org/officeDocument/2006/relationships/handoutMaster" Target="handoutMasters/handoutMaster1.xml"/><Relationship Id="rId105" Type="http://schemas.openxmlformats.org/officeDocument/2006/relationships/font" Target="fonts/font5.fntdata"/><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slide" Target="slides/slide12.xml"/><Relationship Id="rId93" Type="http://schemas.openxmlformats.org/officeDocument/2006/relationships/slide" Target="slides/slide33.xml"/><Relationship Id="rId98" Type="http://schemas.openxmlformats.org/officeDocument/2006/relationships/slide" Target="slides/slide38.xml"/><Relationship Id="rId121" Type="http://schemas.microsoft.com/office/2015/10/relationships/revisionInfo" Target="revisionInfo.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slide" Target="slides/slide7.xml"/><Relationship Id="rId116" Type="http://schemas.openxmlformats.org/officeDocument/2006/relationships/commentAuthors" Target="commentAuthors.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slide" Target="slides/slide2.xml"/><Relationship Id="rId83" Type="http://schemas.openxmlformats.org/officeDocument/2006/relationships/slide" Target="slides/slide23.xml"/><Relationship Id="rId88" Type="http://schemas.openxmlformats.org/officeDocument/2006/relationships/slide" Target="slides/slide28.xml"/><Relationship Id="rId111" Type="http://schemas.openxmlformats.org/officeDocument/2006/relationships/font" Target="fonts/font11.fntdata"/><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font" Target="fonts/font6.fntdata"/><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slide" Target="slides/slide13.xml"/><Relationship Id="rId78" Type="http://schemas.openxmlformats.org/officeDocument/2006/relationships/slide" Target="slides/slide18.xml"/><Relationship Id="rId94" Type="http://schemas.openxmlformats.org/officeDocument/2006/relationships/slide" Target="slides/slide34.xml"/><Relationship Id="rId99" Type="http://schemas.openxmlformats.org/officeDocument/2006/relationships/notesMaster" Target="notesMasters/notesMaster1.xml"/><Relationship Id="rId101" Type="http://schemas.openxmlformats.org/officeDocument/2006/relationships/font" Target="fonts/font1.fntdata"/><Relationship Id="rId122"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4C70C6-87E9-BC42-B371-929C77B72D0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767FFED-7486-4848-A427-7FAAAC6506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E9D273-C17F-144C-9C13-E365762DD79B}" type="datetimeFigureOut">
              <a:rPr lang="en-GB" smtClean="0"/>
              <a:t>29/05/2026</a:t>
            </a:fld>
            <a:endParaRPr lang="en-GB"/>
          </a:p>
        </p:txBody>
      </p:sp>
      <p:sp>
        <p:nvSpPr>
          <p:cNvPr id="4" name="Footer Placeholder 3">
            <a:extLst>
              <a:ext uri="{FF2B5EF4-FFF2-40B4-BE49-F238E27FC236}">
                <a16:creationId xmlns:a16="http://schemas.microsoft.com/office/drawing/2014/main" id="{D5A27765-63BC-A54C-A741-3E43D81DC37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680BB550-5806-6245-BFED-BC3F97BD75B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5A3036-A3D1-1D40-85ED-227DB44E2BD2}" type="slidenum">
              <a:rPr lang="en-GB" smtClean="0"/>
              <a:t>‹#›</a:t>
            </a:fld>
            <a:endParaRPr lang="en-GB"/>
          </a:p>
        </p:txBody>
      </p:sp>
    </p:spTree>
    <p:extLst>
      <p:ext uri="{BB962C8B-B14F-4D97-AF65-F5344CB8AC3E}">
        <p14:creationId xmlns:p14="http://schemas.microsoft.com/office/powerpoint/2010/main" val="12197837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8C79A-4752-7040-A133-91C74992C31D}" type="datetimeFigureOut">
              <a:rPr lang="en-GB" smtClean="0"/>
              <a:t>29/05/2026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BF5AC0-C4B3-464D-8E9B-9D86370B7879}" type="slidenum">
              <a:rPr lang="en-GB" smtClean="0"/>
              <a:t>‹#›</a:t>
            </a:fld>
            <a:endParaRPr lang="en-GB"/>
          </a:p>
        </p:txBody>
      </p:sp>
    </p:spTree>
    <p:extLst>
      <p:ext uri="{BB962C8B-B14F-4D97-AF65-F5344CB8AC3E}">
        <p14:creationId xmlns:p14="http://schemas.microsoft.com/office/powerpoint/2010/main" val="1168623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mn-ea"/>
                <a:cs typeface="+mn-cs"/>
              </a:rPr>
              <a:t>Welcome to </a:t>
            </a:r>
            <a:r>
              <a:rPr kumimoji="0" lang="en-US" altLang="en-US" sz="1200" b="1" i="0" u="none" strike="noStrike" kern="1200" cap="none" spc="0" normalizeH="0" baseline="0" noProof="0" dirty="0">
                <a:ln>
                  <a:noFill/>
                </a:ln>
                <a:solidFill>
                  <a:srgbClr val="000000"/>
                </a:solidFill>
                <a:effectLst/>
                <a:uLnTx/>
                <a:uFillTx/>
                <a:latin typeface="Arial" charset="0"/>
                <a:ea typeface="+mn-ea"/>
                <a:cs typeface="+mn-cs"/>
              </a:rPr>
              <a:t>Forsyth County Government’s</a:t>
            </a:r>
            <a:r>
              <a:rPr kumimoji="0" lang="en-US" altLang="en-US" sz="1200" b="0" i="0" u="none" strike="noStrike" kern="1200" cap="none" spc="0" normalizeH="0" baseline="0" noProof="0" dirty="0">
                <a:ln>
                  <a:noFill/>
                </a:ln>
                <a:solidFill>
                  <a:srgbClr val="000000"/>
                </a:solidFill>
                <a:effectLst/>
                <a:uLnTx/>
                <a:uFillTx/>
                <a:latin typeface="Arial" charset="0"/>
                <a:ea typeface="+mn-ea"/>
                <a:cs typeface="+mn-cs"/>
              </a:rPr>
              <a:t> benefit presentation for the 2026 2027 plan year. </a:t>
            </a:r>
          </a:p>
          <a:p>
            <a:endParaRPr lang="en-US" dirty="0"/>
          </a:p>
        </p:txBody>
      </p:sp>
      <p:sp>
        <p:nvSpPr>
          <p:cNvPr id="4" name="Slide Number Placeholder 3"/>
          <p:cNvSpPr>
            <a:spLocks noGrp="1"/>
          </p:cNvSpPr>
          <p:nvPr>
            <p:ph type="sldNum" sz="quarter" idx="5"/>
          </p:nvPr>
        </p:nvSpPr>
        <p:spPr/>
        <p:txBody>
          <a:bodyPr/>
          <a:lstStyle/>
          <a:p>
            <a:fld id="{53BF5AC0-C4B3-464D-8E9B-9D86370B7879}" type="slidenum">
              <a:rPr lang="en-GB" smtClean="0"/>
              <a:t>1</a:t>
            </a:fld>
            <a:endParaRPr lang="en-GB"/>
          </a:p>
        </p:txBody>
      </p:sp>
    </p:spTree>
    <p:extLst>
      <p:ext uri="{BB962C8B-B14F-4D97-AF65-F5344CB8AC3E}">
        <p14:creationId xmlns:p14="http://schemas.microsoft.com/office/powerpoint/2010/main" val="507785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Forsyth County Government</a:t>
            </a:r>
            <a:r>
              <a:rPr lang="en-US" dirty="0"/>
              <a:t> shares the cost of your medical coverage. Here is your cost to enroll in coverage this year. Your premium is deducted pre-tax from each paycheck.  </a:t>
            </a:r>
          </a:p>
          <a:p>
            <a:endParaRPr lang="en-US" dirty="0">
              <a:cs typeface="Calibri"/>
            </a:endParaRPr>
          </a:p>
        </p:txBody>
      </p:sp>
      <p:sp>
        <p:nvSpPr>
          <p:cNvPr id="4" name="Slide Number Placeholder 3"/>
          <p:cNvSpPr>
            <a:spLocks noGrp="1"/>
          </p:cNvSpPr>
          <p:nvPr>
            <p:ph type="sldNum" sz="quarter" idx="5"/>
          </p:nvPr>
        </p:nvSpPr>
        <p:spPr/>
        <p:txBody>
          <a:bodyPr/>
          <a:lstStyle/>
          <a:p>
            <a:fld id="{53BF5AC0-C4B3-464D-8E9B-9D86370B7879}" type="slidenum">
              <a:rPr lang="en-GB" smtClean="0"/>
              <a:t>10</a:t>
            </a:fld>
            <a:endParaRPr lang="en-GB"/>
          </a:p>
        </p:txBody>
      </p:sp>
    </p:spTree>
    <p:extLst>
      <p:ext uri="{BB962C8B-B14F-4D97-AF65-F5344CB8AC3E}">
        <p14:creationId xmlns:p14="http://schemas.microsoft.com/office/powerpoint/2010/main" val="4171330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Telemedicine service from </a:t>
            </a:r>
            <a:r>
              <a:rPr lang="en-US" b="1" dirty="0"/>
              <a:t>Cigna </a:t>
            </a:r>
            <a:r>
              <a:rPr lang="en-US" dirty="0"/>
              <a:t>is included with your medical plan. With telemedicine, you can video chat a doctor anywhere, anytime. These doctors can write prescriptions as needed and diagnose many common sicknesses. Getting started is easy. Simply visit the website or mobile app shown here for more information.  </a:t>
            </a:r>
          </a:p>
          <a:p>
            <a:endParaRPr lang="en-US" dirty="0">
              <a:cs typeface="Calibri"/>
            </a:endParaRPr>
          </a:p>
        </p:txBody>
      </p:sp>
      <p:sp>
        <p:nvSpPr>
          <p:cNvPr id="4" name="Slide Number Placeholder 3"/>
          <p:cNvSpPr>
            <a:spLocks noGrp="1"/>
          </p:cNvSpPr>
          <p:nvPr>
            <p:ph type="sldNum" sz="quarter" idx="5"/>
          </p:nvPr>
        </p:nvSpPr>
        <p:spPr/>
        <p:txBody>
          <a:bodyPr/>
          <a:lstStyle/>
          <a:p>
            <a:fld id="{53BF5AC0-C4B3-464D-8E9B-9D86370B7879}" type="slidenum">
              <a:rPr lang="en-GB" smtClean="0"/>
              <a:t>11</a:t>
            </a:fld>
            <a:endParaRPr lang="en-GB"/>
          </a:p>
        </p:txBody>
      </p:sp>
    </p:spTree>
    <p:extLst>
      <p:ext uri="{BB962C8B-B14F-4D97-AF65-F5344CB8AC3E}">
        <p14:creationId xmlns:p14="http://schemas.microsoft.com/office/powerpoint/2010/main" val="471304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get sick or hurt, do you know where to go? Save money by visiting your primary care doctor or using telemedicine for non-urgent issues. Urgent Care provides after hours treatment and walk-up care. If you have a life threatening emergency, the ER is where you should go. </a:t>
            </a:r>
          </a:p>
          <a:p>
            <a:endParaRPr lang="en-US">
              <a:cs typeface="Calibri"/>
            </a:endParaRPr>
          </a:p>
        </p:txBody>
      </p:sp>
      <p:sp>
        <p:nvSpPr>
          <p:cNvPr id="4" name="Slide Number Placeholder 3"/>
          <p:cNvSpPr>
            <a:spLocks noGrp="1"/>
          </p:cNvSpPr>
          <p:nvPr>
            <p:ph type="sldNum" sz="quarter" idx="5"/>
          </p:nvPr>
        </p:nvSpPr>
        <p:spPr/>
        <p:txBody>
          <a:bodyPr/>
          <a:lstStyle/>
          <a:p>
            <a:fld id="{53BF5AC0-C4B3-464D-8E9B-9D86370B7879}" type="slidenum">
              <a:rPr lang="en-GB" smtClean="0"/>
              <a:t>12</a:t>
            </a:fld>
            <a:endParaRPr lang="en-GB"/>
          </a:p>
        </p:txBody>
      </p:sp>
    </p:spTree>
    <p:extLst>
      <p:ext uri="{BB962C8B-B14F-4D97-AF65-F5344CB8AC3E}">
        <p14:creationId xmlns:p14="http://schemas.microsoft.com/office/powerpoint/2010/main" val="153421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Forsyth County Government</a:t>
            </a:r>
            <a:r>
              <a:rPr lang="en-US" dirty="0"/>
              <a:t> is committed to being your partner in health!</a:t>
            </a:r>
          </a:p>
          <a:p>
            <a:endParaRPr lang="en-US" i="1" dirty="0"/>
          </a:p>
          <a:p>
            <a:r>
              <a:rPr lang="en-US" sz="1200" kern="1200" dirty="0">
                <a:solidFill>
                  <a:schemeClr val="tx1"/>
                </a:solidFill>
                <a:effectLst/>
                <a:highlight>
                  <a:srgbClr val="FFFF00"/>
                </a:highlight>
                <a:latin typeface="+mn-lt"/>
                <a:ea typeface="+mn-ea"/>
                <a:cs typeface="+mn-cs"/>
              </a:rPr>
              <a:t>Certain plans have a wellness feature built into your benefit options. This benefit gives money back to you for having a qualified screening test and then filing a claim for the screening test performed.</a:t>
            </a:r>
          </a:p>
          <a:p>
            <a:endParaRPr lang="en-US" dirty="0">
              <a:cs typeface="Calibri"/>
            </a:endParaRPr>
          </a:p>
        </p:txBody>
      </p:sp>
      <p:sp>
        <p:nvSpPr>
          <p:cNvPr id="4" name="Slide Number Placeholder 3"/>
          <p:cNvSpPr>
            <a:spLocks noGrp="1"/>
          </p:cNvSpPr>
          <p:nvPr>
            <p:ph type="sldNum" sz="quarter" idx="5"/>
          </p:nvPr>
        </p:nvSpPr>
        <p:spPr/>
        <p:txBody>
          <a:bodyPr/>
          <a:lstStyle/>
          <a:p>
            <a:fld id="{53BF5AC0-C4B3-464D-8E9B-9D86370B7879}" type="slidenum">
              <a:rPr lang="en-GB" smtClean="0"/>
              <a:t>13</a:t>
            </a:fld>
            <a:endParaRPr lang="en-GB"/>
          </a:p>
        </p:txBody>
      </p:sp>
    </p:spTree>
    <p:extLst>
      <p:ext uri="{BB962C8B-B14F-4D97-AF65-F5344CB8AC3E}">
        <p14:creationId xmlns:p14="http://schemas.microsoft.com/office/powerpoint/2010/main" val="978682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Forsyth County Government and Atrium Health Wake Forest Baptist are bringing health care right to you, with our on-site Employee Health &amp; Wellness clinic, located at 725 Highland Avenue in Winston Salem. Employees, retirees, and dependents ages 2 and up who are covered on a County medical plan can utilize the clinic for sick visits, wellness exams, and health management services. Call or visit the website to make an appointment. Behavioral Health services are also available. </a:t>
            </a:r>
          </a:p>
        </p:txBody>
      </p:sp>
      <p:sp>
        <p:nvSpPr>
          <p:cNvPr id="4" name="Slide Number Placeholder 3"/>
          <p:cNvSpPr>
            <a:spLocks noGrp="1"/>
          </p:cNvSpPr>
          <p:nvPr>
            <p:ph type="sldNum" sz="quarter" idx="5"/>
          </p:nvPr>
        </p:nvSpPr>
        <p:spPr/>
        <p:txBody>
          <a:bodyPr/>
          <a:lstStyle/>
          <a:p>
            <a:fld id="{53BF5AC0-C4B3-464D-8E9B-9D86370B7879}" type="slidenum">
              <a:rPr lang="en-GB" smtClean="0"/>
              <a:t>14</a:t>
            </a:fld>
            <a:endParaRPr lang="en-GB"/>
          </a:p>
        </p:txBody>
      </p:sp>
    </p:spTree>
    <p:extLst>
      <p:ext uri="{BB962C8B-B14F-4D97-AF65-F5344CB8AC3E}">
        <p14:creationId xmlns:p14="http://schemas.microsoft.com/office/powerpoint/2010/main" val="2301905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we will go over your Dental Benefits.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BF5AC0-C4B3-464D-8E9B-9D86370B787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607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You are offered a choice of two </a:t>
            </a:r>
            <a:r>
              <a:rPr lang="en-US" dirty="0" err="1"/>
              <a:t>ah</a:t>
            </a:r>
            <a:r>
              <a:rPr lang="en-US" b="1" baseline="0" dirty="0" err="1"/>
              <a:t>meritas</a:t>
            </a:r>
            <a:r>
              <a:rPr lang="en-US" baseline="0" dirty="0"/>
              <a:t> dental plans with the in-network benefits shown here</a:t>
            </a:r>
            <a:r>
              <a:rPr lang="en-US" b="0"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Using an in-network provider can help you get the most out of your dental benefit. Both plans cover 100% of preventative services with an annual deductible of </a:t>
            </a:r>
            <a:r>
              <a:rPr lang="en-US" b="1" baseline="0" dirty="0"/>
              <a:t>$50 </a:t>
            </a:r>
            <a:r>
              <a:rPr lang="en-US" b="0" baseline="0" dirty="0"/>
              <a:t>per individual on Type II and III services. The Base Plan has a maximum annual benefit of $750 per person, while the Enhanced plan offers a </a:t>
            </a:r>
            <a:r>
              <a:rPr lang="en-US" b="1" baseline="0" dirty="0"/>
              <a:t>$2000 </a:t>
            </a:r>
            <a:r>
              <a:rPr lang="en-US" b="0" baseline="0" dirty="0"/>
              <a:t>annual benefit.  Orthodontic services for both children and adults is covered on the Enhanced Plan.</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BF5AC0-C4B3-464D-8E9B-9D86370B787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051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costs for dental coverage this year. Your premium is deducted pre-tax from your paycheck.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BF5AC0-C4B3-464D-8E9B-9D86370B787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001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Vision benefits are also available to you.</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BF5AC0-C4B3-464D-8E9B-9D86370B787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7812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You are offered </a:t>
            </a:r>
            <a:r>
              <a:rPr lang="en-US" b="1" baseline="0" dirty="0"/>
              <a:t>vision coverage through Superior Vision</a:t>
            </a:r>
            <a:r>
              <a:rPr lang="en-US" baseline="0" dirty="0"/>
              <a:t>. Exams are covered at 100% on the Exam &amp; Materials Plan. There is a </a:t>
            </a:r>
            <a:r>
              <a:rPr lang="en-US" b="1" baseline="0" dirty="0"/>
              <a:t>fifteen dollar </a:t>
            </a:r>
            <a:r>
              <a:rPr lang="en-US" baseline="0" dirty="0"/>
              <a:t>co-pay and up to a </a:t>
            </a:r>
            <a:r>
              <a:rPr lang="en-US" b="1" baseline="0" dirty="0"/>
              <a:t>150 dollar</a:t>
            </a:r>
            <a:r>
              <a:rPr lang="en-US" baseline="0" dirty="0"/>
              <a:t> allowance for in-network frames or lenses, and for elective contacts. Using an in-Network provider will give you the lowest cost and help you get the most out of your vision benefit. </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BF5AC0-C4B3-464D-8E9B-9D86370B787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904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Forsyth County </a:t>
            </a:r>
            <a:r>
              <a:rPr lang="en-US" b="0" dirty="0"/>
              <a:t> is proud to offer you and your family a valuable benefits program. Check out the quick highlights for this plan year. </a:t>
            </a:r>
            <a:endParaRPr lang="en-US" b="0" dirty="0">
              <a:cs typeface="Calibri" panose="020F0502020204030204"/>
            </a:endParaRPr>
          </a:p>
          <a:p>
            <a:endParaRPr lang="en-US" b="0" dirty="0"/>
          </a:p>
          <a:p>
            <a:r>
              <a:rPr lang="en-US" dirty="0"/>
              <a:t>New for July 2026, you will now be able to choose the Medical Plan and Dental Plan that is right for you. </a:t>
            </a:r>
          </a:p>
          <a:p>
            <a:r>
              <a:rPr lang="en-US" dirty="0"/>
              <a:t>Also, the IRS has increased the maximum allowable contribution to Health Savings Accounts and Flexible Spending Accounts. </a:t>
            </a:r>
          </a:p>
          <a:p>
            <a:r>
              <a:rPr lang="en-US" dirty="0"/>
              <a:t>And last, the life insurance benefits are now with OneAmerica- the same company that provides our Disability benefits. You can enroll in Life Insurance this year with no medical questions asked! If you don’t currently have Disability coverage, you can also add that without answering medical questions, and those who already have Short Term Disability can increase their coverage by up to $500.</a:t>
            </a:r>
          </a:p>
          <a:p>
            <a:endParaRPr lang="en-US" dirty="0"/>
          </a:p>
          <a:p>
            <a:r>
              <a:rPr lang="en-US" dirty="0"/>
              <a:t>Scan the QR code shown here to view your full guide of benefit offerings. </a:t>
            </a:r>
          </a:p>
          <a:p>
            <a:endParaRPr lang="en-US" dirty="0"/>
          </a:p>
        </p:txBody>
      </p:sp>
      <p:sp>
        <p:nvSpPr>
          <p:cNvPr id="4" name="Slide Number Placeholder 3"/>
          <p:cNvSpPr>
            <a:spLocks noGrp="1"/>
          </p:cNvSpPr>
          <p:nvPr>
            <p:ph type="sldNum" sz="quarter" idx="5"/>
          </p:nvPr>
        </p:nvSpPr>
        <p:spPr/>
        <p:txBody>
          <a:bodyPr/>
          <a:lstStyle/>
          <a:p>
            <a:fld id="{53BF5AC0-C4B3-464D-8E9B-9D86370B7879}" type="slidenum">
              <a:rPr lang="en-GB" smtClean="0"/>
              <a:t>2</a:t>
            </a:fld>
            <a:endParaRPr lang="en-GB"/>
          </a:p>
        </p:txBody>
      </p:sp>
    </p:spTree>
    <p:extLst>
      <p:ext uri="{BB962C8B-B14F-4D97-AF65-F5344CB8AC3E}">
        <p14:creationId xmlns:p14="http://schemas.microsoft.com/office/powerpoint/2010/main" val="2904578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your cost for vision coverage this year. Your premium is deducted pre-tax from your paycheck.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BF5AC0-C4B3-464D-8E9B-9D86370B787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2812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7030A0"/>
                </a:solidFill>
                <a:effectLst/>
                <a:latin typeface="Raleway Medium" pitchFamily="2" charset="0"/>
              </a:rPr>
              <a:t>Tax-advantaged accounts help participants with managing healthcare and childcare costs while saving on taxes.</a:t>
            </a:r>
            <a:endParaRPr lang="en-US" sz="1800">
              <a:cs typeface="Calibri"/>
            </a:endParaRPr>
          </a:p>
          <a:p>
            <a:endParaRPr lang="en-US" sz="1800">
              <a:solidFill>
                <a:srgbClr val="7030A0"/>
              </a:solidFill>
              <a:effectLst/>
              <a:latin typeface="Raleway Medium"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3BF5AC0-C4B3-464D-8E9B-9D86370B7879}" type="slidenum">
              <a:rPr lang="en-GB" smtClean="0"/>
              <a:t>21</a:t>
            </a:fld>
            <a:endParaRPr lang="en-GB"/>
          </a:p>
        </p:txBody>
      </p:sp>
    </p:spTree>
    <p:extLst>
      <p:ext uri="{BB962C8B-B14F-4D97-AF65-F5344CB8AC3E}">
        <p14:creationId xmlns:p14="http://schemas.microsoft.com/office/powerpoint/2010/main" val="1459610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you save for any predictable medical or dependent care expenses, we offer a Flexible Spending Account or FSA.  FSAs allow you to put money aside before any taxes are taken out. The FSA renews every plan year, so you must enroll each year you want to participate. </a:t>
            </a:r>
          </a:p>
          <a:p>
            <a:r>
              <a:rPr lang="en-US" dirty="0"/>
              <a:t> </a:t>
            </a:r>
            <a:endParaRPr lang="en-US" dirty="0">
              <a:cs typeface="Calibri"/>
            </a:endParaRPr>
          </a:p>
          <a:p>
            <a:r>
              <a:rPr lang="en-US" dirty="0"/>
              <a:t>The Health Care FSA can be used for medical, dental and vision expenses. </a:t>
            </a:r>
            <a:endParaRPr lang="en-US" dirty="0">
              <a:cs typeface="Calibri"/>
            </a:endParaRPr>
          </a:p>
          <a:p>
            <a:r>
              <a:rPr lang="en-US" dirty="0"/>
              <a:t>The Dependent Care FSA can be used to pay for childcare for children up to age 13 and adult care for senior dependents. </a:t>
            </a:r>
            <a:endParaRPr lang="en-US" dirty="0">
              <a:cs typeface="Calibri"/>
            </a:endParaRPr>
          </a:p>
          <a:p>
            <a:endParaRPr lang="en-US" dirty="0"/>
          </a:p>
          <a:p>
            <a:r>
              <a:rPr lang="en-US" dirty="0"/>
              <a:t>You must re-enroll in Spending Accounts each year. </a:t>
            </a:r>
          </a:p>
          <a:p>
            <a:r>
              <a:rPr lang="en-US" dirty="0"/>
              <a:t>Make sure to elect carefully. Unused FSA funds are forfeited at the end of the plan year. </a:t>
            </a:r>
          </a:p>
        </p:txBody>
      </p:sp>
      <p:sp>
        <p:nvSpPr>
          <p:cNvPr id="4" name="Slide Number Placeholder 3"/>
          <p:cNvSpPr>
            <a:spLocks noGrp="1"/>
          </p:cNvSpPr>
          <p:nvPr>
            <p:ph type="sldNum" sz="quarter" idx="5"/>
          </p:nvPr>
        </p:nvSpPr>
        <p:spPr/>
        <p:txBody>
          <a:bodyPr/>
          <a:lstStyle/>
          <a:p>
            <a:fld id="{53BF5AC0-C4B3-464D-8E9B-9D86370B7879}" type="slidenum">
              <a:rPr lang="en-GB" smtClean="0"/>
              <a:t>22</a:t>
            </a:fld>
            <a:endParaRPr lang="en-GB"/>
          </a:p>
        </p:txBody>
      </p:sp>
    </p:spTree>
    <p:extLst>
      <p:ext uri="{BB962C8B-B14F-4D97-AF65-F5344CB8AC3E}">
        <p14:creationId xmlns:p14="http://schemas.microsoft.com/office/powerpoint/2010/main" val="41528850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you're wondering how a flexible savings account can save you money, meet Alex. Alex is a single father with 1 child who is currently in daycare. Without a dependent care FSA, Alex immediately has an 18% tax rate taken from his $70,000 gross annual pay. Alex then pays $7,500 in dependent care expenses making his final take-home pay $49,900</a:t>
            </a:r>
          </a:p>
          <a:p>
            <a:endParaRPr lang="en-US"/>
          </a:p>
          <a:p>
            <a:r>
              <a:rPr lang="en-US"/>
              <a:t>With a dependent care FSA, Alex is able to contribute $7,500 tax-free towards his FSA. Taxes are then taken out of his adjusted gross pay, making Alex’s final take-home pay $51,250. By signing up for a dependent care FSA, Alex was able to bring home 1,350 dollars more.</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53BF5AC0-C4B3-464D-8E9B-9D86370B7879}" type="slidenum">
              <a:rPr lang="en-GB" smtClean="0"/>
              <a:t>23</a:t>
            </a:fld>
            <a:endParaRPr lang="en-GB"/>
          </a:p>
        </p:txBody>
      </p:sp>
    </p:spTree>
    <p:extLst>
      <p:ext uri="{BB962C8B-B14F-4D97-AF65-F5344CB8AC3E}">
        <p14:creationId xmlns:p14="http://schemas.microsoft.com/office/powerpoint/2010/main" val="2116123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IRS determines which medical and dependent care expenses qualify for reimbursement from your FSA. Common expenses for each account are shown here. </a:t>
            </a:r>
          </a:p>
          <a:p>
            <a:endParaRPr lang="en-US" dirty="0">
              <a:cs typeface="Calibri"/>
            </a:endParaRPr>
          </a:p>
        </p:txBody>
      </p:sp>
      <p:sp>
        <p:nvSpPr>
          <p:cNvPr id="4" name="Slide Number Placeholder 3"/>
          <p:cNvSpPr>
            <a:spLocks noGrp="1"/>
          </p:cNvSpPr>
          <p:nvPr>
            <p:ph type="sldNum" sz="quarter" idx="5"/>
          </p:nvPr>
        </p:nvSpPr>
        <p:spPr/>
        <p:txBody>
          <a:bodyPr/>
          <a:lstStyle/>
          <a:p>
            <a:fld id="{53BF5AC0-C4B3-464D-8E9B-9D86370B7879}" type="slidenum">
              <a:rPr lang="en-GB" smtClean="0"/>
              <a:t>24</a:t>
            </a:fld>
            <a:endParaRPr lang="en-GB"/>
          </a:p>
        </p:txBody>
      </p:sp>
    </p:spTree>
    <p:extLst>
      <p:ext uri="{BB962C8B-B14F-4D97-AF65-F5344CB8AC3E}">
        <p14:creationId xmlns:p14="http://schemas.microsoft.com/office/powerpoint/2010/main" val="7008670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Let’s learn more about our Supplemental Health Benefits.</a:t>
            </a:r>
          </a:p>
        </p:txBody>
      </p:sp>
      <p:sp>
        <p:nvSpPr>
          <p:cNvPr id="4" name="Slide Number Placeholder 3"/>
          <p:cNvSpPr>
            <a:spLocks noGrp="1"/>
          </p:cNvSpPr>
          <p:nvPr>
            <p:ph type="sldNum" sz="quarter" idx="5"/>
          </p:nvPr>
        </p:nvSpPr>
        <p:spPr/>
        <p:txBody>
          <a:bodyPr/>
          <a:lstStyle/>
          <a:p>
            <a:fld id="{53BF5AC0-C4B3-464D-8E9B-9D86370B7879}" type="slidenum">
              <a:rPr lang="en-GB" smtClean="0"/>
              <a:t>25</a:t>
            </a:fld>
            <a:endParaRPr lang="en-GB"/>
          </a:p>
        </p:txBody>
      </p:sp>
    </p:spTree>
    <p:extLst>
      <p:ext uri="{BB962C8B-B14F-4D97-AF65-F5344CB8AC3E}">
        <p14:creationId xmlns:p14="http://schemas.microsoft.com/office/powerpoint/2010/main" val="29069240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F2937"/>
                </a:solidFill>
                <a:effectLst/>
                <a:latin typeface="Noto Sans" panose="020B0502040504020204" pitchFamily="34"/>
              </a:rPr>
              <a:t>Medical expenses can add up quickly—premiums, deductibles, and out-of-pocket costs can leave you feeling overwhelmed. But there’s good news! By leveraging tax-advantaged savings accounts and supplemental health benefits, you can bridge the gap.</a:t>
            </a:r>
          </a:p>
          <a:p>
            <a:pPr algn="l"/>
            <a:r>
              <a:rPr lang="en-US" b="0" i="0" dirty="0">
                <a:solidFill>
                  <a:srgbClr val="1F2937"/>
                </a:solidFill>
                <a:effectLst/>
                <a:latin typeface="Noto Sans" panose="020B0502040504020204" pitchFamily="34"/>
              </a:rPr>
              <a:t>Health Savings Accounts and other tax-advantage accounts allow you to save money tax-free for medical expenses, while supplemental health benefits can provide additional coverage when you need it most.</a:t>
            </a:r>
          </a:p>
          <a:p>
            <a:pPr algn="l"/>
            <a:r>
              <a:rPr lang="en-US" b="0" i="0" dirty="0">
                <a:solidFill>
                  <a:srgbClr val="1F2937"/>
                </a:solidFill>
                <a:effectLst/>
                <a:latin typeface="Noto Sans" panose="020B0502040504020204" pitchFamily="34"/>
              </a:rPr>
              <a:t>Take control of your healthcare costs. Explore how these tools can help you manage expenses and secure your financial future. Invest in your health and peace of mind today by enrolling in a supplemental benefits and tax-advantaged accounts.</a:t>
            </a:r>
          </a:p>
          <a:p>
            <a:endParaRPr lang="en-US" dirty="0"/>
          </a:p>
        </p:txBody>
      </p:sp>
      <p:sp>
        <p:nvSpPr>
          <p:cNvPr id="4" name="Slide Number Placeholder 3"/>
          <p:cNvSpPr>
            <a:spLocks noGrp="1"/>
          </p:cNvSpPr>
          <p:nvPr>
            <p:ph type="sldNum" sz="quarter" idx="5"/>
          </p:nvPr>
        </p:nvSpPr>
        <p:spPr/>
        <p:txBody>
          <a:bodyPr/>
          <a:lstStyle/>
          <a:p>
            <a:fld id="{53BF5AC0-C4B3-464D-8E9B-9D86370B7879}" type="slidenum">
              <a:rPr lang="en-GB" smtClean="0"/>
              <a:t>26</a:t>
            </a:fld>
            <a:endParaRPr lang="en-GB"/>
          </a:p>
        </p:txBody>
      </p:sp>
    </p:spTree>
    <p:extLst>
      <p:ext uri="{BB962C8B-B14F-4D97-AF65-F5344CB8AC3E}">
        <p14:creationId xmlns:p14="http://schemas.microsoft.com/office/powerpoint/2010/main" val="41831575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supplemental health benefits are designed to work with your medical plan to provide a financial safety net for large health care bills. </a:t>
            </a:r>
          </a:p>
          <a:p>
            <a:r>
              <a:rPr lang="en-US" dirty="0"/>
              <a:t> </a:t>
            </a:r>
            <a:endParaRPr lang="en-US" dirty="0">
              <a:cs typeface="Calibri"/>
            </a:endParaRPr>
          </a:p>
          <a:p>
            <a:r>
              <a:rPr lang="en-US" dirty="0"/>
              <a:t>These supplemental plans pay cash to you, regardless of what your medical plan has paid. The cash can be spent however you need – to pay hospital bills or to pay living expenses. It’s totally up to you.</a:t>
            </a:r>
            <a:endParaRPr lang="en-US" dirty="0">
              <a:cs typeface="Calibri"/>
            </a:endParaRPr>
          </a:p>
          <a:p>
            <a:endParaRPr lang="en-US" dirty="0"/>
          </a:p>
          <a:p>
            <a:r>
              <a:rPr lang="en-US" dirty="0"/>
              <a:t>We offer </a:t>
            </a:r>
            <a:r>
              <a:rPr lang="en-US" b="1" dirty="0"/>
              <a:t>Accident, Critical Illness and Hospital Indemnity </a:t>
            </a:r>
            <a:r>
              <a:rPr lang="en-US" dirty="0"/>
              <a:t>coverage so that you can customize your benefits to best suit your needs</a:t>
            </a:r>
            <a:endParaRPr lang="en-US" dirty="0">
              <a:cs typeface="Calibri"/>
            </a:endParaRPr>
          </a:p>
        </p:txBody>
      </p:sp>
      <p:sp>
        <p:nvSpPr>
          <p:cNvPr id="4" name="Slide Number Placeholder 3"/>
          <p:cNvSpPr>
            <a:spLocks noGrp="1"/>
          </p:cNvSpPr>
          <p:nvPr>
            <p:ph type="sldNum" sz="quarter" idx="5"/>
          </p:nvPr>
        </p:nvSpPr>
        <p:spPr/>
        <p:txBody>
          <a:bodyPr/>
          <a:lstStyle/>
          <a:p>
            <a:fld id="{53BF5AC0-C4B3-464D-8E9B-9D86370B7879}" type="slidenum">
              <a:rPr lang="en-GB" smtClean="0"/>
              <a:t>27</a:t>
            </a:fld>
            <a:endParaRPr lang="en-GB"/>
          </a:p>
        </p:txBody>
      </p:sp>
    </p:spTree>
    <p:extLst>
      <p:ext uri="{BB962C8B-B14F-4D97-AF65-F5344CB8AC3E}">
        <p14:creationId xmlns:p14="http://schemas.microsoft.com/office/powerpoint/2010/main" val="32015414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Accident Insurance provides protection from the expense of an unexpected injury. Benefits are paid directly to you based on the injury and treatment.  </a:t>
            </a:r>
            <a:endParaRPr lang="en-US" sz="1200" b="0" i="0" u="none" strike="noStrike" kern="1200" cap="none" spc="0" normalizeH="0" baseline="0" noProof="0" dirty="0">
              <a:ln>
                <a:noFill/>
              </a:ln>
              <a:solidFill>
                <a:prstClr val="black"/>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rPr>
              <a:t>Your cost for Accident Insurance can also be seen here. Your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premium is deducted pre-tax from each paycheck.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This plan also offers a $75 cash benefit for getting a wellness screening each year.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Calibri"/>
            </a:endParaRPr>
          </a:p>
          <a:p>
            <a:endParaRPr lang="en-US" dirty="0"/>
          </a:p>
        </p:txBody>
      </p:sp>
    </p:spTree>
    <p:extLst>
      <p:ext uri="{BB962C8B-B14F-4D97-AF65-F5344CB8AC3E}">
        <p14:creationId xmlns:p14="http://schemas.microsoft.com/office/powerpoint/2010/main" val="32804222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Critical Illness Insurance helps you and covered family members pay for expenses related to the diagnosis of a covered condition. You can choose the benefit amount that is right for you and your family members.  If you are diagnosed with a covered condition, this plan pays a lump sum directly to you. View the plan summary for the full list of benefits and covered conditions. </a:t>
            </a:r>
          </a:p>
          <a:p>
            <a:r>
              <a:rPr lang="en-US" b="1" dirty="0"/>
              <a:t>This plan also offers a $100 cash benefit for getting a wellness screening each year. </a:t>
            </a:r>
            <a:endParaRPr lang="en-US" dirty="0"/>
          </a:p>
        </p:txBody>
      </p:sp>
      <p:sp>
        <p:nvSpPr>
          <p:cNvPr id="4" name="Slide Number Placeholder 3"/>
          <p:cNvSpPr>
            <a:spLocks noGrp="1"/>
          </p:cNvSpPr>
          <p:nvPr>
            <p:ph type="sldNum" sz="quarter" idx="5"/>
          </p:nvPr>
        </p:nvSpPr>
        <p:spPr/>
        <p:txBody>
          <a:bodyPr/>
          <a:lstStyle/>
          <a:p>
            <a:fld id="{53BF5AC0-C4B3-464D-8E9B-9D86370B7879}" type="slidenum">
              <a:rPr lang="en-GB" smtClean="0"/>
              <a:t>29</a:t>
            </a:fld>
            <a:endParaRPr lang="en-GB"/>
          </a:p>
        </p:txBody>
      </p:sp>
    </p:spTree>
    <p:extLst>
      <p:ext uri="{BB962C8B-B14F-4D97-AF65-F5344CB8AC3E}">
        <p14:creationId xmlns:p14="http://schemas.microsoft.com/office/powerpoint/2010/main" val="2543900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eligible for benefits if you work at </a:t>
            </a:r>
            <a:r>
              <a:rPr lang="en-US" dirty="0">
                <a:highlight>
                  <a:srgbClr val="FFFF00"/>
                </a:highlight>
              </a:rPr>
              <a:t>least </a:t>
            </a:r>
            <a:r>
              <a:rPr lang="en-US" b="1" dirty="0">
                <a:highlight>
                  <a:srgbClr val="FFFF00"/>
                </a:highlight>
              </a:rPr>
              <a:t>30</a:t>
            </a:r>
            <a:r>
              <a:rPr lang="en-US" dirty="0">
                <a:highlight>
                  <a:srgbClr val="FFFF00"/>
                </a:highlight>
              </a:rPr>
              <a:t> hours per week. Eligible dependents include your legal spouse</a:t>
            </a:r>
            <a:r>
              <a:rPr lang="en-US" b="1" dirty="0">
                <a:highlight>
                  <a:srgbClr val="FFFF00"/>
                </a:highlight>
              </a:rPr>
              <a:t>, </a:t>
            </a:r>
            <a:r>
              <a:rPr lang="en-US" dirty="0">
                <a:highlight>
                  <a:srgbClr val="FFFF00"/>
                </a:highlight>
              </a:rPr>
              <a:t>your children up to age 26, and your disabled dependents over the age of 26.</a:t>
            </a:r>
          </a:p>
          <a:p>
            <a:endParaRPr lang="en-US" dirty="0"/>
          </a:p>
          <a:p>
            <a:r>
              <a:rPr lang="en-US" dirty="0"/>
              <a:t>Our open enrollment for benefits is held annually. If you are hired after the open enrollment period, you have </a:t>
            </a:r>
            <a:r>
              <a:rPr lang="en-US" b="1" dirty="0"/>
              <a:t>30 days </a:t>
            </a:r>
            <a:r>
              <a:rPr lang="en-US" dirty="0"/>
              <a:t>from your date of hire to elect benefits. </a:t>
            </a:r>
            <a:endParaRPr lang="en-US" dirty="0">
              <a:cs typeface="Calibri"/>
            </a:endParaRPr>
          </a:p>
          <a:p>
            <a:endParaRPr lang="en-US" dirty="0">
              <a:cs typeface="Calibri"/>
            </a:endParaRPr>
          </a:p>
          <a:p>
            <a:r>
              <a:rPr lang="en-US" dirty="0">
                <a:cs typeface="Calibri"/>
              </a:rPr>
              <a:t>Please watch until the end of this presentation to see detailed instructions on how to enroll in your benefits.</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3BF5AC0-C4B3-464D-8E9B-9D86370B7879}" type="slidenum">
              <a:rPr lang="en-GB" smtClean="0"/>
              <a:t>3</a:t>
            </a:fld>
            <a:endParaRPr lang="en-GB"/>
          </a:p>
        </p:txBody>
      </p:sp>
    </p:spTree>
    <p:extLst>
      <p:ext uri="{BB962C8B-B14F-4D97-AF65-F5344CB8AC3E}">
        <p14:creationId xmlns:p14="http://schemas.microsoft.com/office/powerpoint/2010/main" val="17002697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Hospital Indemnity Insurance helps you cover the cost of going to the hospital – no matter what your medical plan pays. This plan pays a hospital admission benefit plus a daily benefit amount based on your hospital stay. </a:t>
            </a:r>
          </a:p>
          <a:p>
            <a:endParaRPr lang="en-US" dirty="0"/>
          </a:p>
          <a:p>
            <a:r>
              <a:rPr lang="en-US" dirty="0"/>
              <a:t>Your cost for Hospital Indemnity Insurance can be seen here. Your premium is deducted pre-tax from each paycheck. </a:t>
            </a:r>
          </a:p>
          <a:p>
            <a:r>
              <a:rPr lang="en-US" b="1" dirty="0"/>
              <a:t>This plan also offers a $50 cash benefit for getting a wellness screening each year. </a:t>
            </a:r>
            <a:endParaRPr lang="en-US" dirty="0"/>
          </a:p>
        </p:txBody>
      </p:sp>
      <p:sp>
        <p:nvSpPr>
          <p:cNvPr id="4" name="Slide Number Placeholder 3"/>
          <p:cNvSpPr>
            <a:spLocks noGrp="1"/>
          </p:cNvSpPr>
          <p:nvPr>
            <p:ph type="sldNum" sz="quarter" idx="5"/>
          </p:nvPr>
        </p:nvSpPr>
        <p:spPr/>
        <p:txBody>
          <a:bodyPr/>
          <a:lstStyle/>
          <a:p>
            <a:fld id="{53BF5AC0-C4B3-464D-8E9B-9D86370B7879}" type="slidenum">
              <a:rPr lang="en-GB" smtClean="0"/>
              <a:t>30</a:t>
            </a:fld>
            <a:endParaRPr lang="en-GB"/>
          </a:p>
        </p:txBody>
      </p:sp>
    </p:spTree>
    <p:extLst>
      <p:ext uri="{BB962C8B-B14F-4D97-AF65-F5344CB8AC3E}">
        <p14:creationId xmlns:p14="http://schemas.microsoft.com/office/powerpoint/2010/main" val="29032852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let’s learn more about your life and disability benefits.</a:t>
            </a:r>
          </a:p>
        </p:txBody>
      </p:sp>
      <p:sp>
        <p:nvSpPr>
          <p:cNvPr id="4" name="Slide Number Placeholder 3"/>
          <p:cNvSpPr>
            <a:spLocks noGrp="1"/>
          </p:cNvSpPr>
          <p:nvPr>
            <p:ph type="sldNum" sz="quarter" idx="5"/>
          </p:nvPr>
        </p:nvSpPr>
        <p:spPr/>
        <p:txBody>
          <a:bodyPr/>
          <a:lstStyle/>
          <a:p>
            <a:fld id="{53BF5AC0-C4B3-464D-8E9B-9D86370B7879}" type="slidenum">
              <a:rPr lang="en-GB" smtClean="0"/>
              <a:t>31</a:t>
            </a:fld>
            <a:endParaRPr lang="en-GB"/>
          </a:p>
        </p:txBody>
      </p:sp>
    </p:spTree>
    <p:extLst>
      <p:ext uri="{BB962C8B-B14F-4D97-AF65-F5344CB8AC3E}">
        <p14:creationId xmlns:p14="http://schemas.microsoft.com/office/powerpoint/2010/main" val="8682952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insurance pays a benefit to your beneficiary to help meet expenses in the event of your death. Make sure to keep your beneficiaries up to date! </a:t>
            </a:r>
          </a:p>
          <a:p>
            <a:endParaRPr lang="en-US" b="1" dirty="0"/>
          </a:p>
          <a:p>
            <a:r>
              <a:rPr lang="en-US" dirty="0"/>
              <a:t>We offer a company-paid, basic life insurance policy to all employees as shown here. </a:t>
            </a:r>
          </a:p>
          <a:p>
            <a:endParaRPr lang="en-US" dirty="0"/>
          </a:p>
          <a:p>
            <a:r>
              <a:rPr lang="en-US" dirty="0"/>
              <a:t>You also have the option to purchase additional coverage with an employee-paid voluntary plan. You can elect coverage for yourself, your spouse and children up to the maximums shown here. Employees wishing to add Dependent Live coverage for the first time must also enroll in Voluntary Life coverage on themselves. </a:t>
            </a:r>
          </a:p>
          <a:p>
            <a:endParaRPr lang="en-US" dirty="0"/>
          </a:p>
          <a:p>
            <a:r>
              <a:rPr lang="en-US" dirty="0"/>
              <a:t>During Open Enrollment this year, you can enroll in Voluntary Life coverage for yourself and your dependents with no Evidence of Insurability required!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3BF5AC0-C4B3-464D-8E9B-9D86370B7879}" type="slidenum">
              <a:rPr lang="en-GB" smtClean="0"/>
              <a:t>32</a:t>
            </a:fld>
            <a:endParaRPr lang="en-GB"/>
          </a:p>
        </p:txBody>
      </p:sp>
    </p:spTree>
    <p:extLst>
      <p:ext uri="{BB962C8B-B14F-4D97-AF65-F5344CB8AC3E}">
        <p14:creationId xmlns:p14="http://schemas.microsoft.com/office/powerpoint/2010/main" val="8093043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Forsyth County Government </a:t>
            </a:r>
            <a:r>
              <a:rPr lang="en-US" dirty="0"/>
              <a:t>offers disability insurance on a voluntary basis. Disability insurance covers a portion of what you were earning prior to your disability and pays you until you are able to return to work or your benefit is exhausted.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3BF5AC0-C4B3-464D-8E9B-9D86370B7879}" type="slidenum">
              <a:rPr lang="en-GB" smtClean="0"/>
              <a:t>33</a:t>
            </a:fld>
            <a:endParaRPr lang="en-GB"/>
          </a:p>
        </p:txBody>
      </p:sp>
    </p:spTree>
    <p:extLst>
      <p:ext uri="{BB962C8B-B14F-4D97-AF65-F5344CB8AC3E}">
        <p14:creationId xmlns:p14="http://schemas.microsoft.com/office/powerpoint/2010/main" val="13214194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There are additional benefits available to you!</a:t>
            </a:r>
          </a:p>
        </p:txBody>
      </p:sp>
      <p:sp>
        <p:nvSpPr>
          <p:cNvPr id="4" name="Slide Number Placeholder 3"/>
          <p:cNvSpPr>
            <a:spLocks noGrp="1"/>
          </p:cNvSpPr>
          <p:nvPr>
            <p:ph type="sldNum" sz="quarter" idx="5"/>
          </p:nvPr>
        </p:nvSpPr>
        <p:spPr/>
        <p:txBody>
          <a:bodyPr/>
          <a:lstStyle/>
          <a:p>
            <a:fld id="{53BF5AC0-C4B3-464D-8E9B-9D86370B7879}" type="slidenum">
              <a:rPr lang="en-GB" smtClean="0"/>
              <a:t>34</a:t>
            </a:fld>
            <a:endParaRPr lang="en-GB"/>
          </a:p>
        </p:txBody>
      </p:sp>
    </p:spTree>
    <p:extLst>
      <p:ext uri="{BB962C8B-B14F-4D97-AF65-F5344CB8AC3E}">
        <p14:creationId xmlns:p14="http://schemas.microsoft.com/office/powerpoint/2010/main" val="35722409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leave Forsyth County, you are able to continue some of your employee benefits through portability, conversion, or COBRA. </a:t>
            </a:r>
          </a:p>
          <a:p>
            <a:r>
              <a:rPr lang="en-US" dirty="0"/>
              <a:t>For more information, please consult your HR team. </a:t>
            </a:r>
          </a:p>
        </p:txBody>
      </p:sp>
      <p:sp>
        <p:nvSpPr>
          <p:cNvPr id="4" name="Slide Number Placeholder 3"/>
          <p:cNvSpPr>
            <a:spLocks noGrp="1"/>
          </p:cNvSpPr>
          <p:nvPr>
            <p:ph type="sldNum" sz="quarter" idx="5"/>
          </p:nvPr>
        </p:nvSpPr>
        <p:spPr/>
        <p:txBody>
          <a:bodyPr/>
          <a:lstStyle/>
          <a:p>
            <a:fld id="{53BF5AC0-C4B3-464D-8E9B-9D86370B7879}" type="slidenum">
              <a:rPr lang="en-GB" smtClean="0"/>
              <a:t>35</a:t>
            </a:fld>
            <a:endParaRPr lang="en-GB"/>
          </a:p>
        </p:txBody>
      </p:sp>
    </p:spTree>
    <p:extLst>
      <p:ext uri="{BB962C8B-B14F-4D97-AF65-F5344CB8AC3E}">
        <p14:creationId xmlns:p14="http://schemas.microsoft.com/office/powerpoint/2010/main" val="15266794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you've learned about your benefit offerings, let’s review some important enrollment information.</a:t>
            </a:r>
          </a:p>
        </p:txBody>
      </p:sp>
      <p:sp>
        <p:nvSpPr>
          <p:cNvPr id="4" name="Slide Number Placeholder 3"/>
          <p:cNvSpPr>
            <a:spLocks noGrp="1"/>
          </p:cNvSpPr>
          <p:nvPr>
            <p:ph type="sldNum" sz="quarter" idx="5"/>
          </p:nvPr>
        </p:nvSpPr>
        <p:spPr/>
        <p:txBody>
          <a:bodyPr/>
          <a:lstStyle/>
          <a:p>
            <a:fld id="{53BF5AC0-C4B3-464D-8E9B-9D86370B7879}" type="slidenum">
              <a:rPr lang="en-GB" smtClean="0"/>
              <a:t>36</a:t>
            </a:fld>
            <a:endParaRPr lang="en-GB"/>
          </a:p>
        </p:txBody>
      </p:sp>
    </p:spTree>
    <p:extLst>
      <p:ext uri="{BB962C8B-B14F-4D97-AF65-F5344CB8AC3E}">
        <p14:creationId xmlns:p14="http://schemas.microsoft.com/office/powerpoint/2010/main" val="3695595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keep in mind that you cannot make benefit changes until next annual open enrollment period unless you experience a qualifying event.  Contact HR and be sure to make any changes within 30 days if you experience one of the events shown here. </a:t>
            </a:r>
          </a:p>
          <a:p>
            <a:endParaRPr lang="en-US" dirty="0">
              <a:cs typeface="Calibri"/>
            </a:endParaRPr>
          </a:p>
        </p:txBody>
      </p:sp>
      <p:sp>
        <p:nvSpPr>
          <p:cNvPr id="4" name="Slide Number Placeholder 3"/>
          <p:cNvSpPr>
            <a:spLocks noGrp="1"/>
          </p:cNvSpPr>
          <p:nvPr>
            <p:ph type="sldNum" sz="quarter" idx="5"/>
          </p:nvPr>
        </p:nvSpPr>
        <p:spPr/>
        <p:txBody>
          <a:bodyPr/>
          <a:lstStyle/>
          <a:p>
            <a:fld id="{53BF5AC0-C4B3-464D-8E9B-9D86370B7879}" type="slidenum">
              <a:rPr lang="en-GB" smtClean="0"/>
              <a:t>37</a:t>
            </a:fld>
            <a:endParaRPr lang="en-GB"/>
          </a:p>
        </p:txBody>
      </p:sp>
    </p:spTree>
    <p:extLst>
      <p:ext uri="{BB962C8B-B14F-4D97-AF65-F5344CB8AC3E}">
        <p14:creationId xmlns:p14="http://schemas.microsoft.com/office/powerpoint/2010/main" val="34439474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watching this presentation! As mentioned, please contact our Human Resources department with any additional questions that you may have.</a:t>
            </a:r>
          </a:p>
          <a:p>
            <a:endParaRPr lang="en-US">
              <a:cs typeface="Calibri"/>
            </a:endParaRPr>
          </a:p>
        </p:txBody>
      </p:sp>
      <p:sp>
        <p:nvSpPr>
          <p:cNvPr id="4" name="Slide Number Placeholder 3"/>
          <p:cNvSpPr>
            <a:spLocks noGrp="1"/>
          </p:cNvSpPr>
          <p:nvPr>
            <p:ph type="sldNum" sz="quarter" idx="5"/>
          </p:nvPr>
        </p:nvSpPr>
        <p:spPr/>
        <p:txBody>
          <a:bodyPr/>
          <a:lstStyle/>
          <a:p>
            <a:fld id="{53BF5AC0-C4B3-464D-8E9B-9D86370B7879}" type="slidenum">
              <a:rPr lang="en-GB" smtClean="0"/>
              <a:t>38</a:t>
            </a:fld>
            <a:endParaRPr lang="en-GB"/>
          </a:p>
        </p:txBody>
      </p:sp>
    </p:spTree>
    <p:extLst>
      <p:ext uri="{BB962C8B-B14F-4D97-AF65-F5344CB8AC3E}">
        <p14:creationId xmlns:p14="http://schemas.microsoft.com/office/powerpoint/2010/main" val="2126090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Open Enrollment, we recommend reviewing your current benefit elections and the new plans available this year. </a:t>
            </a:r>
          </a:p>
          <a:p>
            <a:endParaRPr lang="en-US" b="1" dirty="0">
              <a:cs typeface="Calibri"/>
            </a:endParaRPr>
          </a:p>
          <a:p>
            <a:r>
              <a:rPr lang="en-US" dirty="0"/>
              <a:t>You will need to complete your enrollment by </a:t>
            </a:r>
            <a:r>
              <a:rPr lang="en-US" b="1" dirty="0"/>
              <a:t>June 18th. </a:t>
            </a:r>
            <a:r>
              <a:rPr lang="en-US" dirty="0"/>
              <a:t>Your elections made will be effective July 1, 2026</a:t>
            </a:r>
            <a:r>
              <a:rPr lang="en-US" b="1" dirty="0"/>
              <a:t>. </a:t>
            </a:r>
            <a:endParaRPr lang="en-US" b="1" dirty="0">
              <a:cs typeface="Calibri"/>
            </a:endParaRPr>
          </a:p>
          <a:p>
            <a:endParaRPr lang="en-US" dirty="0">
              <a:cs typeface="Calibri"/>
            </a:endParaRPr>
          </a:p>
          <a:p>
            <a:r>
              <a:rPr lang="en-US" dirty="0">
                <a:cs typeface="Calibri"/>
              </a:rPr>
              <a:t>You must make benefit elections during Open Enrollment for the new plan year. Once you make benefit elections, you will not be able to change them until the next open enrollment period, unless you have a qualifying change of status. </a:t>
            </a:r>
          </a:p>
        </p:txBody>
      </p:sp>
      <p:sp>
        <p:nvSpPr>
          <p:cNvPr id="4" name="Slide Number Placeholder 3"/>
          <p:cNvSpPr>
            <a:spLocks noGrp="1"/>
          </p:cNvSpPr>
          <p:nvPr>
            <p:ph type="sldNum" sz="quarter" idx="5"/>
          </p:nvPr>
        </p:nvSpPr>
        <p:spPr/>
        <p:txBody>
          <a:bodyPr/>
          <a:lstStyle/>
          <a:p>
            <a:fld id="{53BF5AC0-C4B3-464D-8E9B-9D86370B7879}" type="slidenum">
              <a:rPr lang="en-GB" smtClean="0"/>
              <a:t>4</a:t>
            </a:fld>
            <a:endParaRPr lang="en-GB"/>
          </a:p>
        </p:txBody>
      </p:sp>
    </p:spTree>
    <p:extLst>
      <p:ext uri="{BB962C8B-B14F-4D97-AF65-F5344CB8AC3E}">
        <p14:creationId xmlns:p14="http://schemas.microsoft.com/office/powerpoint/2010/main" val="1048083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we will go over your Medical and Prescription Drug Benefits.</a:t>
            </a:r>
          </a:p>
        </p:txBody>
      </p:sp>
      <p:sp>
        <p:nvSpPr>
          <p:cNvPr id="4" name="Slide Number Placeholder 3"/>
          <p:cNvSpPr>
            <a:spLocks noGrp="1"/>
          </p:cNvSpPr>
          <p:nvPr>
            <p:ph type="sldNum" sz="quarter" idx="5"/>
          </p:nvPr>
        </p:nvSpPr>
        <p:spPr/>
        <p:txBody>
          <a:bodyPr/>
          <a:lstStyle/>
          <a:p>
            <a:fld id="{53BF5AC0-C4B3-464D-8E9B-9D86370B7879}" type="slidenum">
              <a:rPr lang="en-GB" smtClean="0"/>
              <a:t>5</a:t>
            </a:fld>
            <a:endParaRPr lang="en-GB"/>
          </a:p>
        </p:txBody>
      </p:sp>
    </p:spTree>
    <p:extLst>
      <p:ext uri="{BB962C8B-B14F-4D97-AF65-F5344CB8AC3E}">
        <p14:creationId xmlns:p14="http://schemas.microsoft.com/office/powerpoint/2010/main" val="1587858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We've included a list of helpful terms related to your medical coverage.</a:t>
            </a:r>
          </a:p>
          <a:p>
            <a:endParaRPr lang="en-US">
              <a:cs typeface="Calibri"/>
            </a:endParaRPr>
          </a:p>
        </p:txBody>
      </p:sp>
      <p:sp>
        <p:nvSpPr>
          <p:cNvPr id="4" name="Slide Number Placeholder 3"/>
          <p:cNvSpPr>
            <a:spLocks noGrp="1"/>
          </p:cNvSpPr>
          <p:nvPr>
            <p:ph type="sldNum" sz="quarter" idx="5"/>
          </p:nvPr>
        </p:nvSpPr>
        <p:spPr/>
        <p:txBody>
          <a:bodyPr/>
          <a:lstStyle/>
          <a:p>
            <a:fld id="{53BF5AC0-C4B3-464D-8E9B-9D86370B7879}" type="slidenum">
              <a:rPr lang="en-GB" smtClean="0"/>
              <a:t>6</a:t>
            </a:fld>
            <a:endParaRPr lang="en-GB"/>
          </a:p>
        </p:txBody>
      </p:sp>
    </p:spTree>
    <p:extLst>
      <p:ext uri="{BB962C8B-B14F-4D97-AF65-F5344CB8AC3E}">
        <p14:creationId xmlns:p14="http://schemas.microsoft.com/office/powerpoint/2010/main" val="1538700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overview of the in-network benefits with our two medical plans.  Preventive care is covered 100% under each plan.</a:t>
            </a:r>
          </a:p>
          <a:p>
            <a:endParaRPr lang="en-US" dirty="0"/>
          </a:p>
          <a:p>
            <a:r>
              <a:rPr lang="en-US" dirty="0"/>
              <a:t>With </a:t>
            </a:r>
            <a:r>
              <a:rPr lang="en-US" b="1" dirty="0"/>
              <a:t>both plans</a:t>
            </a:r>
            <a:r>
              <a:rPr lang="en-US" dirty="0"/>
              <a:t>, you will pay co-pays for doctor visits and prescriptions. For other services, like a hospital visit, you are responsible for meeting the plan deductible and then the plan pays </a:t>
            </a:r>
            <a:r>
              <a:rPr lang="en-US" b="1" dirty="0"/>
              <a:t>a percentage of remaining expenses through</a:t>
            </a:r>
            <a:r>
              <a:rPr lang="en-US" dirty="0"/>
              <a:t> co-insurance. </a:t>
            </a:r>
            <a:endParaRPr lang="en-US" dirty="0">
              <a:cs typeface="Calibri"/>
            </a:endParaRPr>
          </a:p>
          <a:p>
            <a:endParaRPr lang="en-US" dirty="0"/>
          </a:p>
          <a:p>
            <a:r>
              <a:rPr lang="en-US" dirty="0"/>
              <a:t>The out-of-pocket maximum is the most you will pay under each plan during the year.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3BF5AC0-C4B3-464D-8E9B-9D86370B7879}" type="slidenum">
              <a:rPr lang="en-GB" smtClean="0"/>
              <a:t>7</a:t>
            </a:fld>
            <a:endParaRPr lang="en-GB"/>
          </a:p>
        </p:txBody>
      </p:sp>
    </p:spTree>
    <p:extLst>
      <p:ext uri="{BB962C8B-B14F-4D97-AF65-F5344CB8AC3E}">
        <p14:creationId xmlns:p14="http://schemas.microsoft.com/office/powerpoint/2010/main" val="3746674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overview of your prescription drug benefits with our plans.</a:t>
            </a:r>
          </a:p>
          <a:p>
            <a:endParaRPr lang="en-US" dirty="0"/>
          </a:p>
          <a:p>
            <a:r>
              <a:rPr lang="en-US" dirty="0"/>
              <a:t>You can save money on prescriptions by asking your doctor about generic medications or trying the mail order pharmacy.</a:t>
            </a:r>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53BF5AC0-C4B3-464D-8E9B-9D86370B7879}" type="slidenum">
              <a:rPr lang="en-GB" smtClean="0"/>
              <a:t>8</a:t>
            </a:fld>
            <a:endParaRPr lang="en-GB"/>
          </a:p>
        </p:txBody>
      </p:sp>
    </p:spTree>
    <p:extLst>
      <p:ext uri="{BB962C8B-B14F-4D97-AF65-F5344CB8AC3E}">
        <p14:creationId xmlns:p14="http://schemas.microsoft.com/office/powerpoint/2010/main" val="345022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Prescription drug costs can vary widely depending on where and how you purchase them. While your medical plan’s pharmacy benefit is a convenient option, it’s not always the cheapest. Fortunately, there are several alternative ways to procure prescription medications that may save you money. Here are some popular and trusted options to help you find the best prices and make informed choices about your medications.</a:t>
            </a:r>
          </a:p>
          <a:p>
            <a:endParaRPr lang="en-US" dirty="0"/>
          </a:p>
        </p:txBody>
      </p:sp>
      <p:sp>
        <p:nvSpPr>
          <p:cNvPr id="4" name="Slide Number Placeholder 3"/>
          <p:cNvSpPr>
            <a:spLocks noGrp="1"/>
          </p:cNvSpPr>
          <p:nvPr>
            <p:ph type="sldNum" sz="quarter" idx="5"/>
          </p:nvPr>
        </p:nvSpPr>
        <p:spPr/>
        <p:txBody>
          <a:bodyPr/>
          <a:lstStyle/>
          <a:p>
            <a:fld id="{53BF5AC0-C4B3-464D-8E9B-9D86370B7879}" type="slidenum">
              <a:rPr lang="en-GB" smtClean="0"/>
              <a:t>9</a:t>
            </a:fld>
            <a:endParaRPr lang="en-GB"/>
          </a:p>
        </p:txBody>
      </p:sp>
    </p:spTree>
    <p:extLst>
      <p:ext uri="{BB962C8B-B14F-4D97-AF65-F5344CB8AC3E}">
        <p14:creationId xmlns:p14="http://schemas.microsoft.com/office/powerpoint/2010/main" val="3244553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gradFill>
          <a:gsLst>
            <a:gs pos="30000">
              <a:schemeClr val="accent2"/>
            </a:gs>
            <a:gs pos="100000">
              <a:schemeClr val="accent1">
                <a:lumMod val="20000"/>
                <a:lumOff val="80000"/>
              </a:schemeClr>
            </a:gs>
          </a:gsLst>
          <a:lin ang="18900000" scaled="0"/>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3FC7DAA-D9FD-0496-3E42-E83DA8DC1B5B}"/>
              </a:ext>
            </a:extLst>
          </p:cNvPr>
          <p:cNvSpPr txBox="1"/>
          <p:nvPr userDrawn="1"/>
        </p:nvSpPr>
        <p:spPr>
          <a:xfrm>
            <a:off x="419791" y="2505670"/>
            <a:ext cx="8359416" cy="923330"/>
          </a:xfrm>
          <a:prstGeom prst="rect">
            <a:avLst/>
          </a:prstGeom>
          <a:noFill/>
        </p:spPr>
        <p:txBody>
          <a:bodyPr wrap="square" rtlCol="0">
            <a:spAutoFit/>
          </a:bodyPr>
          <a:lstStyle/>
          <a:p>
            <a:r>
              <a:rPr lang="en-US" sz="5400" b="1">
                <a:solidFill>
                  <a:schemeClr val="bg1"/>
                </a:solidFill>
                <a:latin typeface="Raleway" pitchFamily="2" charset="0"/>
              </a:rPr>
              <a:t>Section Title</a:t>
            </a:r>
          </a:p>
        </p:txBody>
      </p:sp>
      <p:sp>
        <p:nvSpPr>
          <p:cNvPr id="2" name="Rectangle 1">
            <a:extLst>
              <a:ext uri="{FF2B5EF4-FFF2-40B4-BE49-F238E27FC236}">
                <a16:creationId xmlns:a16="http://schemas.microsoft.com/office/drawing/2014/main" id="{442D6A9D-98DF-8DEF-3F11-37258DDDB76C}"/>
              </a:ext>
            </a:extLst>
          </p:cNvPr>
          <p:cNvSpPr/>
          <p:nvPr userDrawn="1"/>
        </p:nvSpPr>
        <p:spPr>
          <a:xfrm>
            <a:off x="0" y="0"/>
            <a:ext cx="12192000" cy="6858000"/>
          </a:xfrm>
          <a:prstGeom prst="rect">
            <a:avLst/>
          </a:prstGeom>
          <a:gradFill>
            <a:gsLst>
              <a:gs pos="30000">
                <a:schemeClr val="accent2"/>
              </a:gs>
              <a:gs pos="100000">
                <a:schemeClr val="accent2">
                  <a:lumMod val="20000"/>
                  <a:lumOff val="80000"/>
                </a:schemeClr>
              </a:gs>
            </a:gsLst>
            <a:lin ang="18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491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A564AB-1183-8EA0-1A4D-B1B0AA422EF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3926" y="2095696"/>
            <a:ext cx="11295423" cy="4457643"/>
          </a:xfrm>
          <a:prstGeom prst="rect">
            <a:avLst/>
          </a:prstGeom>
        </p:spPr>
      </p:pic>
    </p:spTree>
    <p:extLst>
      <p:ext uri="{BB962C8B-B14F-4D97-AF65-F5344CB8AC3E}">
        <p14:creationId xmlns:p14="http://schemas.microsoft.com/office/powerpoint/2010/main" val="773907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D1159E66-874C-6363-1068-D77721D73E0D}"/>
              </a:ext>
            </a:extLst>
          </p:cNvPr>
          <p:cNvSpPr>
            <a:spLocks noGrp="1"/>
          </p:cNvSpPr>
          <p:nvPr>
            <p:ph sz="half" idx="1"/>
          </p:nvPr>
        </p:nvSpPr>
        <p:spPr>
          <a:xfrm>
            <a:off x="838200" y="1825625"/>
            <a:ext cx="10515600" cy="4351338"/>
          </a:xfrm>
        </p:spPr>
        <p:txBody>
          <a:bodyPr>
            <a:normAutofit/>
          </a:bodyPr>
          <a:lstStyle>
            <a:lvl1pPr>
              <a:defRPr sz="18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2908DF4F-F443-8A26-7925-763EB0630D07}"/>
              </a:ext>
            </a:extLst>
          </p:cNvPr>
          <p:cNvSpPr>
            <a:spLocks noGrp="1"/>
          </p:cNvSpPr>
          <p:nvPr>
            <p:ph type="title" hasCustomPrompt="1"/>
          </p:nvPr>
        </p:nvSpPr>
        <p:spPr>
          <a:xfrm>
            <a:off x="838200" y="681037"/>
            <a:ext cx="9582339" cy="489738"/>
          </a:xfrm>
        </p:spPr>
        <p:txBody>
          <a:bodyPr>
            <a:noAutofit/>
          </a:bodyPr>
          <a:lstStyle>
            <a:lvl1pPr>
              <a:spcAft>
                <a:spcPts val="600"/>
              </a:spcAft>
              <a:defRPr sz="3000">
                <a:solidFill>
                  <a:schemeClr val="accent1"/>
                </a:solidFill>
              </a:defRPr>
            </a:lvl1pPr>
          </a:lstStyle>
          <a:p>
            <a:r>
              <a:rPr lang="en-US"/>
              <a:t>Headline Title</a:t>
            </a:r>
          </a:p>
        </p:txBody>
      </p:sp>
      <p:cxnSp>
        <p:nvCxnSpPr>
          <p:cNvPr id="5" name="Straight Connector 4">
            <a:extLst>
              <a:ext uri="{FF2B5EF4-FFF2-40B4-BE49-F238E27FC236}">
                <a16:creationId xmlns:a16="http://schemas.microsoft.com/office/drawing/2014/main" id="{037ED8D1-FBFD-3B73-A8FF-D3258CFA9247}"/>
              </a:ext>
            </a:extLst>
          </p:cNvPr>
          <p:cNvCxnSpPr/>
          <p:nvPr userDrawn="1"/>
        </p:nvCxnSpPr>
        <p:spPr>
          <a:xfrm>
            <a:off x="914400" y="1170775"/>
            <a:ext cx="104241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6203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908DF4F-F443-8A26-7925-763EB0630D07}"/>
              </a:ext>
            </a:extLst>
          </p:cNvPr>
          <p:cNvSpPr>
            <a:spLocks noGrp="1"/>
          </p:cNvSpPr>
          <p:nvPr>
            <p:ph type="title" hasCustomPrompt="1"/>
          </p:nvPr>
        </p:nvSpPr>
        <p:spPr>
          <a:xfrm>
            <a:off x="822960" y="5687225"/>
            <a:ext cx="10515600" cy="489738"/>
          </a:xfrm>
        </p:spPr>
        <p:txBody>
          <a:bodyPr>
            <a:noAutofit/>
          </a:bodyPr>
          <a:lstStyle>
            <a:lvl1pPr>
              <a:spcAft>
                <a:spcPts val="600"/>
              </a:spcAft>
              <a:defRPr sz="3000">
                <a:solidFill>
                  <a:schemeClr val="accent1"/>
                </a:solidFill>
              </a:defRPr>
            </a:lvl1pPr>
          </a:lstStyle>
          <a:p>
            <a:r>
              <a:rPr lang="en-US"/>
              <a:t>Headline Title</a:t>
            </a:r>
          </a:p>
        </p:txBody>
      </p:sp>
    </p:spTree>
    <p:extLst>
      <p:ext uri="{BB962C8B-B14F-4D97-AF65-F5344CB8AC3E}">
        <p14:creationId xmlns:p14="http://schemas.microsoft.com/office/powerpoint/2010/main" val="2061738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908DF4F-F443-8A26-7925-763EB0630D07}"/>
              </a:ext>
            </a:extLst>
          </p:cNvPr>
          <p:cNvSpPr>
            <a:spLocks noGrp="1"/>
          </p:cNvSpPr>
          <p:nvPr>
            <p:ph type="title" hasCustomPrompt="1"/>
          </p:nvPr>
        </p:nvSpPr>
        <p:spPr>
          <a:xfrm>
            <a:off x="838200" y="681037"/>
            <a:ext cx="10515600" cy="489738"/>
          </a:xfrm>
        </p:spPr>
        <p:txBody>
          <a:bodyPr>
            <a:noAutofit/>
          </a:bodyPr>
          <a:lstStyle>
            <a:lvl1pPr>
              <a:spcAft>
                <a:spcPts val="600"/>
              </a:spcAft>
              <a:defRPr sz="3000">
                <a:solidFill>
                  <a:schemeClr val="accent1"/>
                </a:solidFill>
              </a:defRPr>
            </a:lvl1pPr>
          </a:lstStyle>
          <a:p>
            <a:r>
              <a:rPr lang="en-US"/>
              <a:t>Headline Title</a:t>
            </a:r>
          </a:p>
        </p:txBody>
      </p:sp>
      <p:sp>
        <p:nvSpPr>
          <p:cNvPr id="12" name="Content Placeholder 2">
            <a:extLst>
              <a:ext uri="{FF2B5EF4-FFF2-40B4-BE49-F238E27FC236}">
                <a16:creationId xmlns:a16="http://schemas.microsoft.com/office/drawing/2014/main" id="{D1159E66-874C-6363-1068-D77721D73E0D}"/>
              </a:ext>
            </a:extLst>
          </p:cNvPr>
          <p:cNvSpPr>
            <a:spLocks noGrp="1"/>
          </p:cNvSpPr>
          <p:nvPr>
            <p:ph sz="half" idx="1"/>
          </p:nvPr>
        </p:nvSpPr>
        <p:spPr>
          <a:xfrm>
            <a:off x="838200" y="1825625"/>
            <a:ext cx="10515600" cy="4351338"/>
          </a:xfrm>
        </p:spPr>
        <p:txBody>
          <a:bodyPr>
            <a:normAutofit/>
          </a:bodyPr>
          <a:lstStyle>
            <a:lvl1pPr>
              <a:tabLst>
                <a:tab pos="7654925" algn="l"/>
              </a:tabLst>
              <a:defRPr sz="1800">
                <a:solidFill>
                  <a:schemeClr val="tx1"/>
                </a:solidFill>
              </a:defRPr>
            </a:lvl1pPr>
            <a:lvl2pPr>
              <a:tabLst>
                <a:tab pos="7654925" algn="l"/>
              </a:tabLst>
              <a:defRPr sz="1400">
                <a:solidFill>
                  <a:schemeClr val="tx1"/>
                </a:solidFill>
              </a:defRPr>
            </a:lvl2pPr>
            <a:lvl3pPr>
              <a:tabLst>
                <a:tab pos="7654925" algn="l"/>
              </a:tabLst>
              <a:defRPr sz="1400">
                <a:solidFill>
                  <a:schemeClr val="tx1"/>
                </a:solidFill>
              </a:defRPr>
            </a:lvl3pPr>
            <a:lvl4pPr>
              <a:tabLst>
                <a:tab pos="7654925" algn="l"/>
              </a:tabLst>
              <a:defRPr sz="1400">
                <a:solidFill>
                  <a:schemeClr val="tx1"/>
                </a:solidFill>
              </a:defRPr>
            </a:lvl4pPr>
            <a:lvl5pPr>
              <a:tabLst>
                <a:tab pos="7654925" algn="l"/>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39B4559D-5D24-7BE6-4065-539F198DD94C}"/>
              </a:ext>
            </a:extLst>
          </p:cNvPr>
          <p:cNvSpPr/>
          <p:nvPr userDrawn="1"/>
        </p:nvSpPr>
        <p:spPr>
          <a:xfrm>
            <a:off x="9672234" y="-1864932"/>
            <a:ext cx="3363132" cy="3363132"/>
          </a:xfrm>
          <a:prstGeom prst="ellipse">
            <a:avLst/>
          </a:prstGeom>
          <a:solidFill>
            <a:schemeClr val="accent4"/>
          </a:solidFill>
          <a:ln>
            <a:solidFill>
              <a:schemeClr val="accent3"/>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8313FFB-6ADA-3313-CC8A-84B65FBD6B2D}"/>
              </a:ext>
            </a:extLst>
          </p:cNvPr>
          <p:cNvSpPr/>
          <p:nvPr userDrawn="1"/>
        </p:nvSpPr>
        <p:spPr>
          <a:xfrm>
            <a:off x="9964118" y="-1933353"/>
            <a:ext cx="3674390" cy="3674390"/>
          </a:xfrm>
          <a:prstGeom prst="ellipse">
            <a:avLst/>
          </a:prstGeom>
          <a:noFill/>
          <a:ln w="28575">
            <a:solidFill>
              <a:schemeClr val="accent2"/>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4575CEEC-CC84-0187-3B3F-297D7A569901}"/>
              </a:ext>
            </a:extLst>
          </p:cNvPr>
          <p:cNvCxnSpPr/>
          <p:nvPr userDrawn="1"/>
        </p:nvCxnSpPr>
        <p:spPr>
          <a:xfrm>
            <a:off x="914400" y="1170775"/>
            <a:ext cx="914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5214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908DF4F-F443-8A26-7925-763EB0630D07}"/>
              </a:ext>
            </a:extLst>
          </p:cNvPr>
          <p:cNvSpPr>
            <a:spLocks noGrp="1"/>
          </p:cNvSpPr>
          <p:nvPr>
            <p:ph type="title" hasCustomPrompt="1"/>
          </p:nvPr>
        </p:nvSpPr>
        <p:spPr>
          <a:xfrm>
            <a:off x="838200" y="681037"/>
            <a:ext cx="9125918" cy="489738"/>
          </a:xfrm>
        </p:spPr>
        <p:txBody>
          <a:bodyPr>
            <a:noAutofit/>
          </a:bodyPr>
          <a:lstStyle>
            <a:lvl1pPr>
              <a:spcAft>
                <a:spcPts val="600"/>
              </a:spcAft>
              <a:defRPr sz="3000">
                <a:solidFill>
                  <a:schemeClr val="accent1"/>
                </a:solidFill>
              </a:defRPr>
            </a:lvl1pPr>
          </a:lstStyle>
          <a:p>
            <a:r>
              <a:rPr lang="en-US"/>
              <a:t>Headline Title</a:t>
            </a:r>
          </a:p>
        </p:txBody>
      </p:sp>
      <p:sp>
        <p:nvSpPr>
          <p:cNvPr id="12" name="Content Placeholder 2">
            <a:extLst>
              <a:ext uri="{FF2B5EF4-FFF2-40B4-BE49-F238E27FC236}">
                <a16:creationId xmlns:a16="http://schemas.microsoft.com/office/drawing/2014/main" id="{D1159E66-874C-6363-1068-D77721D73E0D}"/>
              </a:ext>
            </a:extLst>
          </p:cNvPr>
          <p:cNvSpPr>
            <a:spLocks noGrp="1"/>
          </p:cNvSpPr>
          <p:nvPr>
            <p:ph sz="half" idx="1"/>
          </p:nvPr>
        </p:nvSpPr>
        <p:spPr>
          <a:xfrm>
            <a:off x="838200" y="1825625"/>
            <a:ext cx="10515600" cy="4351338"/>
          </a:xfrm>
        </p:spPr>
        <p:txBody>
          <a:bodyPr>
            <a:normAutofit/>
          </a:bodyPr>
          <a:lstStyle>
            <a:lvl1pPr>
              <a:defRPr sz="20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39B4559D-5D24-7BE6-4065-539F198DD94C}"/>
              </a:ext>
            </a:extLst>
          </p:cNvPr>
          <p:cNvSpPr/>
          <p:nvPr userDrawn="1"/>
        </p:nvSpPr>
        <p:spPr>
          <a:xfrm>
            <a:off x="9672234" y="-1864932"/>
            <a:ext cx="3363132" cy="3363132"/>
          </a:xfrm>
          <a:prstGeom prst="ellipse">
            <a:avLst/>
          </a:prstGeom>
          <a:solidFill>
            <a:schemeClr val="accent4"/>
          </a:solidFill>
          <a:ln>
            <a:solidFill>
              <a:schemeClr val="accent3"/>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8313FFB-6ADA-3313-CC8A-84B65FBD6B2D}"/>
              </a:ext>
            </a:extLst>
          </p:cNvPr>
          <p:cNvSpPr/>
          <p:nvPr userDrawn="1"/>
        </p:nvSpPr>
        <p:spPr>
          <a:xfrm>
            <a:off x="9964118" y="-1933353"/>
            <a:ext cx="3674390" cy="3674390"/>
          </a:xfrm>
          <a:prstGeom prst="ellipse">
            <a:avLst/>
          </a:prstGeom>
          <a:noFill/>
          <a:ln w="28575">
            <a:solidFill>
              <a:schemeClr val="accent2"/>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0F5428DE-C24E-4E2C-D1BC-1AB6EA9D428D}"/>
              </a:ext>
            </a:extLst>
          </p:cNvPr>
          <p:cNvSpPr/>
          <p:nvPr userDrawn="1"/>
        </p:nvSpPr>
        <p:spPr>
          <a:xfrm>
            <a:off x="-1352295" y="5020714"/>
            <a:ext cx="3363132" cy="3363132"/>
          </a:xfrm>
          <a:prstGeom prst="ellipse">
            <a:avLst/>
          </a:prstGeom>
          <a:solidFill>
            <a:schemeClr val="accent4"/>
          </a:solidFill>
          <a:ln>
            <a:solidFill>
              <a:schemeClr val="accent3"/>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9EC45992-A2D3-C394-443B-A58BAD065476}"/>
              </a:ext>
            </a:extLst>
          </p:cNvPr>
          <p:cNvSpPr/>
          <p:nvPr userDrawn="1"/>
        </p:nvSpPr>
        <p:spPr>
          <a:xfrm>
            <a:off x="-1837195" y="4994618"/>
            <a:ext cx="3674390" cy="3674390"/>
          </a:xfrm>
          <a:prstGeom prst="ellipse">
            <a:avLst/>
          </a:prstGeom>
          <a:noFill/>
          <a:ln w="28575">
            <a:solidFill>
              <a:schemeClr val="accent3"/>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6D1C0BD4-AE05-3B6E-4188-A2A5C56CC8FE}"/>
              </a:ext>
            </a:extLst>
          </p:cNvPr>
          <p:cNvCxnSpPr/>
          <p:nvPr userDrawn="1"/>
        </p:nvCxnSpPr>
        <p:spPr>
          <a:xfrm>
            <a:off x="914400" y="1170775"/>
            <a:ext cx="914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4918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908DF4F-F443-8A26-7925-763EB0630D07}"/>
              </a:ext>
            </a:extLst>
          </p:cNvPr>
          <p:cNvSpPr>
            <a:spLocks noGrp="1"/>
          </p:cNvSpPr>
          <p:nvPr>
            <p:ph type="title" hasCustomPrompt="1"/>
          </p:nvPr>
        </p:nvSpPr>
        <p:spPr>
          <a:xfrm>
            <a:off x="838200" y="681037"/>
            <a:ext cx="10515600" cy="489738"/>
          </a:xfrm>
        </p:spPr>
        <p:txBody>
          <a:bodyPr>
            <a:noAutofit/>
          </a:bodyPr>
          <a:lstStyle>
            <a:lvl1pPr>
              <a:spcAft>
                <a:spcPts val="600"/>
              </a:spcAft>
              <a:defRPr sz="3000">
                <a:solidFill>
                  <a:schemeClr val="accent1"/>
                </a:solidFill>
              </a:defRPr>
            </a:lvl1pPr>
          </a:lstStyle>
          <a:p>
            <a:r>
              <a:rPr lang="en-US"/>
              <a:t>Headline Title</a:t>
            </a:r>
          </a:p>
        </p:txBody>
      </p:sp>
      <p:sp>
        <p:nvSpPr>
          <p:cNvPr id="12" name="Content Placeholder 2">
            <a:extLst>
              <a:ext uri="{FF2B5EF4-FFF2-40B4-BE49-F238E27FC236}">
                <a16:creationId xmlns:a16="http://schemas.microsoft.com/office/drawing/2014/main" id="{D1159E66-874C-6363-1068-D77721D73E0D}"/>
              </a:ext>
            </a:extLst>
          </p:cNvPr>
          <p:cNvSpPr>
            <a:spLocks noGrp="1"/>
          </p:cNvSpPr>
          <p:nvPr>
            <p:ph sz="half" idx="1"/>
          </p:nvPr>
        </p:nvSpPr>
        <p:spPr>
          <a:xfrm>
            <a:off x="838200" y="1825625"/>
            <a:ext cx="10515600" cy="4351338"/>
          </a:xfrm>
        </p:spPr>
        <p:txBody>
          <a:bodyPr>
            <a:normAutofit/>
          </a:bodyPr>
          <a:lstStyle>
            <a:lvl1pPr>
              <a:defRPr sz="18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Oval 7">
            <a:extLst>
              <a:ext uri="{FF2B5EF4-FFF2-40B4-BE49-F238E27FC236}">
                <a16:creationId xmlns:a16="http://schemas.microsoft.com/office/drawing/2014/main" id="{48313FFB-6ADA-3313-CC8A-84B65FBD6B2D}"/>
              </a:ext>
            </a:extLst>
          </p:cNvPr>
          <p:cNvSpPr/>
          <p:nvPr userDrawn="1"/>
        </p:nvSpPr>
        <p:spPr>
          <a:xfrm>
            <a:off x="-1837195" y="5658286"/>
            <a:ext cx="3674390" cy="3674390"/>
          </a:xfrm>
          <a:prstGeom prst="ellipse">
            <a:avLst/>
          </a:prstGeom>
          <a:noFill/>
          <a:ln w="28575">
            <a:solidFill>
              <a:schemeClr val="accent2"/>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5913CB3B-4A4E-BFED-20E8-02DFFC69FBFE}"/>
              </a:ext>
            </a:extLst>
          </p:cNvPr>
          <p:cNvSpPr/>
          <p:nvPr userDrawn="1"/>
        </p:nvSpPr>
        <p:spPr>
          <a:xfrm>
            <a:off x="-1659611" y="5889356"/>
            <a:ext cx="3922364" cy="3551808"/>
          </a:xfrm>
          <a:prstGeom prst="ellipse">
            <a:avLst/>
          </a:prstGeom>
          <a:noFill/>
          <a:ln w="28575">
            <a:solidFill>
              <a:schemeClr val="accent2"/>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7585E76E-5603-9F9E-397E-3491D5E0973B}"/>
              </a:ext>
            </a:extLst>
          </p:cNvPr>
          <p:cNvCxnSpPr/>
          <p:nvPr userDrawn="1"/>
        </p:nvCxnSpPr>
        <p:spPr>
          <a:xfrm>
            <a:off x="914400" y="1170775"/>
            <a:ext cx="104241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307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908DF4F-F443-8A26-7925-763EB0630D07}"/>
              </a:ext>
            </a:extLst>
          </p:cNvPr>
          <p:cNvSpPr>
            <a:spLocks noGrp="1"/>
          </p:cNvSpPr>
          <p:nvPr>
            <p:ph type="title" hasCustomPrompt="1"/>
          </p:nvPr>
        </p:nvSpPr>
        <p:spPr>
          <a:xfrm>
            <a:off x="838200" y="681037"/>
            <a:ext cx="10515600" cy="489738"/>
          </a:xfrm>
        </p:spPr>
        <p:txBody>
          <a:bodyPr>
            <a:noAutofit/>
          </a:bodyPr>
          <a:lstStyle>
            <a:lvl1pPr>
              <a:spcAft>
                <a:spcPts val="600"/>
              </a:spcAft>
              <a:defRPr sz="3000">
                <a:solidFill>
                  <a:schemeClr val="accent1"/>
                </a:solidFill>
              </a:defRPr>
            </a:lvl1pPr>
          </a:lstStyle>
          <a:p>
            <a:r>
              <a:rPr lang="en-US"/>
              <a:t>Headline Title</a:t>
            </a:r>
          </a:p>
        </p:txBody>
      </p:sp>
      <p:sp>
        <p:nvSpPr>
          <p:cNvPr id="12" name="Content Placeholder 2">
            <a:extLst>
              <a:ext uri="{FF2B5EF4-FFF2-40B4-BE49-F238E27FC236}">
                <a16:creationId xmlns:a16="http://schemas.microsoft.com/office/drawing/2014/main" id="{D1159E66-874C-6363-1068-D77721D73E0D}"/>
              </a:ext>
            </a:extLst>
          </p:cNvPr>
          <p:cNvSpPr>
            <a:spLocks noGrp="1"/>
          </p:cNvSpPr>
          <p:nvPr>
            <p:ph sz="half" idx="1"/>
          </p:nvPr>
        </p:nvSpPr>
        <p:spPr>
          <a:xfrm>
            <a:off x="838200" y="1825625"/>
            <a:ext cx="10515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Oval 7">
            <a:extLst>
              <a:ext uri="{FF2B5EF4-FFF2-40B4-BE49-F238E27FC236}">
                <a16:creationId xmlns:a16="http://schemas.microsoft.com/office/drawing/2014/main" id="{48313FFB-6ADA-3313-CC8A-84B65FBD6B2D}"/>
              </a:ext>
            </a:extLst>
          </p:cNvPr>
          <p:cNvSpPr/>
          <p:nvPr userDrawn="1"/>
        </p:nvSpPr>
        <p:spPr>
          <a:xfrm>
            <a:off x="-1837195" y="5658286"/>
            <a:ext cx="3674390" cy="3674390"/>
          </a:xfrm>
          <a:prstGeom prst="ellipse">
            <a:avLst/>
          </a:prstGeom>
          <a:noFill/>
          <a:ln w="28575">
            <a:solidFill>
              <a:schemeClr val="accent2"/>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5913CB3B-4A4E-BFED-20E8-02DFFC69FBFE}"/>
              </a:ext>
            </a:extLst>
          </p:cNvPr>
          <p:cNvSpPr/>
          <p:nvPr userDrawn="1"/>
        </p:nvSpPr>
        <p:spPr>
          <a:xfrm>
            <a:off x="-1659611" y="5889356"/>
            <a:ext cx="3922364" cy="3551808"/>
          </a:xfrm>
          <a:prstGeom prst="ellipse">
            <a:avLst/>
          </a:prstGeom>
          <a:noFill/>
          <a:ln w="28575">
            <a:solidFill>
              <a:schemeClr val="accent2"/>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0689A555-9C40-F0C3-5996-22EC81AF2063}"/>
              </a:ext>
            </a:extLst>
          </p:cNvPr>
          <p:cNvSpPr/>
          <p:nvPr userDrawn="1"/>
        </p:nvSpPr>
        <p:spPr>
          <a:xfrm>
            <a:off x="10802318" y="-2381033"/>
            <a:ext cx="3922364" cy="3551808"/>
          </a:xfrm>
          <a:prstGeom prst="ellipse">
            <a:avLst/>
          </a:prstGeom>
          <a:noFill/>
          <a:ln w="28575">
            <a:solidFill>
              <a:schemeClr val="accent2"/>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526D85EC-9855-E7A0-D1F2-83940EBF441D}"/>
              </a:ext>
            </a:extLst>
          </p:cNvPr>
          <p:cNvCxnSpPr/>
          <p:nvPr userDrawn="1"/>
        </p:nvCxnSpPr>
        <p:spPr>
          <a:xfrm>
            <a:off x="914400" y="1170775"/>
            <a:ext cx="104241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4555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908DF4F-F443-8A26-7925-763EB0630D07}"/>
              </a:ext>
            </a:extLst>
          </p:cNvPr>
          <p:cNvSpPr>
            <a:spLocks noGrp="1"/>
          </p:cNvSpPr>
          <p:nvPr>
            <p:ph type="title" hasCustomPrompt="1"/>
          </p:nvPr>
        </p:nvSpPr>
        <p:spPr>
          <a:xfrm>
            <a:off x="838200" y="681037"/>
            <a:ext cx="10515600" cy="489738"/>
          </a:xfrm>
        </p:spPr>
        <p:txBody>
          <a:bodyPr>
            <a:noAutofit/>
          </a:bodyPr>
          <a:lstStyle>
            <a:lvl1pPr>
              <a:spcAft>
                <a:spcPts val="600"/>
              </a:spcAft>
              <a:defRPr sz="3000">
                <a:solidFill>
                  <a:schemeClr val="accent1"/>
                </a:solidFill>
              </a:defRPr>
            </a:lvl1pPr>
          </a:lstStyle>
          <a:p>
            <a:r>
              <a:rPr lang="en-US"/>
              <a:t>Headline Title</a:t>
            </a:r>
          </a:p>
        </p:txBody>
      </p:sp>
      <p:sp>
        <p:nvSpPr>
          <p:cNvPr id="12" name="Content Placeholder 2">
            <a:extLst>
              <a:ext uri="{FF2B5EF4-FFF2-40B4-BE49-F238E27FC236}">
                <a16:creationId xmlns:a16="http://schemas.microsoft.com/office/drawing/2014/main" id="{D1159E66-874C-6363-1068-D77721D73E0D}"/>
              </a:ext>
            </a:extLst>
          </p:cNvPr>
          <p:cNvSpPr>
            <a:spLocks noGrp="1"/>
          </p:cNvSpPr>
          <p:nvPr>
            <p:ph sz="half" idx="1"/>
          </p:nvPr>
        </p:nvSpPr>
        <p:spPr>
          <a:xfrm>
            <a:off x="838200" y="1825625"/>
            <a:ext cx="10515600" cy="4351338"/>
          </a:xfrm>
        </p:spPr>
        <p:txBody>
          <a:bodyPr>
            <a:normAutofit/>
          </a:bodyPr>
          <a:lstStyle>
            <a:lvl1pPr>
              <a:defRPr sz="18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Oval 7">
            <a:extLst>
              <a:ext uri="{FF2B5EF4-FFF2-40B4-BE49-F238E27FC236}">
                <a16:creationId xmlns:a16="http://schemas.microsoft.com/office/drawing/2014/main" id="{48313FFB-6ADA-3313-CC8A-84B65FBD6B2D}"/>
              </a:ext>
            </a:extLst>
          </p:cNvPr>
          <p:cNvSpPr/>
          <p:nvPr userDrawn="1"/>
        </p:nvSpPr>
        <p:spPr>
          <a:xfrm>
            <a:off x="10747430" y="5611794"/>
            <a:ext cx="3674390" cy="3674390"/>
          </a:xfrm>
          <a:prstGeom prst="ellipse">
            <a:avLst/>
          </a:prstGeom>
          <a:noFill/>
          <a:ln w="28575">
            <a:solidFill>
              <a:schemeClr val="accent2"/>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5913CB3B-4A4E-BFED-20E8-02DFFC69FBFE}"/>
              </a:ext>
            </a:extLst>
          </p:cNvPr>
          <p:cNvSpPr/>
          <p:nvPr userDrawn="1"/>
        </p:nvSpPr>
        <p:spPr>
          <a:xfrm>
            <a:off x="10499456" y="5870431"/>
            <a:ext cx="3922364" cy="3551808"/>
          </a:xfrm>
          <a:prstGeom prst="ellipse">
            <a:avLst/>
          </a:prstGeom>
          <a:noFill/>
          <a:ln w="28575">
            <a:solidFill>
              <a:schemeClr val="accent2"/>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DCDDA483-EE10-2E41-8733-D75F460D65A5}"/>
              </a:ext>
            </a:extLst>
          </p:cNvPr>
          <p:cNvSpPr/>
          <p:nvPr userDrawn="1"/>
        </p:nvSpPr>
        <p:spPr>
          <a:xfrm>
            <a:off x="-2882686" y="-2239587"/>
            <a:ext cx="3922364" cy="3551808"/>
          </a:xfrm>
          <a:prstGeom prst="ellipse">
            <a:avLst/>
          </a:prstGeom>
          <a:noFill/>
          <a:ln w="28575">
            <a:solidFill>
              <a:schemeClr val="accent2"/>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7074641C-A70A-6091-3EA5-9FE7F9ED627F}"/>
              </a:ext>
            </a:extLst>
          </p:cNvPr>
          <p:cNvCxnSpPr/>
          <p:nvPr userDrawn="1"/>
        </p:nvCxnSpPr>
        <p:spPr>
          <a:xfrm>
            <a:off x="914400" y="1170775"/>
            <a:ext cx="104241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3432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FA9FF26A-B4F8-A4F2-2D82-87AAB1C36F52}"/>
              </a:ext>
            </a:extLst>
          </p:cNvPr>
          <p:cNvSpPr txBox="1">
            <a:spLocks/>
          </p:cNvSpPr>
          <p:nvPr userDrawn="1"/>
        </p:nvSpPr>
        <p:spPr>
          <a:xfrm>
            <a:off x="831850" y="5599912"/>
            <a:ext cx="10515600" cy="4897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spcAft>
                <a:spcPts val="600"/>
              </a:spcAft>
              <a:buNone/>
              <a:defRPr sz="3000" kern="1200">
                <a:solidFill>
                  <a:schemeClr val="tx2"/>
                </a:solidFill>
                <a:latin typeface="+mj-lt"/>
                <a:ea typeface="+mj-ea"/>
                <a:cs typeface="+mj-cs"/>
              </a:defRPr>
            </a:lvl1pPr>
          </a:lstStyle>
          <a:p>
            <a:r>
              <a:rPr lang="en-US">
                <a:solidFill>
                  <a:schemeClr val="accent1"/>
                </a:solidFill>
              </a:rPr>
              <a:t>Headline Title</a:t>
            </a:r>
          </a:p>
        </p:txBody>
      </p:sp>
    </p:spTree>
    <p:extLst>
      <p:ext uri="{BB962C8B-B14F-4D97-AF65-F5344CB8AC3E}">
        <p14:creationId xmlns:p14="http://schemas.microsoft.com/office/powerpoint/2010/main" val="651337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8D823F-7CAC-ADF9-A3DA-C77E8E5E14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Headline Title</a:t>
            </a:r>
          </a:p>
        </p:txBody>
      </p:sp>
      <p:sp>
        <p:nvSpPr>
          <p:cNvPr id="3" name="Text Placeholder 2">
            <a:extLst>
              <a:ext uri="{FF2B5EF4-FFF2-40B4-BE49-F238E27FC236}">
                <a16:creationId xmlns:a16="http://schemas.microsoft.com/office/drawing/2014/main" id="{474EC8AA-35A2-A41C-30A1-495B83ABB3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0452119-3A34-C8F5-C35C-7780FC0F7BD1}"/>
              </a:ext>
            </a:extLst>
          </p:cNvPr>
          <p:cNvSpPr>
            <a:spLocks noGrp="1"/>
          </p:cNvSpPr>
          <p:nvPr>
            <p:ph type="ftr" sz="quarter" idx="3"/>
          </p:nvPr>
        </p:nvSpPr>
        <p:spPr>
          <a:xfrm>
            <a:off x="269488" y="6311900"/>
            <a:ext cx="41148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US"/>
              <a:t>2025 Employee Benefits Overview</a:t>
            </a:r>
          </a:p>
        </p:txBody>
      </p:sp>
    </p:spTree>
    <p:extLst>
      <p:ext uri="{BB962C8B-B14F-4D97-AF65-F5344CB8AC3E}">
        <p14:creationId xmlns:p14="http://schemas.microsoft.com/office/powerpoint/2010/main" val="303011981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1" r:id="rId3"/>
    <p:sldLayoutId id="2147483726" r:id="rId4"/>
    <p:sldLayoutId id="2147483727" r:id="rId5"/>
    <p:sldLayoutId id="2147483728" r:id="rId6"/>
    <p:sldLayoutId id="2147483729" r:id="rId7"/>
    <p:sldLayoutId id="2147483730" r:id="rId8"/>
    <p:sldLayoutId id="2147483732" r:id="rId9"/>
    <p:sldLayoutId id="2147483733" r:id="rId10"/>
  </p:sldLayoutIdLst>
  <p:hf sldNum="0" hdr="0" ftr="0" dt="0"/>
  <p:txStyles>
    <p:titleStyle>
      <a:lvl1pPr algn="l" defTabSz="914400" rtl="0" eaLnBrk="1" latinLnBrk="0" hangingPunct="1">
        <a:lnSpc>
          <a:spcPct val="90000"/>
        </a:lnSpc>
        <a:spcBef>
          <a:spcPct val="0"/>
        </a:spcBef>
        <a:buNone/>
        <a:defRPr sz="30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www.mdliveforcigna.co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ustomXml" Target="../../customXml/item3.xml"/><Relationship Id="rId1" Type="http://schemas.openxmlformats.org/officeDocument/2006/relationships/customXml" Target="../../customXml/item49.xml"/><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CAC0D6-8394-0941-BE43-7D82B6AC7F9D}"/>
              </a:ext>
            </a:extLst>
          </p:cNvPr>
          <p:cNvSpPr>
            <a:spLocks noGrp="1"/>
          </p:cNvSpPr>
          <p:nvPr>
            <p:ph type="title"/>
          </p:nvPr>
        </p:nvSpPr>
        <p:spPr/>
        <p:txBody>
          <a:bodyPr/>
          <a:lstStyle/>
          <a:p>
            <a:r>
              <a:rPr lang="en-US" dirty="0"/>
              <a:t>Welcome</a:t>
            </a:r>
          </a:p>
        </p:txBody>
      </p:sp>
      <p:sp>
        <p:nvSpPr>
          <p:cNvPr id="2" name="Rectangle 1">
            <a:extLst>
              <a:ext uri="{FF2B5EF4-FFF2-40B4-BE49-F238E27FC236}">
                <a16:creationId xmlns:a16="http://schemas.microsoft.com/office/drawing/2014/main" id="{5A94952D-2C7C-810D-BD28-C601E7C85A04}"/>
              </a:ext>
              <a:ext uri="{C183D7F6-B498-43B3-948B-1728B52AA6E4}">
                <adec:decorative xmlns:adec="http://schemas.microsoft.com/office/drawing/2017/decorative" val="1"/>
              </a:ext>
            </a:extLst>
          </p:cNvPr>
          <p:cNvSpPr/>
          <p:nvPr/>
        </p:nvSpPr>
        <p:spPr>
          <a:xfrm>
            <a:off x="0" y="1597912"/>
            <a:ext cx="12192000" cy="5274836"/>
          </a:xfrm>
          <a:prstGeom prst="rect">
            <a:avLst/>
          </a:prstGeom>
          <a:gradFill>
            <a:gsLst>
              <a:gs pos="30000">
                <a:schemeClr val="accent2"/>
              </a:gs>
              <a:gs pos="100000">
                <a:schemeClr val="accent2">
                  <a:lumMod val="20000"/>
                  <a:lumOff val="80000"/>
                </a:schemeClr>
              </a:gs>
            </a:gsLst>
            <a:lin ang="18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725DB6-8B6A-F062-84BD-E1DF806CC6C9}"/>
              </a:ext>
            </a:extLst>
          </p:cNvPr>
          <p:cNvSpPr txBox="1"/>
          <p:nvPr/>
        </p:nvSpPr>
        <p:spPr>
          <a:xfrm>
            <a:off x="440058" y="2396086"/>
            <a:ext cx="6487188" cy="1624519"/>
          </a:xfrm>
          <a:prstGeom prst="rect">
            <a:avLst/>
          </a:prstGeom>
          <a:noFill/>
        </p:spPr>
        <p:txBody>
          <a:bodyPr wrap="square" rtlCol="0">
            <a:spAutoFit/>
          </a:bodyPr>
          <a:lstStyle/>
          <a:p>
            <a:r>
              <a:rPr lang="en-US" sz="4800">
                <a:solidFill>
                  <a:schemeClr val="bg1"/>
                </a:solidFill>
                <a:latin typeface="+mj-lt"/>
              </a:rPr>
              <a:t>Employee Benefits Overview</a:t>
            </a:r>
          </a:p>
        </p:txBody>
      </p:sp>
      <p:sp>
        <p:nvSpPr>
          <p:cNvPr id="6" name="TextBox 5">
            <a:extLst>
              <a:ext uri="{FF2B5EF4-FFF2-40B4-BE49-F238E27FC236}">
                <a16:creationId xmlns:a16="http://schemas.microsoft.com/office/drawing/2014/main" id="{BFCD2EAE-EB37-0F42-8E25-39ABF2C0E9BD}"/>
              </a:ext>
            </a:extLst>
          </p:cNvPr>
          <p:cNvSpPr txBox="1"/>
          <p:nvPr/>
        </p:nvSpPr>
        <p:spPr>
          <a:xfrm>
            <a:off x="440058" y="4461914"/>
            <a:ext cx="7635163" cy="461665"/>
          </a:xfrm>
          <a:prstGeom prst="rect">
            <a:avLst/>
          </a:prstGeom>
          <a:noFill/>
        </p:spPr>
        <p:txBody>
          <a:bodyPr wrap="square" rtlCol="0">
            <a:spAutoFit/>
          </a:bodyPr>
          <a:lstStyle/>
          <a:p>
            <a:r>
              <a:rPr lang="en-US" sz="2400" dirty="0">
                <a:solidFill>
                  <a:schemeClr val="bg1"/>
                </a:solidFill>
              </a:rPr>
              <a:t>Plan Year: July 1, 2026– June 30, 2027</a:t>
            </a:r>
          </a:p>
        </p:txBody>
      </p:sp>
      <p:sp>
        <p:nvSpPr>
          <p:cNvPr id="7" name="Oval 6">
            <a:extLst>
              <a:ext uri="{FF2B5EF4-FFF2-40B4-BE49-F238E27FC236}">
                <a16:creationId xmlns:a16="http://schemas.microsoft.com/office/drawing/2014/main" id="{424464B4-D7A0-64EA-5298-1D58B7E03C34}"/>
              </a:ext>
              <a:ext uri="{C183D7F6-B498-43B3-948B-1728B52AA6E4}">
                <adec:decorative xmlns:adec="http://schemas.microsoft.com/office/drawing/2017/decorative" val="1"/>
              </a:ext>
            </a:extLst>
          </p:cNvPr>
          <p:cNvSpPr/>
          <p:nvPr/>
        </p:nvSpPr>
        <p:spPr>
          <a:xfrm flipH="1">
            <a:off x="6679010" y="-1233401"/>
            <a:ext cx="7334891" cy="7332125"/>
          </a:xfrm>
          <a:prstGeom prst="ellipse">
            <a:avLst/>
          </a:prstGeom>
          <a:blipFill>
            <a:blip r:embed="rId3"/>
            <a:srcRect/>
            <a:stretch>
              <a:fillRect l="-7814" t="-3699" r="-6943" b="-1085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16553290-ACED-CAB8-50A6-68F173EA925F}"/>
              </a:ext>
              <a:ext uri="{C183D7F6-B498-43B3-948B-1728B52AA6E4}">
                <adec:decorative xmlns:adec="http://schemas.microsoft.com/office/drawing/2017/decorative" val="1"/>
              </a:ext>
            </a:extLst>
          </p:cNvPr>
          <p:cNvSpPr>
            <a:spLocks noChangeAspect="1"/>
          </p:cNvSpPr>
          <p:nvPr/>
        </p:nvSpPr>
        <p:spPr>
          <a:xfrm>
            <a:off x="6785467" y="-1233401"/>
            <a:ext cx="7115597" cy="7109232"/>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Forsyth County, North Carolina&#10;">
            <a:extLst>
              <a:ext uri="{FF2B5EF4-FFF2-40B4-BE49-F238E27FC236}">
                <a16:creationId xmlns:a16="http://schemas.microsoft.com/office/drawing/2014/main" id="{EC0644C2-6B51-2E7A-0FA2-0A4455A530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652" y="71163"/>
            <a:ext cx="1295400" cy="1295400"/>
          </a:xfrm>
          <a:prstGeom prst="rect">
            <a:avLst/>
          </a:prstGeom>
        </p:spPr>
      </p:pic>
    </p:spTree>
    <p:extLst>
      <p:ext uri="{BB962C8B-B14F-4D97-AF65-F5344CB8AC3E}">
        <p14:creationId xmlns:p14="http://schemas.microsoft.com/office/powerpoint/2010/main" val="1433149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1C29B06-7546-A522-74D5-072D0BF28575}"/>
              </a:ext>
            </a:extLst>
          </p:cNvPr>
          <p:cNvSpPr>
            <a:spLocks noGrp="1"/>
          </p:cNvSpPr>
          <p:nvPr>
            <p:ph sz="half" idx="1"/>
          </p:nvPr>
        </p:nvSpPr>
        <p:spPr/>
        <p:txBody>
          <a:bodyPr>
            <a:normAutofit/>
          </a:bodyPr>
          <a:lstStyle/>
          <a:p>
            <a:pPr marL="0" indent="0">
              <a:lnSpc>
                <a:spcPct val="150000"/>
              </a:lnSpc>
              <a:spcBef>
                <a:spcPts val="600"/>
              </a:spcBef>
              <a:spcAft>
                <a:spcPts val="600"/>
              </a:spcAft>
              <a:buNone/>
            </a:pPr>
            <a:r>
              <a:rPr kumimoji="0" lang="en-US" sz="1800" b="0" i="0" u="none" strike="noStrike" kern="1200" cap="none" spc="0" normalizeH="0" baseline="0" noProof="0" dirty="0">
                <a:ln>
                  <a:noFill/>
                </a:ln>
                <a:effectLst/>
                <a:uLnTx/>
                <a:uFillTx/>
                <a:latin typeface="Raleway Medium" pitchFamily="2" charset="0"/>
              </a:rPr>
              <a:t>Forsyth County Government shares the cost of your medical coverage. Your cost for coverage is deducted pre-tax from your semi-monthly paycheck:</a:t>
            </a:r>
          </a:p>
          <a:p>
            <a:pPr>
              <a:lnSpc>
                <a:spcPct val="150000"/>
              </a:lnSpc>
              <a:spcBef>
                <a:spcPts val="600"/>
              </a:spcBef>
              <a:spcAft>
                <a:spcPts val="600"/>
              </a:spcAft>
            </a:pPr>
            <a:endParaRPr lang="en-US" sz="1800" dirty="0"/>
          </a:p>
        </p:txBody>
      </p:sp>
      <p:sp>
        <p:nvSpPr>
          <p:cNvPr id="3" name="Title 2">
            <a:extLst>
              <a:ext uri="{FF2B5EF4-FFF2-40B4-BE49-F238E27FC236}">
                <a16:creationId xmlns:a16="http://schemas.microsoft.com/office/drawing/2014/main" id="{FA130904-4D3F-42D2-4F70-34ABAD167CEE}"/>
              </a:ext>
            </a:extLst>
          </p:cNvPr>
          <p:cNvSpPr>
            <a:spLocks noGrp="1"/>
          </p:cNvSpPr>
          <p:nvPr>
            <p:ph type="title"/>
          </p:nvPr>
        </p:nvSpPr>
        <p:spPr/>
        <p:txBody>
          <a:bodyPr/>
          <a:lstStyle/>
          <a:p>
            <a:r>
              <a:rPr lang="en-US"/>
              <a:t>Your Cost for Medical Coverage</a:t>
            </a:r>
          </a:p>
        </p:txBody>
      </p:sp>
      <p:graphicFrame>
        <p:nvGraphicFramePr>
          <p:cNvPr id="4" name="Table 3">
            <a:extLst>
              <a:ext uri="{FF2B5EF4-FFF2-40B4-BE49-F238E27FC236}">
                <a16:creationId xmlns:a16="http://schemas.microsoft.com/office/drawing/2014/main" id="{D9DD508F-A7D2-9BD5-D0CC-89E665FB3930}"/>
              </a:ext>
            </a:extLst>
          </p:cNvPr>
          <p:cNvGraphicFramePr>
            <a:graphicFrameLocks noGrp="1"/>
          </p:cNvGraphicFramePr>
          <p:nvPr>
            <p:extLst>
              <p:ext uri="{D42A27DB-BD31-4B8C-83A1-F6EECF244321}">
                <p14:modId xmlns:p14="http://schemas.microsoft.com/office/powerpoint/2010/main" val="4050586166"/>
              </p:ext>
            </p:extLst>
          </p:nvPr>
        </p:nvGraphicFramePr>
        <p:xfrm>
          <a:off x="838201" y="2893695"/>
          <a:ext cx="10515599" cy="2221887"/>
        </p:xfrm>
        <a:graphic>
          <a:graphicData uri="http://schemas.openxmlformats.org/drawingml/2006/table">
            <a:tbl>
              <a:tblPr/>
              <a:tblGrid>
                <a:gridCol w="1208097">
                  <a:extLst>
                    <a:ext uri="{9D8B030D-6E8A-4147-A177-3AD203B41FA5}">
                      <a16:colId xmlns:a16="http://schemas.microsoft.com/office/drawing/2014/main" val="2995506628"/>
                    </a:ext>
                  </a:extLst>
                </a:gridCol>
                <a:gridCol w="1898436">
                  <a:extLst>
                    <a:ext uri="{9D8B030D-6E8A-4147-A177-3AD203B41FA5}">
                      <a16:colId xmlns:a16="http://schemas.microsoft.com/office/drawing/2014/main" val="2924914575"/>
                    </a:ext>
                  </a:extLst>
                </a:gridCol>
                <a:gridCol w="1899244">
                  <a:extLst>
                    <a:ext uri="{9D8B030D-6E8A-4147-A177-3AD203B41FA5}">
                      <a16:colId xmlns:a16="http://schemas.microsoft.com/office/drawing/2014/main" val="329001060"/>
                    </a:ext>
                  </a:extLst>
                </a:gridCol>
                <a:gridCol w="1898436">
                  <a:extLst>
                    <a:ext uri="{9D8B030D-6E8A-4147-A177-3AD203B41FA5}">
                      <a16:colId xmlns:a16="http://schemas.microsoft.com/office/drawing/2014/main" val="1580716806"/>
                    </a:ext>
                  </a:extLst>
                </a:gridCol>
                <a:gridCol w="1805693">
                  <a:extLst>
                    <a:ext uri="{9D8B030D-6E8A-4147-A177-3AD203B41FA5}">
                      <a16:colId xmlns:a16="http://schemas.microsoft.com/office/drawing/2014/main" val="3522492162"/>
                    </a:ext>
                  </a:extLst>
                </a:gridCol>
                <a:gridCol w="1805693">
                  <a:extLst>
                    <a:ext uri="{9D8B030D-6E8A-4147-A177-3AD203B41FA5}">
                      <a16:colId xmlns:a16="http://schemas.microsoft.com/office/drawing/2014/main" val="4255262596"/>
                    </a:ext>
                  </a:extLst>
                </a:gridCol>
              </a:tblGrid>
              <a:tr h="702457">
                <a:tc gridSpan="6">
                  <a:txBody>
                    <a:bodyPr/>
                    <a:lstStyle/>
                    <a:p>
                      <a:pPr marL="0" marR="0" algn="ctr">
                        <a:spcBef>
                          <a:spcPts val="0"/>
                        </a:spcBef>
                        <a:spcAft>
                          <a:spcPts val="0"/>
                        </a:spcAft>
                      </a:pPr>
                      <a:r>
                        <a:rPr lang="en-US" sz="1600" b="0" dirty="0">
                          <a:solidFill>
                            <a:srgbClr val="FFFFFF"/>
                          </a:solidFill>
                          <a:effectLst/>
                          <a:latin typeface="+mj-lt"/>
                          <a:ea typeface="Times New Roman" panose="02020603050405020304" pitchFamily="18" charset="0"/>
                          <a:cs typeface="Arial" panose="020B0604020202020204" pitchFamily="34" charset="0"/>
                        </a:rPr>
                        <a:t>Your Cost – Semi-Monthly Employee Deductions</a:t>
                      </a:r>
                    </a:p>
                  </a:txBody>
                  <a:tcPr marL="36830" marR="36830" marT="0" marB="0" anchor="ctr">
                    <a:lnL>
                      <a:noFill/>
                    </a:lnL>
                    <a:lnR>
                      <a:noFill/>
                    </a:lnR>
                    <a:lnT>
                      <a:noFill/>
                    </a:lnT>
                    <a:lnB w="12700" cap="flat" cmpd="sng" algn="ctr">
                      <a:solidFill>
                        <a:srgbClr val="DDDDDD"/>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spcBef>
                          <a:spcPts val="0"/>
                        </a:spcBef>
                        <a:spcAft>
                          <a:spcPts val="0"/>
                        </a:spcAft>
                      </a:pPr>
                      <a:endParaRPr lang="en-US" sz="1600" b="0" dirty="0">
                        <a:solidFill>
                          <a:srgbClr val="FFFFFF"/>
                        </a:solidFill>
                        <a:effectLst/>
                        <a:latin typeface="+mj-lt"/>
                        <a:ea typeface="Times New Roman" panose="02020603050405020304" pitchFamily="18" charset="0"/>
                        <a:cs typeface="Arial" panose="020B0604020202020204" pitchFamily="34" charset="0"/>
                      </a:endParaRPr>
                    </a:p>
                  </a:txBody>
                  <a:tcPr marL="36830" marR="36830" marT="0" marB="0" anchor="ctr">
                    <a:lnL>
                      <a:noFill/>
                    </a:lnL>
                    <a:lnR>
                      <a:noFill/>
                    </a:lnR>
                    <a:lnT>
                      <a:noFill/>
                    </a:lnT>
                    <a:lnB w="12700" cap="flat" cmpd="sng" algn="ctr">
                      <a:solidFill>
                        <a:srgbClr val="DDDDDD"/>
                      </a:solidFill>
                      <a:prstDash val="solid"/>
                      <a:round/>
                      <a:headEnd type="none" w="med" len="med"/>
                      <a:tailEnd type="none" w="med" len="med"/>
                    </a:lnB>
                    <a:solidFill>
                      <a:schemeClr val="accent3"/>
                    </a:solidFill>
                  </a:tcPr>
                </a:tc>
                <a:extLst>
                  <a:ext uri="{0D108BD9-81ED-4DB2-BD59-A6C34878D82A}">
                    <a16:rowId xmlns:a16="http://schemas.microsoft.com/office/drawing/2014/main" val="2492575738"/>
                  </a:ext>
                </a:extLst>
              </a:tr>
              <a:tr h="702457">
                <a:tc>
                  <a:txBody>
                    <a:bodyPr/>
                    <a:lstStyle/>
                    <a:p>
                      <a:pPr marL="0" marR="0">
                        <a:spcBef>
                          <a:spcPts val="600"/>
                        </a:spcBef>
                        <a:spcAft>
                          <a:spcPts val="600"/>
                        </a:spcAft>
                      </a:pPr>
                      <a:r>
                        <a:rPr lang="en-US" sz="1100" b="1">
                          <a:solidFill>
                            <a:srgbClr val="FFFFFF"/>
                          </a:solidFill>
                          <a:effectLst/>
                          <a:latin typeface="Raleway" pitchFamily="2" charset="0"/>
                          <a:ea typeface="Times New Roman" panose="02020603050405020304" pitchFamily="18" charset="0"/>
                          <a:cs typeface="Arial" panose="020B0604020202020204" pitchFamily="34" charset="0"/>
                        </a:rPr>
                        <a:t> </a:t>
                      </a:r>
                      <a:endParaRPr lang="en-US" sz="1100">
                        <a:effectLst/>
                        <a:latin typeface="Raleway" pitchFamily="2" charset="0"/>
                        <a:ea typeface="Times New Roman" panose="02020603050405020304" pitchFamily="18" charset="0"/>
                        <a:cs typeface="Times New Roman" panose="02020603050405020304" pitchFamily="18" charset="0"/>
                      </a:endParaRPr>
                    </a:p>
                  </a:txBody>
                  <a:tcPr marL="36830" marR="36830" marT="0" marB="0" anchor="ctr">
                    <a:lnL>
                      <a:noFill/>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chemeClr val="bg1">
                        <a:lumMod val="75000"/>
                      </a:schemeClr>
                    </a:solidFill>
                  </a:tcPr>
                </a:tc>
                <a:tc>
                  <a:txBody>
                    <a:bodyPr/>
                    <a:lstStyle/>
                    <a:p>
                      <a:pPr marL="0" marR="0" algn="ctr">
                        <a:spcBef>
                          <a:spcPts val="600"/>
                        </a:spcBef>
                        <a:spcAft>
                          <a:spcPts val="600"/>
                        </a:spcAft>
                      </a:pPr>
                      <a:r>
                        <a:rPr lang="en-US" sz="1400" b="1">
                          <a:solidFill>
                            <a:srgbClr val="FFFFFF"/>
                          </a:solidFill>
                          <a:effectLst/>
                          <a:latin typeface="Raleway SemiBold" pitchFamily="2" charset="0"/>
                          <a:ea typeface="Times New Roman" panose="02020603050405020304" pitchFamily="18" charset="0"/>
                          <a:cs typeface="Noto Sans" panose="020B0502040504020204" pitchFamily="34"/>
                        </a:rPr>
                        <a:t>Employee Only</a:t>
                      </a:r>
                      <a:endParaRPr lang="en-US" sz="1400">
                        <a:effectLst/>
                        <a:latin typeface="Raleway SemiBold" pitchFamily="2" charset="0"/>
                        <a:ea typeface="Times New Roman" panose="02020603050405020304" pitchFamily="18" charset="0"/>
                        <a:cs typeface="Times New Roman" panose="02020603050405020304" pitchFamily="18" charset="0"/>
                      </a:endParaRPr>
                    </a:p>
                  </a:txBody>
                  <a:tcPr marL="36830" marR="3683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chemeClr val="bg1">
                        <a:lumMod val="75000"/>
                      </a:schemeClr>
                    </a:solidFill>
                  </a:tcPr>
                </a:tc>
                <a:tc>
                  <a:txBody>
                    <a:bodyPr/>
                    <a:lstStyle/>
                    <a:p>
                      <a:pPr marL="0" marR="0" algn="ctr">
                        <a:spcBef>
                          <a:spcPts val="600"/>
                        </a:spcBef>
                        <a:spcAft>
                          <a:spcPts val="600"/>
                        </a:spcAft>
                      </a:pPr>
                      <a:r>
                        <a:rPr lang="en-US" sz="1400" b="1">
                          <a:solidFill>
                            <a:srgbClr val="FFFFFF"/>
                          </a:solidFill>
                          <a:effectLst/>
                          <a:latin typeface="Raleway SemiBold" pitchFamily="2" charset="0"/>
                          <a:ea typeface="Times New Roman" panose="02020603050405020304" pitchFamily="18" charset="0"/>
                          <a:cs typeface="Noto Sans" panose="020B0502040504020204" pitchFamily="34"/>
                        </a:rPr>
                        <a:t>Employee &amp; Spouse</a:t>
                      </a:r>
                      <a:endParaRPr lang="en-US" sz="1400">
                        <a:effectLst/>
                        <a:latin typeface="Raleway SemiBold" pitchFamily="2" charset="0"/>
                        <a:ea typeface="Times New Roman" panose="02020603050405020304" pitchFamily="18" charset="0"/>
                        <a:cs typeface="Times New Roman" panose="02020603050405020304" pitchFamily="18" charset="0"/>
                      </a:endParaRPr>
                    </a:p>
                  </a:txBody>
                  <a:tcPr marL="36830" marR="3683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chemeClr val="bg1">
                        <a:lumMod val="75000"/>
                      </a:schemeClr>
                    </a:solidFill>
                  </a:tcPr>
                </a:tc>
                <a:tc>
                  <a:txBody>
                    <a:bodyPr/>
                    <a:lstStyle/>
                    <a:p>
                      <a:pPr marL="0" marR="0" algn="ctr">
                        <a:spcBef>
                          <a:spcPts val="600"/>
                        </a:spcBef>
                        <a:spcAft>
                          <a:spcPts val="600"/>
                        </a:spcAft>
                      </a:pPr>
                      <a:r>
                        <a:rPr lang="en-US" sz="1400" b="1" dirty="0">
                          <a:solidFill>
                            <a:srgbClr val="FFFFFF"/>
                          </a:solidFill>
                          <a:effectLst/>
                          <a:latin typeface="Raleway SemiBold" pitchFamily="2" charset="0"/>
                          <a:ea typeface="Times New Roman" panose="02020603050405020304" pitchFamily="18" charset="0"/>
                          <a:cs typeface="Noto Sans" panose="020B0502040504020204" pitchFamily="34"/>
                        </a:rPr>
                        <a:t>Employee &amp; Child</a:t>
                      </a:r>
                      <a:endParaRPr lang="en-US" sz="1400" dirty="0">
                        <a:effectLst/>
                        <a:latin typeface="Raleway SemiBold" pitchFamily="2" charset="0"/>
                        <a:ea typeface="Times New Roman" panose="02020603050405020304" pitchFamily="18" charset="0"/>
                        <a:cs typeface="Times New Roman" panose="02020603050405020304" pitchFamily="18" charset="0"/>
                      </a:endParaRPr>
                    </a:p>
                  </a:txBody>
                  <a:tcPr marL="36830" marR="3683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chemeClr val="bg1">
                        <a:lumMod val="75000"/>
                      </a:schemeClr>
                    </a:solidFill>
                  </a:tcPr>
                </a:tc>
                <a:tc>
                  <a:txBody>
                    <a:bodyPr/>
                    <a:lstStyle/>
                    <a:p>
                      <a:pPr marL="0" marR="0" algn="ctr">
                        <a:spcBef>
                          <a:spcPts val="600"/>
                        </a:spcBef>
                        <a:spcAft>
                          <a:spcPts val="600"/>
                        </a:spcAft>
                      </a:pPr>
                      <a:r>
                        <a:rPr lang="en-US" sz="1400" b="1" dirty="0">
                          <a:solidFill>
                            <a:srgbClr val="FFFFFF"/>
                          </a:solidFill>
                          <a:effectLst/>
                          <a:latin typeface="Raleway SemiBold" pitchFamily="2" charset="0"/>
                          <a:ea typeface="Times New Roman" panose="02020603050405020304" pitchFamily="18" charset="0"/>
                          <a:cs typeface="Noto Sans" panose="020B0502040504020204" pitchFamily="34"/>
                        </a:rPr>
                        <a:t>Employee &amp; Children</a:t>
                      </a:r>
                      <a:endParaRPr lang="en-US" sz="1400" dirty="0">
                        <a:effectLst/>
                        <a:latin typeface="Raleway SemiBold" pitchFamily="2" charset="0"/>
                        <a:ea typeface="Times New Roman" panose="02020603050405020304" pitchFamily="18" charset="0"/>
                        <a:cs typeface="Times New Roman" panose="02020603050405020304" pitchFamily="18" charset="0"/>
                      </a:endParaRPr>
                    </a:p>
                  </a:txBody>
                  <a:tcPr marL="36830" marR="3683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chemeClr val="bg1">
                        <a:lumMod val="75000"/>
                      </a:schemeClr>
                    </a:solidFill>
                  </a:tcPr>
                </a:tc>
                <a:tc>
                  <a:txBody>
                    <a:bodyPr/>
                    <a:lstStyle/>
                    <a:p>
                      <a:pPr marL="0" marR="0" algn="ctr">
                        <a:spcBef>
                          <a:spcPts val="600"/>
                        </a:spcBef>
                        <a:spcAft>
                          <a:spcPts val="600"/>
                        </a:spcAft>
                      </a:pPr>
                      <a:r>
                        <a:rPr lang="en-US" sz="1400" b="1" kern="1200" dirty="0">
                          <a:solidFill>
                            <a:srgbClr val="FFFFFF"/>
                          </a:solidFill>
                          <a:effectLst/>
                          <a:latin typeface="Raleway SemiBold" pitchFamily="2" charset="0"/>
                          <a:ea typeface="Times New Roman" panose="02020603050405020304" pitchFamily="18" charset="0"/>
                          <a:cs typeface="Noto Sans" panose="020B0502040504020204" pitchFamily="34"/>
                        </a:rPr>
                        <a:t>Employee &amp; Family</a:t>
                      </a:r>
                    </a:p>
                  </a:txBody>
                  <a:tcPr marL="36830" marR="36830" marT="0" marB="0" anchor="ctr">
                    <a:lnL w="12700" cap="flat" cmpd="sng" algn="ctr">
                      <a:solidFill>
                        <a:srgbClr val="FFFFFF"/>
                      </a:solidFill>
                      <a:prstDash val="solid"/>
                      <a:round/>
                      <a:headEnd type="none" w="med" len="med"/>
                      <a:tailEnd type="none" w="med" len="med"/>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99830404"/>
                  </a:ext>
                </a:extLst>
              </a:tr>
              <a:tr h="390253">
                <a:tc>
                  <a:txBody>
                    <a:bodyPr/>
                    <a:lstStyle/>
                    <a:p>
                      <a:pPr marL="0" marR="0" indent="0">
                        <a:spcBef>
                          <a:spcPts val="300"/>
                        </a:spcBef>
                        <a:spcAft>
                          <a:spcPts val="300"/>
                        </a:spcAft>
                      </a:pPr>
                      <a:r>
                        <a:rPr lang="en-US" sz="1400" b="0" dirty="0">
                          <a:solidFill>
                            <a:schemeClr val="tx1"/>
                          </a:solidFill>
                          <a:effectLst/>
                          <a:latin typeface="Raleway SemiBold" pitchFamily="2" charset="0"/>
                          <a:ea typeface="Calibri" panose="020F0502020204030204" pitchFamily="34" charset="0"/>
                          <a:cs typeface="Arial" panose="020B0604020202020204" pitchFamily="34" charset="0"/>
                        </a:rPr>
                        <a:t>Base Plan</a:t>
                      </a:r>
                    </a:p>
                  </a:txBody>
                  <a:tcPr marL="36830" marR="36830" marT="0" marB="0" anchor="ctr">
                    <a:lnL>
                      <a:noFill/>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2F2F2"/>
                    </a:solidFill>
                  </a:tcPr>
                </a:tc>
                <a:tc>
                  <a:txBody>
                    <a:bodyPr/>
                    <a:lstStyle/>
                    <a:p>
                      <a:pPr marL="0" marR="0" algn="ctr">
                        <a:lnSpc>
                          <a:spcPct val="110000"/>
                        </a:lnSpc>
                        <a:buNone/>
                      </a:pPr>
                      <a:r>
                        <a:rPr lang="en-US" sz="1600">
                          <a:solidFill>
                            <a:srgbClr val="000000"/>
                          </a:solidFill>
                          <a:effectLst/>
                          <a:latin typeface="+mn-lt"/>
                          <a:ea typeface="MS Mincho" panose="02020609040205080304" pitchFamily="49" charset="-128"/>
                          <a:cs typeface="Arial" panose="020B0604020202020204" pitchFamily="34" charset="0"/>
                        </a:rPr>
                        <a:t>$63.84</a:t>
                      </a:r>
                    </a:p>
                  </a:txBody>
                  <a:tcPr marL="36830" marR="3683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noFill/>
                  </a:tcPr>
                </a:tc>
                <a:tc>
                  <a:txBody>
                    <a:bodyPr/>
                    <a:lstStyle/>
                    <a:p>
                      <a:pPr marL="0" marR="0" algn="ctr">
                        <a:lnSpc>
                          <a:spcPct val="110000"/>
                        </a:lnSpc>
                        <a:buNone/>
                      </a:pPr>
                      <a:r>
                        <a:rPr lang="en-US" sz="1600">
                          <a:solidFill>
                            <a:srgbClr val="000000"/>
                          </a:solidFill>
                          <a:effectLst/>
                          <a:latin typeface="+mn-lt"/>
                          <a:ea typeface="MS Mincho" panose="02020609040205080304" pitchFamily="49" charset="-128"/>
                          <a:cs typeface="Arial" panose="020B0604020202020204" pitchFamily="34" charset="0"/>
                        </a:rPr>
                        <a:t>$183.84</a:t>
                      </a:r>
                    </a:p>
                  </a:txBody>
                  <a:tcPr marL="36830" marR="3683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noFill/>
                  </a:tcPr>
                </a:tc>
                <a:tc>
                  <a:txBody>
                    <a:bodyPr/>
                    <a:lstStyle/>
                    <a:p>
                      <a:pPr marL="0" marR="0" algn="ctr">
                        <a:lnSpc>
                          <a:spcPct val="110000"/>
                        </a:lnSpc>
                        <a:buNone/>
                      </a:pPr>
                      <a:r>
                        <a:rPr lang="en-US" sz="1600">
                          <a:solidFill>
                            <a:srgbClr val="000000"/>
                          </a:solidFill>
                          <a:effectLst/>
                          <a:latin typeface="+mn-lt"/>
                          <a:ea typeface="MS Mincho" panose="02020609040205080304" pitchFamily="49" charset="-128"/>
                          <a:cs typeface="Arial" panose="020B0604020202020204" pitchFamily="34" charset="0"/>
                        </a:rPr>
                        <a:t>$175.67</a:t>
                      </a:r>
                    </a:p>
                  </a:txBody>
                  <a:tcPr marL="36830" marR="3683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noFill/>
                  </a:tcPr>
                </a:tc>
                <a:tc>
                  <a:txBody>
                    <a:bodyPr/>
                    <a:lstStyle/>
                    <a:p>
                      <a:pPr marL="0" marR="0" algn="ctr">
                        <a:lnSpc>
                          <a:spcPct val="110000"/>
                        </a:lnSpc>
                        <a:buNone/>
                      </a:pPr>
                      <a:r>
                        <a:rPr lang="en-US" sz="1600">
                          <a:solidFill>
                            <a:srgbClr val="000000"/>
                          </a:solidFill>
                          <a:effectLst/>
                          <a:latin typeface="+mn-lt"/>
                          <a:ea typeface="MS Mincho" panose="02020609040205080304" pitchFamily="49" charset="-128"/>
                          <a:cs typeface="Arial" panose="020B0604020202020204" pitchFamily="34" charset="0"/>
                        </a:rPr>
                        <a:t>$234.40</a:t>
                      </a:r>
                    </a:p>
                  </a:txBody>
                  <a:tcPr marL="36830" marR="3683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noFill/>
                  </a:tcPr>
                </a:tc>
                <a:tc>
                  <a:txBody>
                    <a:bodyPr/>
                    <a:lstStyle/>
                    <a:p>
                      <a:pPr marL="0" marR="0" algn="ctr">
                        <a:lnSpc>
                          <a:spcPct val="110000"/>
                        </a:lnSpc>
                        <a:buNone/>
                      </a:pPr>
                      <a:r>
                        <a:rPr lang="en-US" sz="1600" dirty="0">
                          <a:solidFill>
                            <a:srgbClr val="000000"/>
                          </a:solidFill>
                          <a:effectLst/>
                          <a:latin typeface="+mn-lt"/>
                          <a:ea typeface="MS Mincho" panose="02020609040205080304" pitchFamily="49" charset="-128"/>
                          <a:cs typeface="Arial" panose="020B0604020202020204" pitchFamily="34" charset="0"/>
                        </a:rPr>
                        <a:t>$371.77</a:t>
                      </a:r>
                    </a:p>
                  </a:txBody>
                  <a:tcPr marL="36830" marR="36830" marT="0" marB="0" anchor="ctr">
                    <a:lnL w="12700" cap="flat" cmpd="sng" algn="ctr">
                      <a:solidFill>
                        <a:srgbClr val="FFFFFF"/>
                      </a:solidFill>
                      <a:prstDash val="solid"/>
                      <a:round/>
                      <a:headEnd type="none" w="med" len="med"/>
                      <a:tailEnd type="none" w="med" len="med"/>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noFill/>
                  </a:tcPr>
                </a:tc>
                <a:extLst>
                  <a:ext uri="{0D108BD9-81ED-4DB2-BD59-A6C34878D82A}">
                    <a16:rowId xmlns:a16="http://schemas.microsoft.com/office/drawing/2014/main" val="3127078009"/>
                  </a:ext>
                </a:extLst>
              </a:tr>
              <a:tr h="390253">
                <a:tc>
                  <a:txBody>
                    <a:bodyPr/>
                    <a:lstStyle/>
                    <a:p>
                      <a:pPr marL="0" marR="0" indent="0">
                        <a:spcBef>
                          <a:spcPts val="300"/>
                        </a:spcBef>
                        <a:spcAft>
                          <a:spcPts val="300"/>
                        </a:spcAft>
                      </a:pPr>
                      <a:r>
                        <a:rPr lang="en-US" sz="1400" b="0" dirty="0">
                          <a:solidFill>
                            <a:schemeClr val="tx1"/>
                          </a:solidFill>
                          <a:effectLst/>
                          <a:latin typeface="Raleway SemiBold" pitchFamily="2" charset="0"/>
                          <a:ea typeface="Calibri" panose="020F0502020204030204" pitchFamily="34" charset="0"/>
                          <a:cs typeface="Arial" panose="020B0604020202020204" pitchFamily="34" charset="0"/>
                        </a:rPr>
                        <a:t> Enhanced Plan</a:t>
                      </a:r>
                    </a:p>
                  </a:txBody>
                  <a:tcPr marL="36830" marR="36830" marT="0" marB="0" anchor="ctr">
                    <a:lnL>
                      <a:noFill/>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2F2F2"/>
                    </a:solidFill>
                  </a:tcPr>
                </a:tc>
                <a:tc>
                  <a:txBody>
                    <a:bodyPr/>
                    <a:lstStyle/>
                    <a:p>
                      <a:pPr marL="0" marR="0" algn="ctr">
                        <a:lnSpc>
                          <a:spcPct val="110000"/>
                        </a:lnSpc>
                        <a:buNone/>
                      </a:pPr>
                      <a:r>
                        <a:rPr lang="en-US" sz="1600">
                          <a:solidFill>
                            <a:srgbClr val="000000"/>
                          </a:solidFill>
                          <a:effectLst/>
                          <a:latin typeface="+mn-lt"/>
                          <a:ea typeface="MS Mincho" panose="02020609040205080304" pitchFamily="49" charset="-128"/>
                          <a:cs typeface="Arial" panose="020B0604020202020204" pitchFamily="34" charset="0"/>
                        </a:rPr>
                        <a:t>$70.83</a:t>
                      </a:r>
                    </a:p>
                  </a:txBody>
                  <a:tcPr marL="36830" marR="3683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noFill/>
                  </a:tcPr>
                </a:tc>
                <a:tc>
                  <a:txBody>
                    <a:bodyPr/>
                    <a:lstStyle/>
                    <a:p>
                      <a:pPr marL="0" marR="0" algn="ctr">
                        <a:lnSpc>
                          <a:spcPct val="110000"/>
                        </a:lnSpc>
                        <a:buNone/>
                      </a:pPr>
                      <a:r>
                        <a:rPr lang="en-US" sz="1600">
                          <a:solidFill>
                            <a:srgbClr val="000000"/>
                          </a:solidFill>
                          <a:effectLst/>
                          <a:latin typeface="+mn-lt"/>
                          <a:ea typeface="MS Mincho" panose="02020609040205080304" pitchFamily="49" charset="-128"/>
                          <a:cs typeface="Arial" panose="020B0604020202020204" pitchFamily="34" charset="0"/>
                        </a:rPr>
                        <a:t>$203.99</a:t>
                      </a:r>
                    </a:p>
                  </a:txBody>
                  <a:tcPr marL="36830" marR="3683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noFill/>
                  </a:tcPr>
                </a:tc>
                <a:tc>
                  <a:txBody>
                    <a:bodyPr/>
                    <a:lstStyle/>
                    <a:p>
                      <a:pPr marL="0" marR="0" algn="ctr">
                        <a:lnSpc>
                          <a:spcPct val="110000"/>
                        </a:lnSpc>
                        <a:buNone/>
                      </a:pPr>
                      <a:r>
                        <a:rPr lang="en-US" sz="1600">
                          <a:solidFill>
                            <a:srgbClr val="000000"/>
                          </a:solidFill>
                          <a:effectLst/>
                          <a:latin typeface="+mn-lt"/>
                          <a:ea typeface="MS Mincho" panose="02020609040205080304" pitchFamily="49" charset="-128"/>
                          <a:cs typeface="Arial" panose="020B0604020202020204" pitchFamily="34" charset="0"/>
                        </a:rPr>
                        <a:t>$194.92</a:t>
                      </a:r>
                    </a:p>
                  </a:txBody>
                  <a:tcPr marL="36830" marR="3683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noFill/>
                  </a:tcPr>
                </a:tc>
                <a:tc>
                  <a:txBody>
                    <a:bodyPr/>
                    <a:lstStyle/>
                    <a:p>
                      <a:pPr marL="0" marR="0" algn="ctr">
                        <a:lnSpc>
                          <a:spcPct val="110000"/>
                        </a:lnSpc>
                        <a:buNone/>
                      </a:pPr>
                      <a:r>
                        <a:rPr lang="en-US" sz="1600" dirty="0">
                          <a:solidFill>
                            <a:srgbClr val="000000"/>
                          </a:solidFill>
                          <a:effectLst/>
                          <a:latin typeface="+mn-lt"/>
                          <a:ea typeface="MS Mincho" panose="02020609040205080304" pitchFamily="49" charset="-128"/>
                          <a:cs typeface="Arial" panose="020B0604020202020204" pitchFamily="34" charset="0"/>
                        </a:rPr>
                        <a:t>$260.09</a:t>
                      </a:r>
                    </a:p>
                  </a:txBody>
                  <a:tcPr marL="36830" marR="3683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noFill/>
                  </a:tcPr>
                </a:tc>
                <a:tc>
                  <a:txBody>
                    <a:bodyPr/>
                    <a:lstStyle/>
                    <a:p>
                      <a:pPr marL="0" marR="0" algn="ctr">
                        <a:lnSpc>
                          <a:spcPct val="110000"/>
                        </a:lnSpc>
                        <a:buNone/>
                      </a:pPr>
                      <a:r>
                        <a:rPr lang="en-US" sz="1600" dirty="0">
                          <a:solidFill>
                            <a:srgbClr val="000000"/>
                          </a:solidFill>
                          <a:effectLst/>
                          <a:latin typeface="+mn-lt"/>
                          <a:ea typeface="MS Mincho" panose="02020609040205080304" pitchFamily="49" charset="-128"/>
                          <a:cs typeface="Arial" panose="020B0604020202020204" pitchFamily="34" charset="0"/>
                        </a:rPr>
                        <a:t>$412.51</a:t>
                      </a:r>
                    </a:p>
                  </a:txBody>
                  <a:tcPr marL="36830" marR="36830" marT="0" marB="0" anchor="ctr">
                    <a:lnL w="12700" cap="flat" cmpd="sng" algn="ctr">
                      <a:solidFill>
                        <a:srgbClr val="FFFFFF"/>
                      </a:solidFill>
                      <a:prstDash val="solid"/>
                      <a:round/>
                      <a:headEnd type="none" w="med" len="med"/>
                      <a:tailEnd type="none" w="med" len="med"/>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noFill/>
                  </a:tcPr>
                </a:tc>
                <a:extLst>
                  <a:ext uri="{0D108BD9-81ED-4DB2-BD59-A6C34878D82A}">
                    <a16:rowId xmlns:a16="http://schemas.microsoft.com/office/drawing/2014/main" val="3373466732"/>
                  </a:ext>
                </a:extLst>
              </a:tr>
            </a:tbl>
          </a:graphicData>
        </a:graphic>
      </p:graphicFrame>
    </p:spTree>
    <p:extLst>
      <p:ext uri="{BB962C8B-B14F-4D97-AF65-F5344CB8AC3E}">
        <p14:creationId xmlns:p14="http://schemas.microsoft.com/office/powerpoint/2010/main" val="1975031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3C220C-FB10-A6FE-F097-B135017B1DAC}"/>
              </a:ext>
            </a:extLst>
          </p:cNvPr>
          <p:cNvSpPr>
            <a:spLocks noGrp="1"/>
          </p:cNvSpPr>
          <p:nvPr>
            <p:ph sz="half" idx="1"/>
          </p:nvPr>
        </p:nvSpPr>
        <p:spPr>
          <a:xfrm>
            <a:off x="838200" y="1235273"/>
            <a:ext cx="10515600" cy="1154689"/>
          </a:xfrm>
        </p:spPr>
        <p:txBody>
          <a:bodyPr>
            <a:normAutofit/>
          </a:bodyPr>
          <a:lstStyle/>
          <a:p>
            <a:pPr marL="0" indent="0">
              <a:buNone/>
            </a:pPr>
            <a:r>
              <a:rPr lang="en-US" dirty="0"/>
              <a:t>Cigna’s Telehealth brings the doctor’s office right to your fingertips, allowing you to have virtual appointments from anywhere, anytime. No more commuting, no more waiting rooms - just quick and convenient access to healthcare professionals, making it easier than ever to get the care you need.</a:t>
            </a:r>
          </a:p>
          <a:p>
            <a:endParaRPr lang="en-US" sz="2400" dirty="0">
              <a:latin typeface="Raleway Medium" pitchFamily="2" charset="0"/>
            </a:endParaRPr>
          </a:p>
          <a:p>
            <a:pPr>
              <a:spcBef>
                <a:spcPts val="0"/>
              </a:spcBef>
              <a:buNone/>
            </a:pPr>
            <a:endParaRPr lang="en-US" sz="2400" dirty="0">
              <a:latin typeface="Raleway Medium" pitchFamily="2" charset="0"/>
            </a:endParaRPr>
          </a:p>
          <a:p>
            <a:pPr>
              <a:spcBef>
                <a:spcPts val="0"/>
              </a:spcBef>
              <a:buNone/>
            </a:pPr>
            <a:endParaRPr lang="en-US" sz="2400" b="1" dirty="0">
              <a:latin typeface="Raleway Medium" pitchFamily="2" charset="0"/>
            </a:endParaRPr>
          </a:p>
          <a:p>
            <a:pPr>
              <a:spcBef>
                <a:spcPts val="0"/>
              </a:spcBef>
              <a:buNone/>
            </a:pPr>
            <a:endParaRPr lang="en-US" sz="2400" b="1" dirty="0">
              <a:latin typeface="Raleway Medium" pitchFamily="2" charset="0"/>
            </a:endParaRPr>
          </a:p>
        </p:txBody>
      </p:sp>
      <p:sp>
        <p:nvSpPr>
          <p:cNvPr id="3" name="Title 2">
            <a:extLst>
              <a:ext uri="{FF2B5EF4-FFF2-40B4-BE49-F238E27FC236}">
                <a16:creationId xmlns:a16="http://schemas.microsoft.com/office/drawing/2014/main" id="{FA130904-4D3F-42D2-4F70-34ABAD167CEE}"/>
              </a:ext>
            </a:extLst>
          </p:cNvPr>
          <p:cNvSpPr>
            <a:spLocks noGrp="1"/>
          </p:cNvSpPr>
          <p:nvPr>
            <p:ph type="title"/>
          </p:nvPr>
        </p:nvSpPr>
        <p:spPr/>
        <p:txBody>
          <a:bodyPr/>
          <a:lstStyle/>
          <a:p>
            <a:r>
              <a:rPr lang="en-US" dirty="0">
                <a:solidFill>
                  <a:schemeClr val="accent1"/>
                </a:solidFill>
              </a:rPr>
              <a:t>Telemedicine</a:t>
            </a:r>
          </a:p>
        </p:txBody>
      </p:sp>
      <p:graphicFrame>
        <p:nvGraphicFramePr>
          <p:cNvPr id="4" name="Table 3">
            <a:extLst>
              <a:ext uri="{FF2B5EF4-FFF2-40B4-BE49-F238E27FC236}">
                <a16:creationId xmlns:a16="http://schemas.microsoft.com/office/drawing/2014/main" id="{3C97A3ED-4AC1-0133-9BC2-D5D8463EE818}"/>
              </a:ext>
            </a:extLst>
          </p:cNvPr>
          <p:cNvGraphicFramePr>
            <a:graphicFrameLocks noGrp="1"/>
          </p:cNvGraphicFramePr>
          <p:nvPr>
            <p:extLst>
              <p:ext uri="{D42A27DB-BD31-4B8C-83A1-F6EECF244321}">
                <p14:modId xmlns:p14="http://schemas.microsoft.com/office/powerpoint/2010/main" val="3884765677"/>
              </p:ext>
            </p:extLst>
          </p:nvPr>
        </p:nvGraphicFramePr>
        <p:xfrm>
          <a:off x="937262" y="2616384"/>
          <a:ext cx="6670345" cy="1297237"/>
        </p:xfrm>
        <a:graphic>
          <a:graphicData uri="http://schemas.openxmlformats.org/drawingml/2006/table">
            <a:tbl>
              <a:tblPr firstRow="1" bandRow="1">
                <a:effectLst/>
              </a:tblPr>
              <a:tblGrid>
                <a:gridCol w="3508881">
                  <a:extLst>
                    <a:ext uri="{9D8B030D-6E8A-4147-A177-3AD203B41FA5}">
                      <a16:colId xmlns:a16="http://schemas.microsoft.com/office/drawing/2014/main" val="3564602120"/>
                    </a:ext>
                  </a:extLst>
                </a:gridCol>
                <a:gridCol w="3161464">
                  <a:extLst>
                    <a:ext uri="{9D8B030D-6E8A-4147-A177-3AD203B41FA5}">
                      <a16:colId xmlns:a16="http://schemas.microsoft.com/office/drawing/2014/main" val="2998868281"/>
                    </a:ext>
                  </a:extLst>
                </a:gridCol>
              </a:tblGrid>
              <a:tr h="251681">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171450" indent="-171450">
                        <a:buClrTx/>
                        <a:buFont typeface="Wingdings" panose="05000000000000000000" pitchFamily="2" charset="2"/>
                        <a:buChar char="ü"/>
                      </a:pPr>
                      <a:r>
                        <a:rPr lang="en-US" sz="2000" b="0">
                          <a:solidFill>
                            <a:schemeClr val="tx1"/>
                          </a:solidFill>
                          <a:latin typeface="Raleway SemiBold" pitchFamily="2" charset="0"/>
                        </a:rPr>
                        <a:t> Cold</a:t>
                      </a:r>
                      <a:r>
                        <a:rPr lang="en-US" sz="2000" b="0" baseline="0">
                          <a:solidFill>
                            <a:schemeClr val="tx1"/>
                          </a:solidFill>
                          <a:latin typeface="Raleway SemiBold" pitchFamily="2" charset="0"/>
                        </a:rPr>
                        <a:t> and flu</a:t>
                      </a:r>
                      <a:endParaRPr lang="en-US" sz="2000" b="0">
                        <a:solidFill>
                          <a:schemeClr val="tx1"/>
                        </a:solidFill>
                        <a:latin typeface="Raleway SemiBold" pitchFamily="2" charset="0"/>
                      </a:endParaRPr>
                    </a:p>
                  </a:txBody>
                  <a:tcPr marL="126459" marR="126459" marT="63229" marB="632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171450" indent="-171450">
                        <a:buClrTx/>
                        <a:buFont typeface="Wingdings" panose="05000000000000000000" pitchFamily="2" charset="2"/>
                        <a:buChar char="ü"/>
                      </a:pPr>
                      <a:r>
                        <a:rPr lang="en-US" sz="2000" b="0">
                          <a:solidFill>
                            <a:schemeClr val="tx1"/>
                          </a:solidFill>
                          <a:latin typeface="Raleway SemiBold" pitchFamily="2" charset="0"/>
                        </a:rPr>
                        <a:t> Allergies</a:t>
                      </a:r>
                    </a:p>
                  </a:txBody>
                  <a:tcPr marL="126459" marR="126459" marT="63229" marB="632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499871214"/>
                  </a:ext>
                </a:extLst>
              </a:tr>
              <a:tr h="25168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71450" marR="0" lvl="0" indent="-171450" algn="l" defTabSz="6858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000" b="0">
                          <a:solidFill>
                            <a:schemeClr val="tx1"/>
                          </a:solidFill>
                          <a:latin typeface="Raleway SemiBold" pitchFamily="2" charset="0"/>
                        </a:rPr>
                        <a:t> Ear and eye infections</a:t>
                      </a:r>
                    </a:p>
                  </a:txBody>
                  <a:tcPr marL="126459" marR="126459" marT="63229" marB="632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71450" indent="-171450">
                        <a:buClrTx/>
                        <a:buFont typeface="Wingdings" panose="05000000000000000000" pitchFamily="2" charset="2"/>
                        <a:buChar char="ü"/>
                      </a:pPr>
                      <a:r>
                        <a:rPr lang="en-US" sz="2000" b="0">
                          <a:solidFill>
                            <a:schemeClr val="tx1"/>
                          </a:solidFill>
                          <a:latin typeface="Raleway SemiBold" pitchFamily="2" charset="0"/>
                        </a:rPr>
                        <a:t> Sore throat</a:t>
                      </a:r>
                    </a:p>
                  </a:txBody>
                  <a:tcPr marL="126459" marR="126459" marT="63229" marB="632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606728224"/>
                  </a:ext>
                </a:extLst>
              </a:tr>
              <a:tr h="43472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71450" marR="0" lvl="0" indent="-171450" algn="l" defTabSz="6858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000" b="0">
                          <a:solidFill>
                            <a:schemeClr val="tx1"/>
                          </a:solidFill>
                          <a:latin typeface="Raleway SemiBold" pitchFamily="2" charset="0"/>
                        </a:rPr>
                        <a:t> Skin rashes</a:t>
                      </a:r>
                    </a:p>
                  </a:txBody>
                  <a:tcPr marL="126459" marR="126459" marT="63229" marB="632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71450" indent="-171450">
                        <a:buClrTx/>
                        <a:buFont typeface="Wingdings" panose="05000000000000000000" pitchFamily="2" charset="2"/>
                        <a:buChar char="ü"/>
                      </a:pPr>
                      <a:r>
                        <a:rPr lang="en-US" sz="2000" b="0" dirty="0">
                          <a:solidFill>
                            <a:schemeClr val="tx1"/>
                          </a:solidFill>
                          <a:latin typeface="Raleway SemiBold" pitchFamily="2" charset="0"/>
                        </a:rPr>
                        <a:t> Insect</a:t>
                      </a:r>
                      <a:r>
                        <a:rPr lang="en-US" sz="2000" b="0" baseline="0" dirty="0">
                          <a:solidFill>
                            <a:schemeClr val="tx1"/>
                          </a:solidFill>
                          <a:latin typeface="Raleway SemiBold" pitchFamily="2" charset="0"/>
                        </a:rPr>
                        <a:t> bites or stings</a:t>
                      </a:r>
                      <a:endParaRPr lang="en-US" sz="2000" b="0" dirty="0">
                        <a:solidFill>
                          <a:schemeClr val="tx1"/>
                        </a:solidFill>
                        <a:latin typeface="Raleway SemiBold" pitchFamily="2" charset="0"/>
                      </a:endParaRPr>
                    </a:p>
                  </a:txBody>
                  <a:tcPr marL="126459" marR="126459" marT="63229" marB="632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158079140"/>
                  </a:ext>
                </a:extLst>
              </a:tr>
            </a:tbl>
          </a:graphicData>
        </a:graphic>
      </p:graphicFrame>
      <p:sp>
        <p:nvSpPr>
          <p:cNvPr id="15" name="TextBox 14">
            <a:extLst>
              <a:ext uri="{FF2B5EF4-FFF2-40B4-BE49-F238E27FC236}">
                <a16:creationId xmlns:a16="http://schemas.microsoft.com/office/drawing/2014/main" id="{EF3BA6B5-8CA1-17C5-ACF1-70458164C224}"/>
              </a:ext>
            </a:extLst>
          </p:cNvPr>
          <p:cNvSpPr txBox="1"/>
          <p:nvPr/>
        </p:nvSpPr>
        <p:spPr>
          <a:xfrm>
            <a:off x="937262" y="4292255"/>
            <a:ext cx="8353042" cy="923330"/>
          </a:xfrm>
          <a:prstGeom prst="rect">
            <a:avLst/>
          </a:prstGeom>
          <a:noFill/>
        </p:spPr>
        <p:txBody>
          <a:bodyPr wrap="square">
            <a:spAutoFit/>
          </a:bodyPr>
          <a:lstStyle/>
          <a:p>
            <a:pPr>
              <a:spcBef>
                <a:spcPts val="600"/>
              </a:spcBef>
              <a:buNone/>
            </a:pPr>
            <a:r>
              <a:rPr lang="en-US" dirty="0"/>
              <a:t>Accessing telehealth services is easy. Set up your </a:t>
            </a:r>
            <a:r>
              <a:rPr lang="en-US" dirty="0" err="1"/>
              <a:t>MDLiveforCigna</a:t>
            </a:r>
            <a:r>
              <a:rPr lang="en-US" dirty="0"/>
              <a:t> account at </a:t>
            </a:r>
            <a:r>
              <a:rPr lang="en-US" u="sng" dirty="0">
                <a:hlinkClick r:id="rId3"/>
              </a:rPr>
              <a:t>www.MDLIVEforCigna.com</a:t>
            </a:r>
            <a:r>
              <a:rPr lang="en-US" dirty="0"/>
              <a:t>, call toll-free 888-726-3171 or download the </a:t>
            </a:r>
            <a:r>
              <a:rPr lang="en-US" dirty="0" err="1"/>
              <a:t>MDLiveforCigna</a:t>
            </a:r>
            <a:r>
              <a:rPr lang="en-US" dirty="0"/>
              <a:t> app to access telehealth services on-the-go. </a:t>
            </a:r>
            <a:endParaRPr lang="en-US" dirty="0">
              <a:latin typeface="Raleway Medium" pitchFamily="2" charset="0"/>
            </a:endParaRPr>
          </a:p>
        </p:txBody>
      </p:sp>
      <p:pic>
        <p:nvPicPr>
          <p:cNvPr id="6" name="Picture 5" descr="Cigna Healthcare">
            <a:extLst>
              <a:ext uri="{FF2B5EF4-FFF2-40B4-BE49-F238E27FC236}">
                <a16:creationId xmlns:a16="http://schemas.microsoft.com/office/drawing/2014/main" id="{A6D555EA-5B2A-760D-9EB7-C955624804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07677" y="380821"/>
            <a:ext cx="1250075" cy="703079"/>
          </a:xfrm>
          <a:prstGeom prst="rect">
            <a:avLst/>
          </a:prstGeom>
        </p:spPr>
      </p:pic>
      <p:pic>
        <p:nvPicPr>
          <p:cNvPr id="21" name="Picture 20" descr="MDLiveforCigna">
            <a:extLst>
              <a:ext uri="{FF2B5EF4-FFF2-40B4-BE49-F238E27FC236}">
                <a16:creationId xmlns:a16="http://schemas.microsoft.com/office/drawing/2014/main" id="{6A4AF209-1CB4-9BF0-6420-79E08811698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11415" y="4206241"/>
            <a:ext cx="886902" cy="901736"/>
          </a:xfrm>
          <a:prstGeom prst="rect">
            <a:avLst/>
          </a:prstGeom>
          <a:noFill/>
        </p:spPr>
      </p:pic>
    </p:spTree>
    <p:extLst>
      <p:ext uri="{BB962C8B-B14F-4D97-AF65-F5344CB8AC3E}">
        <p14:creationId xmlns:p14="http://schemas.microsoft.com/office/powerpoint/2010/main" val="979388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130904-4D3F-42D2-4F70-34ABAD167CEE}"/>
              </a:ext>
            </a:extLst>
          </p:cNvPr>
          <p:cNvSpPr>
            <a:spLocks noGrp="1"/>
          </p:cNvSpPr>
          <p:nvPr>
            <p:ph type="title"/>
          </p:nvPr>
        </p:nvSpPr>
        <p:spPr/>
        <p:txBody>
          <a:bodyPr/>
          <a:lstStyle/>
          <a:p>
            <a:r>
              <a:rPr lang="en-US" dirty="0"/>
              <a:t>Know Where To Go</a:t>
            </a:r>
          </a:p>
        </p:txBody>
      </p:sp>
      <p:sp>
        <p:nvSpPr>
          <p:cNvPr id="13" name="Rectangle 12">
            <a:extLst>
              <a:ext uri="{FF2B5EF4-FFF2-40B4-BE49-F238E27FC236}">
                <a16:creationId xmlns:a16="http://schemas.microsoft.com/office/drawing/2014/main" id="{4CA55CA0-1B46-2CC6-51CE-9607A439091E}"/>
              </a:ext>
              <a:ext uri="{C183D7F6-B498-43B3-948B-1728B52AA6E4}">
                <adec:decorative xmlns:adec="http://schemas.microsoft.com/office/drawing/2017/decorative" val="1"/>
              </a:ext>
            </a:extLst>
          </p:cNvPr>
          <p:cNvSpPr/>
          <p:nvPr/>
        </p:nvSpPr>
        <p:spPr>
          <a:xfrm>
            <a:off x="9748404" y="1434805"/>
            <a:ext cx="3210791" cy="18523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p>
            <a:pPr marL="6350" defTabSz="914400">
              <a:lnSpc>
                <a:spcPct val="108000"/>
              </a:lnSpc>
              <a:defRPr/>
            </a:pPr>
            <a:endParaRPr kumimoji="0" lang="en-US" sz="1600" b="0" i="0" u="none" strike="noStrike" kern="0" cap="none" spc="0" normalizeH="0" baseline="0" noProof="0">
              <a:ln>
                <a:noFill/>
              </a:ln>
              <a:solidFill>
                <a:srgbClr val="565656"/>
              </a:solidFill>
              <a:effectLst/>
              <a:uLnTx/>
              <a:uFillTx/>
              <a:latin typeface="Raleway Medium"/>
              <a:ea typeface="+mn-ea"/>
              <a:cs typeface="+mn-cs"/>
            </a:endParaRPr>
          </a:p>
        </p:txBody>
      </p:sp>
      <p:graphicFrame>
        <p:nvGraphicFramePr>
          <p:cNvPr id="10" name="Table 9">
            <a:extLst>
              <a:ext uri="{FF2B5EF4-FFF2-40B4-BE49-F238E27FC236}">
                <a16:creationId xmlns:a16="http://schemas.microsoft.com/office/drawing/2014/main" id="{D2A86705-8CFE-6574-3511-38618A93A62A}"/>
              </a:ext>
            </a:extLst>
          </p:cNvPr>
          <p:cNvGraphicFramePr>
            <a:graphicFrameLocks noGrp="1"/>
          </p:cNvGraphicFramePr>
          <p:nvPr>
            <p:extLst>
              <p:ext uri="{D42A27DB-BD31-4B8C-83A1-F6EECF244321}">
                <p14:modId xmlns:p14="http://schemas.microsoft.com/office/powerpoint/2010/main" val="3530610385"/>
              </p:ext>
            </p:extLst>
          </p:nvPr>
        </p:nvGraphicFramePr>
        <p:xfrm>
          <a:off x="913212" y="1434806"/>
          <a:ext cx="7193315" cy="4862086"/>
        </p:xfrm>
        <a:graphic>
          <a:graphicData uri="http://schemas.openxmlformats.org/drawingml/2006/table">
            <a:tbl>
              <a:tblPr>
                <a:effectLst/>
              </a:tblPr>
              <a:tblGrid>
                <a:gridCol w="635034">
                  <a:extLst>
                    <a:ext uri="{9D8B030D-6E8A-4147-A177-3AD203B41FA5}">
                      <a16:colId xmlns:a16="http://schemas.microsoft.com/office/drawing/2014/main" val="1391666316"/>
                    </a:ext>
                  </a:extLst>
                </a:gridCol>
                <a:gridCol w="1397165">
                  <a:extLst>
                    <a:ext uri="{9D8B030D-6E8A-4147-A177-3AD203B41FA5}">
                      <a16:colId xmlns:a16="http://schemas.microsoft.com/office/drawing/2014/main" val="4211827192"/>
                    </a:ext>
                  </a:extLst>
                </a:gridCol>
                <a:gridCol w="878444">
                  <a:extLst>
                    <a:ext uri="{9D8B030D-6E8A-4147-A177-3AD203B41FA5}">
                      <a16:colId xmlns:a16="http://schemas.microsoft.com/office/drawing/2014/main" val="2687223049"/>
                    </a:ext>
                  </a:extLst>
                </a:gridCol>
                <a:gridCol w="4282672">
                  <a:extLst>
                    <a:ext uri="{9D8B030D-6E8A-4147-A177-3AD203B41FA5}">
                      <a16:colId xmlns:a16="http://schemas.microsoft.com/office/drawing/2014/main" val="1832793905"/>
                    </a:ext>
                  </a:extLst>
                </a:gridCol>
              </a:tblGrid>
              <a:tr h="322175">
                <a:tc>
                  <a:txBody>
                    <a:bodyPr/>
                    <a:lstStyle/>
                    <a:p>
                      <a:pPr marL="0" marR="0">
                        <a:spcBef>
                          <a:spcPts val="0"/>
                        </a:spcBef>
                        <a:spcAft>
                          <a:spcPts val="0"/>
                        </a:spcAft>
                      </a:pPr>
                      <a:endParaRPr lang="en-US" sz="1600" b="0">
                        <a:solidFill>
                          <a:schemeClr val="tx2"/>
                        </a:solidFill>
                        <a:effectLst/>
                        <a:latin typeface="+mj-lt"/>
                        <a:ea typeface="Times New Roman" panose="02020603050405020304" pitchFamily="18" charset="0"/>
                        <a:cs typeface="Times New Roman" panose="02020603050405020304" pitchFamily="18" charset="0"/>
                      </a:endParaRPr>
                    </a:p>
                  </a:txBody>
                  <a:tcPr marL="81753" marR="81753" marT="0" marB="0"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spcBef>
                          <a:spcPts val="0"/>
                        </a:spcBef>
                        <a:spcAft>
                          <a:spcPts val="0"/>
                        </a:spcAft>
                      </a:pPr>
                      <a:r>
                        <a:rPr lang="en-US" sz="1600" b="0">
                          <a:solidFill>
                            <a:schemeClr val="bg1"/>
                          </a:solidFill>
                          <a:effectLst/>
                          <a:latin typeface="+mj-lt"/>
                          <a:ea typeface="Times New Roman" panose="02020603050405020304" pitchFamily="18" charset="0"/>
                          <a:cs typeface="Times New Roman" panose="02020603050405020304" pitchFamily="18" charset="0"/>
                        </a:rPr>
                        <a:t>Location</a:t>
                      </a:r>
                    </a:p>
                  </a:txBody>
                  <a:tcPr marL="81753" marR="81753" marT="0" marB="0"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spcBef>
                          <a:spcPts val="0"/>
                        </a:spcBef>
                        <a:spcAft>
                          <a:spcPts val="0"/>
                        </a:spcAft>
                      </a:pPr>
                      <a:r>
                        <a:rPr lang="en-US" sz="1600" b="0">
                          <a:solidFill>
                            <a:schemeClr val="bg1"/>
                          </a:solidFill>
                          <a:effectLst/>
                          <a:latin typeface="+mj-lt"/>
                          <a:ea typeface="Corbel" panose="020B0503020204020204" pitchFamily="34" charset="0"/>
                          <a:cs typeface="Times New Roman" panose="02020603050405020304" pitchFamily="18" charset="0"/>
                        </a:rPr>
                        <a:t>Cost</a:t>
                      </a:r>
                      <a:endParaRPr lang="en-US" sz="1600" b="0">
                        <a:solidFill>
                          <a:schemeClr val="bg1"/>
                        </a:solidFill>
                        <a:effectLst/>
                        <a:latin typeface="+mj-lt"/>
                        <a:ea typeface="Times New Roman" panose="02020603050405020304" pitchFamily="18" charset="0"/>
                        <a:cs typeface="Times New Roman" panose="02020603050405020304" pitchFamily="18" charset="0"/>
                      </a:endParaRPr>
                    </a:p>
                  </a:txBody>
                  <a:tcPr marL="81753" marR="81753" marT="0" marB="0"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spcBef>
                          <a:spcPts val="0"/>
                        </a:spcBef>
                        <a:spcAft>
                          <a:spcPts val="0"/>
                        </a:spcAft>
                      </a:pPr>
                      <a:r>
                        <a:rPr lang="en-US" sz="1600" b="0">
                          <a:solidFill>
                            <a:schemeClr val="bg1"/>
                          </a:solidFill>
                          <a:effectLst/>
                          <a:latin typeface="+mj-lt"/>
                          <a:ea typeface="Corbel" panose="020B0503020204020204" pitchFamily="34" charset="0"/>
                          <a:cs typeface="Times New Roman" panose="02020603050405020304" pitchFamily="18" charset="0"/>
                        </a:rPr>
                        <a:t>When to Use</a:t>
                      </a:r>
                      <a:endParaRPr lang="en-US" sz="1600" b="0">
                        <a:solidFill>
                          <a:schemeClr val="bg1"/>
                        </a:solidFill>
                        <a:effectLst/>
                        <a:latin typeface="+mj-lt"/>
                        <a:ea typeface="Times New Roman" panose="02020603050405020304" pitchFamily="18" charset="0"/>
                        <a:cs typeface="Times New Roman" panose="02020603050405020304" pitchFamily="18" charset="0"/>
                      </a:endParaRPr>
                    </a:p>
                  </a:txBody>
                  <a:tcPr marL="81753" marR="81753" marT="0" marB="0"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286978885"/>
                  </a:ext>
                </a:extLst>
              </a:tr>
              <a:tr h="884414">
                <a:tc>
                  <a:txBody>
                    <a:bodyPr/>
                    <a:lstStyle/>
                    <a:p>
                      <a:pPr marL="0" marR="0" algn="l">
                        <a:lnSpc>
                          <a:spcPct val="110000"/>
                        </a:lnSpc>
                        <a:spcBef>
                          <a:spcPts val="300"/>
                        </a:spcBef>
                        <a:spcAft>
                          <a:spcPts val="300"/>
                        </a:spcAft>
                      </a:pPr>
                      <a:endParaRPr lang="en-US" sz="1500" b="0">
                        <a:solidFill>
                          <a:srgbClr val="002C77"/>
                        </a:solidFill>
                        <a:effectLst/>
                        <a:latin typeface="+mj-lt"/>
                        <a:ea typeface="Times New Roman" panose="02020603050405020304" pitchFamily="18" charset="0"/>
                        <a:cs typeface="Times New Roman" panose="02020603050405020304" pitchFamily="18" charset="0"/>
                      </a:endParaRPr>
                    </a:p>
                  </a:txBody>
                  <a:tcPr marL="81753" marR="81753" marT="0" marB="0" anchor="b">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l">
                        <a:lnSpc>
                          <a:spcPct val="110000"/>
                        </a:lnSpc>
                        <a:spcBef>
                          <a:spcPts val="300"/>
                        </a:spcBef>
                        <a:spcAft>
                          <a:spcPts val="300"/>
                        </a:spcAft>
                      </a:pPr>
                      <a:r>
                        <a:rPr lang="en-US" sz="1400" b="0">
                          <a:solidFill>
                            <a:schemeClr val="accent3"/>
                          </a:solidFill>
                          <a:effectLst/>
                          <a:latin typeface="+mj-lt"/>
                          <a:ea typeface="Times New Roman" panose="02020603050405020304" pitchFamily="18" charset="0"/>
                          <a:cs typeface="Arial" panose="020B0604020202020204" pitchFamily="34" charset="0"/>
                        </a:rPr>
                        <a:t>Primary Care</a:t>
                      </a:r>
                      <a:endParaRPr lang="en-US" sz="1400" b="0">
                        <a:solidFill>
                          <a:schemeClr val="accent3"/>
                        </a:solidFill>
                        <a:effectLst/>
                        <a:latin typeface="+mj-lt"/>
                        <a:ea typeface="Times New Roman" panose="02020603050405020304" pitchFamily="18" charset="0"/>
                        <a:cs typeface="Times New Roman" panose="02020603050405020304" pitchFamily="18" charset="0"/>
                      </a:endParaRPr>
                    </a:p>
                  </a:txBody>
                  <a:tcPr marL="81753" marR="81753" marT="0" marB="0"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l">
                        <a:spcBef>
                          <a:spcPts val="300"/>
                        </a:spcBef>
                        <a:spcAft>
                          <a:spcPts val="300"/>
                        </a:spcAft>
                      </a:pPr>
                      <a:r>
                        <a:rPr lang="en-US" sz="1600">
                          <a:solidFill>
                            <a:schemeClr val="tx1"/>
                          </a:solidFill>
                          <a:effectLst/>
                          <a:latin typeface="Raleway Medium" pitchFamily="2" charset="0"/>
                          <a:ea typeface="Times New Roman" panose="02020603050405020304" pitchFamily="18" charset="0"/>
                          <a:cs typeface="Arial" panose="020B0604020202020204" pitchFamily="34" charset="0"/>
                        </a:rPr>
                        <a:t>$</a:t>
                      </a:r>
                      <a:endParaRPr lang="en-US" sz="1600">
                        <a:solidFill>
                          <a:schemeClr val="tx1"/>
                        </a:solidFill>
                        <a:effectLst/>
                        <a:latin typeface="Raleway Medium" pitchFamily="2" charset="0"/>
                        <a:ea typeface="Times New Roman" panose="02020603050405020304" pitchFamily="18" charset="0"/>
                        <a:cs typeface="Times New Roman" panose="02020603050405020304" pitchFamily="18" charset="0"/>
                      </a:endParaRPr>
                    </a:p>
                  </a:txBody>
                  <a:tcPr marL="81753" marR="81753" marT="0" marB="0"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spcBef>
                          <a:spcPts val="0"/>
                        </a:spcBef>
                        <a:spcAft>
                          <a:spcPts val="0"/>
                        </a:spcAft>
                      </a:pPr>
                      <a:r>
                        <a:rPr lang="en-US" sz="1500">
                          <a:solidFill>
                            <a:schemeClr val="tx1"/>
                          </a:solidFill>
                          <a:effectLst/>
                          <a:latin typeface="Raleway Medium" pitchFamily="2" charset="0"/>
                          <a:ea typeface="Times New Roman" panose="02020603050405020304" pitchFamily="18" charset="0"/>
                          <a:cs typeface="Arial" panose="020B0604020202020204" pitchFamily="34" charset="0"/>
                        </a:rPr>
                        <a:t>Routine, primary, preventive care; regular health screenings; non-urgent treatment,</a:t>
                      </a:r>
                      <a:endParaRPr lang="en-US" sz="1500">
                        <a:solidFill>
                          <a:schemeClr val="tx1"/>
                        </a:solidFill>
                        <a:effectLst/>
                        <a:latin typeface="Raleway Medium" pitchFamily="2"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500">
                          <a:solidFill>
                            <a:schemeClr val="tx1"/>
                          </a:solidFill>
                          <a:effectLst/>
                          <a:latin typeface="Raleway Medium" pitchFamily="2" charset="0"/>
                          <a:ea typeface="Times New Roman" panose="02020603050405020304" pitchFamily="18" charset="0"/>
                          <a:cs typeface="Arial" panose="020B0604020202020204" pitchFamily="34" charset="0"/>
                        </a:rPr>
                        <a:t>Chronic disease management</a:t>
                      </a:r>
                      <a:endParaRPr lang="en-US" sz="1500">
                        <a:solidFill>
                          <a:schemeClr val="tx1"/>
                        </a:solidFill>
                        <a:effectLst/>
                        <a:latin typeface="Raleway Medium" pitchFamily="2" charset="0"/>
                        <a:ea typeface="Times New Roman" panose="02020603050405020304" pitchFamily="18" charset="0"/>
                        <a:cs typeface="Times New Roman" panose="02020603050405020304" pitchFamily="18" charset="0"/>
                      </a:endParaRPr>
                    </a:p>
                  </a:txBody>
                  <a:tcPr marL="81753" marR="81753" marT="0" marB="0"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61566157"/>
                  </a:ext>
                </a:extLst>
              </a:tr>
              <a:tr h="884414">
                <a:tc>
                  <a:txBody>
                    <a:bodyPr/>
                    <a:lstStyle/>
                    <a:p>
                      <a:pPr marL="0" marR="0" algn="l">
                        <a:lnSpc>
                          <a:spcPct val="110000"/>
                        </a:lnSpc>
                        <a:spcBef>
                          <a:spcPts val="300"/>
                        </a:spcBef>
                        <a:spcAft>
                          <a:spcPts val="300"/>
                        </a:spcAft>
                      </a:pPr>
                      <a:endParaRPr lang="en-US" sz="1500" b="0">
                        <a:solidFill>
                          <a:srgbClr val="002C77"/>
                        </a:solidFill>
                        <a:effectLst/>
                        <a:latin typeface="+mj-lt"/>
                        <a:ea typeface="Times New Roman" panose="02020603050405020304" pitchFamily="18" charset="0"/>
                        <a:cs typeface="Times New Roman" panose="02020603050405020304" pitchFamily="18" charset="0"/>
                      </a:endParaRPr>
                    </a:p>
                  </a:txBody>
                  <a:tcPr marL="81753" marR="81753" marT="0" marB="0" anchor="b">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l">
                        <a:lnSpc>
                          <a:spcPct val="110000"/>
                        </a:lnSpc>
                        <a:spcBef>
                          <a:spcPts val="300"/>
                        </a:spcBef>
                        <a:spcAft>
                          <a:spcPts val="300"/>
                        </a:spcAft>
                      </a:pPr>
                      <a:r>
                        <a:rPr lang="en-US" sz="1400" b="0">
                          <a:solidFill>
                            <a:schemeClr val="accent3"/>
                          </a:solidFill>
                          <a:effectLst/>
                          <a:latin typeface="+mj-lt"/>
                          <a:ea typeface="Times New Roman" panose="02020603050405020304" pitchFamily="18" charset="0"/>
                          <a:cs typeface="Arial" panose="020B0604020202020204" pitchFamily="34" charset="0"/>
                        </a:rPr>
                        <a:t>Telemedicine</a:t>
                      </a:r>
                      <a:endParaRPr lang="en-US" sz="1400" b="0">
                        <a:solidFill>
                          <a:schemeClr val="accent3"/>
                        </a:solidFill>
                        <a:effectLst/>
                        <a:latin typeface="+mj-lt"/>
                        <a:ea typeface="Times New Roman" panose="02020603050405020304" pitchFamily="18" charset="0"/>
                        <a:cs typeface="Times New Roman" panose="02020603050405020304" pitchFamily="18" charset="0"/>
                      </a:endParaRPr>
                    </a:p>
                  </a:txBody>
                  <a:tcPr marL="81753" marR="81753" marT="0" marB="0"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l">
                        <a:spcBef>
                          <a:spcPts val="300"/>
                        </a:spcBef>
                        <a:spcAft>
                          <a:spcPts val="300"/>
                        </a:spcAft>
                      </a:pPr>
                      <a:r>
                        <a:rPr lang="en-US" sz="1600">
                          <a:solidFill>
                            <a:schemeClr val="tx1"/>
                          </a:solidFill>
                          <a:effectLst/>
                          <a:latin typeface="Raleway Medium" pitchFamily="2" charset="0"/>
                          <a:ea typeface="Times New Roman" panose="02020603050405020304" pitchFamily="18" charset="0"/>
                          <a:cs typeface="Arial" panose="020B0604020202020204" pitchFamily="34" charset="0"/>
                        </a:rPr>
                        <a:t>$</a:t>
                      </a:r>
                      <a:endParaRPr lang="en-US" sz="1600">
                        <a:solidFill>
                          <a:schemeClr val="tx1"/>
                        </a:solidFill>
                        <a:effectLst/>
                        <a:latin typeface="Raleway Medium" pitchFamily="2" charset="0"/>
                        <a:ea typeface="Times New Roman" panose="02020603050405020304" pitchFamily="18" charset="0"/>
                        <a:cs typeface="Times New Roman" panose="02020603050405020304" pitchFamily="18" charset="0"/>
                      </a:endParaRPr>
                    </a:p>
                  </a:txBody>
                  <a:tcPr marL="81753" marR="81753" marT="0" marB="0"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spcBef>
                          <a:spcPts val="0"/>
                        </a:spcBef>
                        <a:spcAft>
                          <a:spcPts val="0"/>
                        </a:spcAft>
                      </a:pPr>
                      <a:r>
                        <a:rPr lang="en-US" sz="1500">
                          <a:solidFill>
                            <a:schemeClr val="tx1"/>
                          </a:solidFill>
                          <a:effectLst/>
                          <a:latin typeface="Raleway Medium" pitchFamily="2" charset="0"/>
                          <a:ea typeface="Times New Roman" panose="02020603050405020304" pitchFamily="18" charset="0"/>
                          <a:cs typeface="Arial" panose="020B0604020202020204" pitchFamily="34" charset="0"/>
                        </a:rPr>
                        <a:t>Cold, flu, fever, sore throat, diarrhea, rash, pink eye, sinus infections, cough, headache, stomachache or earache</a:t>
                      </a:r>
                      <a:endParaRPr lang="en-US" sz="1500">
                        <a:solidFill>
                          <a:schemeClr val="tx1"/>
                        </a:solidFill>
                        <a:effectLst/>
                        <a:latin typeface="Raleway Medium" pitchFamily="2" charset="0"/>
                        <a:ea typeface="Times New Roman" panose="02020603050405020304" pitchFamily="18" charset="0"/>
                        <a:cs typeface="Times New Roman" panose="02020603050405020304" pitchFamily="18" charset="0"/>
                      </a:endParaRPr>
                    </a:p>
                  </a:txBody>
                  <a:tcPr marL="81753" marR="81753" marT="0" marB="0"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947042142"/>
                  </a:ext>
                </a:extLst>
              </a:tr>
              <a:tr h="1370579">
                <a:tc>
                  <a:txBody>
                    <a:bodyPr/>
                    <a:lstStyle/>
                    <a:p>
                      <a:pPr marL="0" marR="0" algn="l">
                        <a:lnSpc>
                          <a:spcPct val="110000"/>
                        </a:lnSpc>
                        <a:spcBef>
                          <a:spcPts val="300"/>
                        </a:spcBef>
                        <a:spcAft>
                          <a:spcPts val="300"/>
                        </a:spcAft>
                      </a:pPr>
                      <a:endParaRPr lang="en-US" sz="1500" b="0">
                        <a:solidFill>
                          <a:srgbClr val="002C77"/>
                        </a:solidFill>
                        <a:effectLst/>
                        <a:latin typeface="+mj-lt"/>
                        <a:ea typeface="Times New Roman" panose="02020603050405020304" pitchFamily="18" charset="0"/>
                        <a:cs typeface="Times New Roman" panose="02020603050405020304" pitchFamily="18" charset="0"/>
                      </a:endParaRPr>
                    </a:p>
                  </a:txBody>
                  <a:tcPr marL="81753" marR="81753" marT="0" marB="0" anchor="b">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l">
                        <a:lnSpc>
                          <a:spcPct val="110000"/>
                        </a:lnSpc>
                        <a:spcBef>
                          <a:spcPts val="300"/>
                        </a:spcBef>
                        <a:spcAft>
                          <a:spcPts val="300"/>
                        </a:spcAft>
                      </a:pPr>
                      <a:r>
                        <a:rPr lang="en-US" sz="1400" b="0">
                          <a:solidFill>
                            <a:schemeClr val="accent3"/>
                          </a:solidFill>
                          <a:effectLst/>
                          <a:latin typeface="+mj-lt"/>
                          <a:ea typeface="Times New Roman" panose="02020603050405020304" pitchFamily="18" charset="0"/>
                          <a:cs typeface="Arial" panose="020B0604020202020204" pitchFamily="34" charset="0"/>
                        </a:rPr>
                        <a:t>Urgent Care</a:t>
                      </a:r>
                      <a:endParaRPr lang="en-US" sz="1400" b="0">
                        <a:solidFill>
                          <a:schemeClr val="accent3"/>
                        </a:solidFill>
                        <a:effectLst/>
                        <a:latin typeface="+mj-lt"/>
                        <a:ea typeface="Times New Roman" panose="02020603050405020304" pitchFamily="18" charset="0"/>
                        <a:cs typeface="Times New Roman" panose="02020603050405020304" pitchFamily="18" charset="0"/>
                      </a:endParaRPr>
                    </a:p>
                  </a:txBody>
                  <a:tcPr marL="81753" marR="81753" marT="0" marB="0"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l">
                        <a:spcBef>
                          <a:spcPts val="300"/>
                        </a:spcBef>
                        <a:spcAft>
                          <a:spcPts val="300"/>
                        </a:spcAft>
                      </a:pPr>
                      <a:r>
                        <a:rPr lang="en-US" sz="1600">
                          <a:solidFill>
                            <a:schemeClr val="tx1"/>
                          </a:solidFill>
                          <a:effectLst/>
                          <a:latin typeface="Raleway Medium" pitchFamily="2" charset="0"/>
                          <a:ea typeface="Times New Roman" panose="02020603050405020304" pitchFamily="18" charset="0"/>
                          <a:cs typeface="Arial" panose="020B0604020202020204" pitchFamily="34" charset="0"/>
                        </a:rPr>
                        <a:t>$$$</a:t>
                      </a:r>
                      <a:endParaRPr lang="en-US" sz="1600">
                        <a:solidFill>
                          <a:schemeClr val="tx1"/>
                        </a:solidFill>
                        <a:effectLst/>
                        <a:latin typeface="Raleway Medium" pitchFamily="2" charset="0"/>
                        <a:ea typeface="Times New Roman" panose="02020603050405020304" pitchFamily="18" charset="0"/>
                        <a:cs typeface="Times New Roman" panose="02020603050405020304" pitchFamily="18" charset="0"/>
                      </a:endParaRPr>
                    </a:p>
                  </a:txBody>
                  <a:tcPr marL="81753" marR="81753" marT="0" marB="0"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spcBef>
                          <a:spcPts val="0"/>
                        </a:spcBef>
                        <a:spcAft>
                          <a:spcPts val="0"/>
                        </a:spcAft>
                      </a:pPr>
                      <a:r>
                        <a:rPr lang="en-US" sz="1500">
                          <a:solidFill>
                            <a:schemeClr val="tx1"/>
                          </a:solidFill>
                          <a:effectLst/>
                          <a:latin typeface="Raleway Medium" pitchFamily="2" charset="0"/>
                          <a:ea typeface="Times New Roman" panose="02020603050405020304" pitchFamily="18" charset="0"/>
                          <a:cs typeface="Arial" panose="020B0604020202020204" pitchFamily="34" charset="0"/>
                        </a:rPr>
                        <a:t>Sprains, small cuts, strains, sore throats, minor infections, mild asthma, back pain or strain, vomiting, flu, fever, sports injuries</a:t>
                      </a:r>
                      <a:endParaRPr lang="en-US" sz="1500">
                        <a:solidFill>
                          <a:schemeClr val="tx1"/>
                        </a:solidFill>
                        <a:effectLst/>
                        <a:latin typeface="Raleway Medium" pitchFamily="2" charset="0"/>
                        <a:ea typeface="Times New Roman" panose="02020603050405020304" pitchFamily="18" charset="0"/>
                        <a:cs typeface="Times New Roman" panose="02020603050405020304" pitchFamily="18" charset="0"/>
                      </a:endParaRPr>
                    </a:p>
                    <a:p>
                      <a:pPr marL="0" marR="0">
                        <a:spcBef>
                          <a:spcPts val="300"/>
                        </a:spcBef>
                        <a:spcAft>
                          <a:spcPts val="0"/>
                        </a:spcAft>
                      </a:pPr>
                      <a:r>
                        <a:rPr lang="en-US" sz="1500" i="1">
                          <a:solidFill>
                            <a:schemeClr val="tx1"/>
                          </a:solidFill>
                          <a:effectLst/>
                          <a:latin typeface="Raleway Medium" pitchFamily="2" charset="0"/>
                          <a:ea typeface="Times New Roman" panose="02020603050405020304" pitchFamily="18" charset="0"/>
                          <a:cs typeface="Arial" panose="020B0604020202020204" pitchFamily="34" charset="0"/>
                        </a:rPr>
                        <a:t>After hours care &amp; no appointments necessary</a:t>
                      </a:r>
                      <a:endParaRPr lang="en-US" sz="1500">
                        <a:solidFill>
                          <a:schemeClr val="tx1"/>
                        </a:solidFill>
                        <a:effectLst/>
                        <a:latin typeface="Raleway Medium" pitchFamily="2" charset="0"/>
                        <a:ea typeface="Times New Roman" panose="02020603050405020304" pitchFamily="18" charset="0"/>
                        <a:cs typeface="Times New Roman" panose="02020603050405020304" pitchFamily="18" charset="0"/>
                      </a:endParaRPr>
                    </a:p>
                  </a:txBody>
                  <a:tcPr marL="81753" marR="81753" marT="0" marB="0"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739737962"/>
                  </a:ext>
                </a:extLst>
              </a:tr>
              <a:tr h="1400504">
                <a:tc>
                  <a:txBody>
                    <a:bodyPr/>
                    <a:lstStyle/>
                    <a:p>
                      <a:pPr marL="0" marR="0" algn="l">
                        <a:lnSpc>
                          <a:spcPct val="110000"/>
                        </a:lnSpc>
                        <a:spcBef>
                          <a:spcPts val="300"/>
                        </a:spcBef>
                        <a:spcAft>
                          <a:spcPts val="300"/>
                        </a:spcAft>
                      </a:pPr>
                      <a:endParaRPr lang="en-US" sz="1500" b="0">
                        <a:solidFill>
                          <a:srgbClr val="002C77"/>
                        </a:solidFill>
                        <a:effectLst/>
                        <a:latin typeface="+mj-lt"/>
                        <a:ea typeface="Times New Roman" panose="02020603050405020304" pitchFamily="18" charset="0"/>
                        <a:cs typeface="Times New Roman" panose="02020603050405020304" pitchFamily="18" charset="0"/>
                      </a:endParaRPr>
                    </a:p>
                  </a:txBody>
                  <a:tcPr marL="81753" marR="81753" marT="0" marB="0" anchor="b">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l">
                        <a:lnSpc>
                          <a:spcPct val="110000"/>
                        </a:lnSpc>
                        <a:spcBef>
                          <a:spcPts val="300"/>
                        </a:spcBef>
                        <a:spcAft>
                          <a:spcPts val="300"/>
                        </a:spcAft>
                      </a:pPr>
                      <a:r>
                        <a:rPr lang="en-US" sz="1400" b="0">
                          <a:solidFill>
                            <a:schemeClr val="accent3"/>
                          </a:solidFill>
                          <a:effectLst/>
                          <a:latin typeface="+mj-lt"/>
                          <a:ea typeface="Times New Roman" panose="02020603050405020304" pitchFamily="18" charset="0"/>
                          <a:cs typeface="Arial" panose="020B0604020202020204" pitchFamily="34" charset="0"/>
                        </a:rPr>
                        <a:t>Emergency Room</a:t>
                      </a:r>
                      <a:endParaRPr lang="en-US" sz="1400" b="0">
                        <a:solidFill>
                          <a:schemeClr val="accent3"/>
                        </a:solidFill>
                        <a:effectLst/>
                        <a:latin typeface="+mj-lt"/>
                        <a:ea typeface="Times New Roman" panose="02020603050405020304" pitchFamily="18" charset="0"/>
                        <a:cs typeface="Times New Roman" panose="02020603050405020304" pitchFamily="18" charset="0"/>
                      </a:endParaRPr>
                    </a:p>
                  </a:txBody>
                  <a:tcPr marL="81753" marR="81753" marT="0" marB="0"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l">
                        <a:spcBef>
                          <a:spcPts val="300"/>
                        </a:spcBef>
                        <a:spcAft>
                          <a:spcPts val="300"/>
                        </a:spcAft>
                      </a:pPr>
                      <a:r>
                        <a:rPr lang="en-US" sz="1600">
                          <a:solidFill>
                            <a:schemeClr val="tx1"/>
                          </a:solidFill>
                          <a:effectLst/>
                          <a:latin typeface="Raleway Medium" pitchFamily="2" charset="0"/>
                          <a:ea typeface="Times New Roman" panose="02020603050405020304" pitchFamily="18" charset="0"/>
                          <a:cs typeface="Arial" panose="020B0604020202020204" pitchFamily="34" charset="0"/>
                        </a:rPr>
                        <a:t>$$$$</a:t>
                      </a:r>
                      <a:endParaRPr lang="en-US" sz="1600">
                        <a:solidFill>
                          <a:schemeClr val="tx1"/>
                        </a:solidFill>
                        <a:effectLst/>
                        <a:latin typeface="Raleway Medium" pitchFamily="2" charset="0"/>
                        <a:ea typeface="Times New Roman" panose="02020603050405020304" pitchFamily="18" charset="0"/>
                        <a:cs typeface="Times New Roman" panose="02020603050405020304" pitchFamily="18" charset="0"/>
                      </a:endParaRPr>
                    </a:p>
                  </a:txBody>
                  <a:tcPr marL="81753" marR="81753" marT="0" marB="0"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l">
                        <a:spcBef>
                          <a:spcPts val="300"/>
                        </a:spcBef>
                        <a:spcAft>
                          <a:spcPts val="300"/>
                        </a:spcAft>
                      </a:pPr>
                      <a:r>
                        <a:rPr lang="en-US" sz="1500">
                          <a:solidFill>
                            <a:schemeClr val="tx1"/>
                          </a:solidFill>
                          <a:effectLst/>
                          <a:latin typeface="Raleway Medium" pitchFamily="2" charset="0"/>
                          <a:ea typeface="Corbel" panose="020B0503020204020204" pitchFamily="34" charset="0"/>
                          <a:cs typeface="Arial" panose="020B0604020202020204" pitchFamily="34" charset="0"/>
                        </a:rPr>
                        <a:t>Heavy bleeding, large open wounds, chest pain, spinal injuries, difficulty breathing, major burns, severe head injuries, seizures, unconsciousness, poisoning</a:t>
                      </a:r>
                      <a:endParaRPr lang="en-US" sz="1500">
                        <a:solidFill>
                          <a:schemeClr val="tx1"/>
                        </a:solidFill>
                        <a:effectLst/>
                        <a:latin typeface="Raleway Medium" pitchFamily="2" charset="0"/>
                        <a:ea typeface="Times New Roman" panose="02020603050405020304" pitchFamily="18" charset="0"/>
                        <a:cs typeface="Times New Roman" panose="02020603050405020304" pitchFamily="18" charset="0"/>
                      </a:endParaRPr>
                    </a:p>
                    <a:p>
                      <a:pPr marL="0" marR="0" algn="l">
                        <a:spcBef>
                          <a:spcPts val="300"/>
                        </a:spcBef>
                        <a:spcAft>
                          <a:spcPts val="300"/>
                        </a:spcAft>
                      </a:pPr>
                      <a:r>
                        <a:rPr lang="en-US" sz="1500" i="1">
                          <a:solidFill>
                            <a:schemeClr val="tx1"/>
                          </a:solidFill>
                          <a:effectLst/>
                          <a:latin typeface="Raleway Medium" pitchFamily="2" charset="0"/>
                          <a:ea typeface="Corbel" panose="020B0503020204020204" pitchFamily="34" charset="0"/>
                          <a:cs typeface="Arial" panose="020B0604020202020204" pitchFamily="34" charset="0"/>
                        </a:rPr>
                        <a:t>Life threatening emergency</a:t>
                      </a:r>
                      <a:endParaRPr lang="en-US" sz="1500">
                        <a:solidFill>
                          <a:schemeClr val="tx1"/>
                        </a:solidFill>
                        <a:effectLst/>
                        <a:latin typeface="Raleway Medium" pitchFamily="2" charset="0"/>
                        <a:ea typeface="Times New Roman" panose="02020603050405020304" pitchFamily="18" charset="0"/>
                        <a:cs typeface="Times New Roman" panose="02020603050405020304" pitchFamily="18" charset="0"/>
                      </a:endParaRPr>
                    </a:p>
                  </a:txBody>
                  <a:tcPr marL="81753" marR="81753" marT="0" marB="0"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81737425"/>
                  </a:ext>
                </a:extLst>
              </a:tr>
            </a:tbl>
          </a:graphicData>
        </a:graphic>
      </p:graphicFrame>
      <p:cxnSp>
        <p:nvCxnSpPr>
          <p:cNvPr id="2" name="Straight Connector 1">
            <a:extLst>
              <a:ext uri="{FF2B5EF4-FFF2-40B4-BE49-F238E27FC236}">
                <a16:creationId xmlns:a16="http://schemas.microsoft.com/office/drawing/2014/main" id="{80816774-AAB0-90BB-6C74-95B542711AD4}"/>
              </a:ext>
              <a:ext uri="{C183D7F6-B498-43B3-948B-1728B52AA6E4}">
                <adec:decorative xmlns:adec="http://schemas.microsoft.com/office/drawing/2017/decorative" val="1"/>
              </a:ext>
            </a:extLst>
          </p:cNvPr>
          <p:cNvCxnSpPr/>
          <p:nvPr/>
        </p:nvCxnSpPr>
        <p:spPr>
          <a:xfrm>
            <a:off x="8346558" y="1711842"/>
            <a:ext cx="0" cy="343431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 name="Graphic 1884">
            <a:extLst>
              <a:ext uri="{FF2B5EF4-FFF2-40B4-BE49-F238E27FC236}">
                <a16:creationId xmlns:a16="http://schemas.microsoft.com/office/drawing/2014/main" id="{CE8E33A8-3420-70E7-9360-9B15B50AF2B7}"/>
              </a:ext>
              <a:ext uri="{C183D7F6-B498-43B3-948B-1728B52AA6E4}">
                <adec:decorative xmlns:adec="http://schemas.microsoft.com/office/drawing/2017/decorative" val="1"/>
              </a:ext>
            </a:extLst>
          </p:cNvPr>
          <p:cNvGrpSpPr>
            <a:grpSpLocks noChangeAspect="1"/>
          </p:cNvGrpSpPr>
          <p:nvPr/>
        </p:nvGrpSpPr>
        <p:grpSpPr>
          <a:xfrm>
            <a:off x="8697432" y="1752427"/>
            <a:ext cx="533399" cy="640080"/>
            <a:chOff x="3565884" y="1787682"/>
            <a:chExt cx="304270" cy="365125"/>
          </a:xfrm>
          <a:solidFill>
            <a:schemeClr val="accent1"/>
          </a:solidFill>
        </p:grpSpPr>
        <p:sp>
          <p:nvSpPr>
            <p:cNvPr id="5" name="Freeform 328">
              <a:extLst>
                <a:ext uri="{FF2B5EF4-FFF2-40B4-BE49-F238E27FC236}">
                  <a16:creationId xmlns:a16="http://schemas.microsoft.com/office/drawing/2014/main" id="{6404A7AE-F02E-4BF6-6660-B4F9ACCE4C74}"/>
                </a:ext>
              </a:extLst>
            </p:cNvPr>
            <p:cNvSpPr/>
            <p:nvPr/>
          </p:nvSpPr>
          <p:spPr>
            <a:xfrm>
              <a:off x="3565884" y="1787682"/>
              <a:ext cx="304270" cy="365125"/>
            </a:xfrm>
            <a:custGeom>
              <a:avLst/>
              <a:gdLst>
                <a:gd name="connsiteX0" fmla="*/ 289057 w 304270"/>
                <a:gd name="connsiteY0" fmla="*/ 0 h 365125"/>
                <a:gd name="connsiteX1" fmla="*/ 15214 w 304270"/>
                <a:gd name="connsiteY1" fmla="*/ 0 h 365125"/>
                <a:gd name="connsiteX2" fmla="*/ 0 w 304270"/>
                <a:gd name="connsiteY2" fmla="*/ 15214 h 365125"/>
                <a:gd name="connsiteX3" fmla="*/ 0 w 304270"/>
                <a:gd name="connsiteY3" fmla="*/ 349911 h 365125"/>
                <a:gd name="connsiteX4" fmla="*/ 15214 w 304270"/>
                <a:gd name="connsiteY4" fmla="*/ 365125 h 365125"/>
                <a:gd name="connsiteX5" fmla="*/ 289057 w 304270"/>
                <a:gd name="connsiteY5" fmla="*/ 365125 h 365125"/>
                <a:gd name="connsiteX6" fmla="*/ 304271 w 304270"/>
                <a:gd name="connsiteY6" fmla="*/ 349911 h 365125"/>
                <a:gd name="connsiteX7" fmla="*/ 304271 w 304270"/>
                <a:gd name="connsiteY7" fmla="*/ 15214 h 365125"/>
                <a:gd name="connsiteX8" fmla="*/ 289057 w 304270"/>
                <a:gd name="connsiteY8" fmla="*/ 0 h 365125"/>
                <a:gd name="connsiteX9" fmla="*/ 273844 w 304270"/>
                <a:gd name="connsiteY9" fmla="*/ 334698 h 365125"/>
                <a:gd name="connsiteX10" fmla="*/ 30427 w 304270"/>
                <a:gd name="connsiteY10" fmla="*/ 334698 h 365125"/>
                <a:gd name="connsiteX11" fmla="*/ 30427 w 304270"/>
                <a:gd name="connsiteY11" fmla="*/ 30427 h 365125"/>
                <a:gd name="connsiteX12" fmla="*/ 273844 w 304270"/>
                <a:gd name="connsiteY12" fmla="*/ 30427 h 365125"/>
                <a:gd name="connsiteX13" fmla="*/ 273844 w 304270"/>
                <a:gd name="connsiteY13" fmla="*/ 334698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4270" h="365125">
                  <a:moveTo>
                    <a:pt x="289057" y="0"/>
                  </a:moveTo>
                  <a:lnTo>
                    <a:pt x="15214" y="0"/>
                  </a:lnTo>
                  <a:cubicBezTo>
                    <a:pt x="6085" y="0"/>
                    <a:pt x="0" y="6085"/>
                    <a:pt x="0" y="15214"/>
                  </a:cubicBezTo>
                  <a:lnTo>
                    <a:pt x="0" y="349911"/>
                  </a:lnTo>
                  <a:cubicBezTo>
                    <a:pt x="0" y="359040"/>
                    <a:pt x="6085" y="365125"/>
                    <a:pt x="15214" y="365125"/>
                  </a:cubicBezTo>
                  <a:lnTo>
                    <a:pt x="289057" y="365125"/>
                  </a:lnTo>
                  <a:cubicBezTo>
                    <a:pt x="298185" y="365125"/>
                    <a:pt x="304271" y="359040"/>
                    <a:pt x="304271" y="349911"/>
                  </a:cubicBezTo>
                  <a:lnTo>
                    <a:pt x="304271" y="15214"/>
                  </a:lnTo>
                  <a:cubicBezTo>
                    <a:pt x="304271" y="6085"/>
                    <a:pt x="298185" y="0"/>
                    <a:pt x="289057" y="0"/>
                  </a:cubicBezTo>
                  <a:close/>
                  <a:moveTo>
                    <a:pt x="273844" y="334698"/>
                  </a:moveTo>
                  <a:lnTo>
                    <a:pt x="30427" y="334698"/>
                  </a:lnTo>
                  <a:lnTo>
                    <a:pt x="30427" y="30427"/>
                  </a:lnTo>
                  <a:lnTo>
                    <a:pt x="273844" y="30427"/>
                  </a:lnTo>
                  <a:lnTo>
                    <a:pt x="273844" y="334698"/>
                  </a:lnTo>
                  <a:close/>
                </a:path>
              </a:pathLst>
            </a:custGeom>
            <a:grpFill/>
            <a:ln w="15081" cap="flat">
              <a:noFill/>
              <a:prstDash val="solid"/>
              <a:miter/>
            </a:ln>
          </p:spPr>
          <p:txBody>
            <a:bodyPr rtlCol="0" anchor="ctr"/>
            <a:lstStyle/>
            <a:p>
              <a:endParaRPr lang="en-US"/>
            </a:p>
          </p:txBody>
        </p:sp>
        <p:sp>
          <p:nvSpPr>
            <p:cNvPr id="6" name="Freeform 329">
              <a:extLst>
                <a:ext uri="{FF2B5EF4-FFF2-40B4-BE49-F238E27FC236}">
                  <a16:creationId xmlns:a16="http://schemas.microsoft.com/office/drawing/2014/main" id="{70981190-59D7-12D5-CAC2-335FD96EDF76}"/>
                </a:ext>
              </a:extLst>
            </p:cNvPr>
            <p:cNvSpPr/>
            <p:nvPr/>
          </p:nvSpPr>
          <p:spPr>
            <a:xfrm>
              <a:off x="3702805" y="1878963"/>
              <a:ext cx="30427" cy="121708"/>
            </a:xfrm>
            <a:custGeom>
              <a:avLst/>
              <a:gdLst>
                <a:gd name="connsiteX0" fmla="*/ 15214 w 30427"/>
                <a:gd name="connsiteY0" fmla="*/ 121708 h 121708"/>
                <a:gd name="connsiteX1" fmla="*/ 30427 w 30427"/>
                <a:gd name="connsiteY1" fmla="*/ 106495 h 121708"/>
                <a:gd name="connsiteX2" fmla="*/ 30427 w 30427"/>
                <a:gd name="connsiteY2" fmla="*/ 15214 h 121708"/>
                <a:gd name="connsiteX3" fmla="*/ 15214 w 30427"/>
                <a:gd name="connsiteY3" fmla="*/ 0 h 121708"/>
                <a:gd name="connsiteX4" fmla="*/ 0 w 30427"/>
                <a:gd name="connsiteY4" fmla="*/ 15214 h 121708"/>
                <a:gd name="connsiteX5" fmla="*/ 0 w 30427"/>
                <a:gd name="connsiteY5" fmla="*/ 106495 h 121708"/>
                <a:gd name="connsiteX6" fmla="*/ 15214 w 30427"/>
                <a:gd name="connsiteY6" fmla="*/ 121708 h 12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27" h="121708">
                  <a:moveTo>
                    <a:pt x="15214" y="121708"/>
                  </a:moveTo>
                  <a:cubicBezTo>
                    <a:pt x="24342" y="121708"/>
                    <a:pt x="30427" y="115623"/>
                    <a:pt x="30427" y="106495"/>
                  </a:cubicBezTo>
                  <a:lnTo>
                    <a:pt x="30427" y="15214"/>
                  </a:lnTo>
                  <a:cubicBezTo>
                    <a:pt x="30427" y="6085"/>
                    <a:pt x="24342" y="0"/>
                    <a:pt x="15214" y="0"/>
                  </a:cubicBezTo>
                  <a:cubicBezTo>
                    <a:pt x="6085" y="0"/>
                    <a:pt x="0" y="6085"/>
                    <a:pt x="0" y="15214"/>
                  </a:cubicBezTo>
                  <a:lnTo>
                    <a:pt x="0" y="106495"/>
                  </a:lnTo>
                  <a:cubicBezTo>
                    <a:pt x="0" y="115623"/>
                    <a:pt x="6085" y="121708"/>
                    <a:pt x="15214" y="121708"/>
                  </a:cubicBezTo>
                  <a:close/>
                </a:path>
              </a:pathLst>
            </a:custGeom>
            <a:grpFill/>
            <a:ln w="15081" cap="flat">
              <a:noFill/>
              <a:prstDash val="solid"/>
              <a:miter/>
            </a:ln>
          </p:spPr>
          <p:txBody>
            <a:bodyPr rtlCol="0" anchor="ctr"/>
            <a:lstStyle/>
            <a:p>
              <a:endParaRPr lang="en-US"/>
            </a:p>
          </p:txBody>
        </p:sp>
        <p:sp>
          <p:nvSpPr>
            <p:cNvPr id="7" name="Freeform 330">
              <a:extLst>
                <a:ext uri="{FF2B5EF4-FFF2-40B4-BE49-F238E27FC236}">
                  <a16:creationId xmlns:a16="http://schemas.microsoft.com/office/drawing/2014/main" id="{987F2482-34F1-EB1A-2821-2BAC9EC7DDF2}"/>
                </a:ext>
              </a:extLst>
            </p:cNvPr>
            <p:cNvSpPr/>
            <p:nvPr/>
          </p:nvSpPr>
          <p:spPr>
            <a:xfrm>
              <a:off x="3702805" y="2031098"/>
              <a:ext cx="30427" cy="30427"/>
            </a:xfrm>
            <a:custGeom>
              <a:avLst/>
              <a:gdLst>
                <a:gd name="connsiteX0" fmla="*/ 30427 w 30427"/>
                <a:gd name="connsiteY0" fmla="*/ 15214 h 30427"/>
                <a:gd name="connsiteX1" fmla="*/ 15214 w 30427"/>
                <a:gd name="connsiteY1" fmla="*/ 30427 h 30427"/>
                <a:gd name="connsiteX2" fmla="*/ 0 w 30427"/>
                <a:gd name="connsiteY2" fmla="*/ 15214 h 30427"/>
                <a:gd name="connsiteX3" fmla="*/ 15214 w 30427"/>
                <a:gd name="connsiteY3" fmla="*/ 0 h 30427"/>
                <a:gd name="connsiteX4" fmla="*/ 30427 w 30427"/>
                <a:gd name="connsiteY4" fmla="*/ 15214 h 30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7" h="30427">
                  <a:moveTo>
                    <a:pt x="30427" y="15214"/>
                  </a:moveTo>
                  <a:cubicBezTo>
                    <a:pt x="30427" y="23616"/>
                    <a:pt x="23616" y="30427"/>
                    <a:pt x="15214" y="30427"/>
                  </a:cubicBezTo>
                  <a:cubicBezTo>
                    <a:pt x="6811" y="30427"/>
                    <a:pt x="0" y="23616"/>
                    <a:pt x="0" y="15214"/>
                  </a:cubicBezTo>
                  <a:cubicBezTo>
                    <a:pt x="0" y="6811"/>
                    <a:pt x="6811" y="0"/>
                    <a:pt x="15214" y="0"/>
                  </a:cubicBezTo>
                  <a:cubicBezTo>
                    <a:pt x="23616" y="0"/>
                    <a:pt x="30427" y="6811"/>
                    <a:pt x="30427" y="15214"/>
                  </a:cubicBezTo>
                  <a:close/>
                </a:path>
              </a:pathLst>
            </a:custGeom>
            <a:grpFill/>
            <a:ln w="15081" cap="flat">
              <a:noFill/>
              <a:prstDash val="solid"/>
              <a:miter/>
            </a:ln>
          </p:spPr>
          <p:txBody>
            <a:bodyPr rtlCol="0" anchor="ctr"/>
            <a:lstStyle/>
            <a:p>
              <a:endParaRPr lang="en-US"/>
            </a:p>
          </p:txBody>
        </p:sp>
      </p:grpSp>
      <p:sp>
        <p:nvSpPr>
          <p:cNvPr id="8" name="Content Placeholder 1">
            <a:extLst>
              <a:ext uri="{FF2B5EF4-FFF2-40B4-BE49-F238E27FC236}">
                <a16:creationId xmlns:a16="http://schemas.microsoft.com/office/drawing/2014/main" id="{145BA88A-0683-F5C5-2725-AA8A2C55AF02}"/>
              </a:ext>
            </a:extLst>
          </p:cNvPr>
          <p:cNvSpPr txBox="1">
            <a:spLocks/>
          </p:cNvSpPr>
          <p:nvPr/>
        </p:nvSpPr>
        <p:spPr>
          <a:xfrm>
            <a:off x="8559210" y="2629233"/>
            <a:ext cx="2559064" cy="20466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lnSpc>
                <a:spcPct val="108000"/>
              </a:lnSpc>
              <a:buNone/>
              <a:defRPr/>
            </a:pPr>
            <a:r>
              <a:rPr kumimoji="0" lang="en-US" b="0" i="0" u="none" strike="noStrike" kern="0" cap="none" spc="0" normalizeH="0" baseline="0" noProof="0">
                <a:ln>
                  <a:noFill/>
                </a:ln>
                <a:effectLst/>
                <a:uLnTx/>
                <a:uFillTx/>
                <a:latin typeface="Raleway Medium"/>
                <a:ea typeface="+mn-ea"/>
                <a:cs typeface="+mn-cs"/>
              </a:rPr>
              <a:t>For less serious issues, skip the ER. Save time </a:t>
            </a:r>
            <a:br>
              <a:rPr kumimoji="0" lang="en-US" b="0" i="0" u="none" strike="noStrike" kern="0" cap="none" spc="0" normalizeH="0" baseline="0" noProof="0">
                <a:ln>
                  <a:noFill/>
                </a:ln>
                <a:effectLst/>
                <a:uLnTx/>
                <a:uFillTx/>
                <a:latin typeface="Raleway Medium"/>
                <a:ea typeface="+mn-ea"/>
                <a:cs typeface="+mn-cs"/>
              </a:rPr>
            </a:br>
            <a:r>
              <a:rPr kumimoji="0" lang="en-US" b="0" i="0" u="none" strike="noStrike" kern="0" cap="none" spc="0" normalizeH="0" baseline="0" noProof="0">
                <a:ln>
                  <a:noFill/>
                </a:ln>
                <a:effectLst/>
                <a:uLnTx/>
                <a:uFillTx/>
                <a:latin typeface="Raleway Medium"/>
                <a:ea typeface="+mn-ea"/>
                <a:cs typeface="+mn-cs"/>
              </a:rPr>
              <a:t>and money by using telemedicine or by visiting your PCP, a retail health clinic or urgent care center</a:t>
            </a:r>
            <a:r>
              <a:rPr lang="en-US" kern="0">
                <a:latin typeface="Raleway Medium"/>
              </a:rPr>
              <a:t>.</a:t>
            </a:r>
            <a:endParaRPr kumimoji="0" lang="en-US" b="0" i="0" u="none" strike="noStrike" kern="0" cap="none" spc="0" normalizeH="0" baseline="0" noProof="0">
              <a:ln>
                <a:noFill/>
              </a:ln>
              <a:effectLst/>
              <a:uLnTx/>
              <a:uFillTx/>
              <a:latin typeface="Raleway Medium"/>
              <a:ea typeface="+mn-ea"/>
              <a:cs typeface="+mn-cs"/>
            </a:endParaRPr>
          </a:p>
        </p:txBody>
      </p:sp>
      <p:grpSp>
        <p:nvGrpSpPr>
          <p:cNvPr id="9" name="Graphic 1494">
            <a:extLst>
              <a:ext uri="{FF2B5EF4-FFF2-40B4-BE49-F238E27FC236}">
                <a16:creationId xmlns:a16="http://schemas.microsoft.com/office/drawing/2014/main" id="{5E41EE10-2DB5-38D6-1D27-9EA8CD6153DA}"/>
              </a:ext>
              <a:ext uri="{C183D7F6-B498-43B3-948B-1728B52AA6E4}">
                <adec:decorative xmlns:adec="http://schemas.microsoft.com/office/drawing/2017/decorative" val="1"/>
              </a:ext>
            </a:extLst>
          </p:cNvPr>
          <p:cNvGrpSpPr>
            <a:grpSpLocks noChangeAspect="1"/>
          </p:cNvGrpSpPr>
          <p:nvPr/>
        </p:nvGrpSpPr>
        <p:grpSpPr>
          <a:xfrm>
            <a:off x="1088053" y="2030994"/>
            <a:ext cx="301756" cy="301756"/>
            <a:chOff x="2585053" y="5558571"/>
            <a:chExt cx="365125" cy="365125"/>
          </a:xfrm>
          <a:solidFill>
            <a:schemeClr val="accent1"/>
          </a:solidFill>
        </p:grpSpPr>
        <p:sp>
          <p:nvSpPr>
            <p:cNvPr id="11" name="Freeform 10">
              <a:extLst>
                <a:ext uri="{FF2B5EF4-FFF2-40B4-BE49-F238E27FC236}">
                  <a16:creationId xmlns:a16="http://schemas.microsoft.com/office/drawing/2014/main" id="{CB6BBE9B-0DDD-C22C-FEB7-0D14810B25FF}"/>
                </a:ext>
              </a:extLst>
            </p:cNvPr>
            <p:cNvSpPr/>
            <p:nvPr/>
          </p:nvSpPr>
          <p:spPr>
            <a:xfrm>
              <a:off x="2585053" y="5558571"/>
              <a:ext cx="365125" cy="365125"/>
            </a:xfrm>
            <a:custGeom>
              <a:avLst/>
              <a:gdLst>
                <a:gd name="connsiteX0" fmla="*/ 349911 w 365125"/>
                <a:gd name="connsiteY0" fmla="*/ 60854 h 365125"/>
                <a:gd name="connsiteX1" fmla="*/ 258630 w 365125"/>
                <a:gd name="connsiteY1" fmla="*/ 60854 h 365125"/>
                <a:gd name="connsiteX2" fmla="*/ 258630 w 365125"/>
                <a:gd name="connsiteY2" fmla="*/ 15214 h 365125"/>
                <a:gd name="connsiteX3" fmla="*/ 243417 w 365125"/>
                <a:gd name="connsiteY3" fmla="*/ 0 h 365125"/>
                <a:gd name="connsiteX4" fmla="*/ 121708 w 365125"/>
                <a:gd name="connsiteY4" fmla="*/ 0 h 365125"/>
                <a:gd name="connsiteX5" fmla="*/ 106495 w 365125"/>
                <a:gd name="connsiteY5" fmla="*/ 15214 h 365125"/>
                <a:gd name="connsiteX6" fmla="*/ 106495 w 365125"/>
                <a:gd name="connsiteY6" fmla="*/ 60854 h 365125"/>
                <a:gd name="connsiteX7" fmla="*/ 15214 w 365125"/>
                <a:gd name="connsiteY7" fmla="*/ 60854 h 365125"/>
                <a:gd name="connsiteX8" fmla="*/ 0 w 365125"/>
                <a:gd name="connsiteY8" fmla="*/ 76068 h 365125"/>
                <a:gd name="connsiteX9" fmla="*/ 0 w 365125"/>
                <a:gd name="connsiteY9" fmla="*/ 349911 h 365125"/>
                <a:gd name="connsiteX10" fmla="*/ 15214 w 365125"/>
                <a:gd name="connsiteY10" fmla="*/ 365125 h 365125"/>
                <a:gd name="connsiteX11" fmla="*/ 349911 w 365125"/>
                <a:gd name="connsiteY11" fmla="*/ 365125 h 365125"/>
                <a:gd name="connsiteX12" fmla="*/ 365125 w 365125"/>
                <a:gd name="connsiteY12" fmla="*/ 349911 h 365125"/>
                <a:gd name="connsiteX13" fmla="*/ 365125 w 365125"/>
                <a:gd name="connsiteY13" fmla="*/ 76068 h 365125"/>
                <a:gd name="connsiteX14" fmla="*/ 349911 w 365125"/>
                <a:gd name="connsiteY14" fmla="*/ 60854 h 365125"/>
                <a:gd name="connsiteX15" fmla="*/ 136922 w 365125"/>
                <a:gd name="connsiteY15" fmla="*/ 30427 h 365125"/>
                <a:gd name="connsiteX16" fmla="*/ 228203 w 365125"/>
                <a:gd name="connsiteY16" fmla="*/ 30427 h 365125"/>
                <a:gd name="connsiteX17" fmla="*/ 228203 w 365125"/>
                <a:gd name="connsiteY17" fmla="*/ 60854 h 365125"/>
                <a:gd name="connsiteX18" fmla="*/ 136922 w 365125"/>
                <a:gd name="connsiteY18" fmla="*/ 60854 h 365125"/>
                <a:gd name="connsiteX19" fmla="*/ 136922 w 365125"/>
                <a:gd name="connsiteY19" fmla="*/ 30427 h 365125"/>
                <a:gd name="connsiteX20" fmla="*/ 334698 w 365125"/>
                <a:gd name="connsiteY20" fmla="*/ 334698 h 365125"/>
                <a:gd name="connsiteX21" fmla="*/ 30427 w 365125"/>
                <a:gd name="connsiteY21" fmla="*/ 334698 h 365125"/>
                <a:gd name="connsiteX22" fmla="*/ 30427 w 365125"/>
                <a:gd name="connsiteY22" fmla="*/ 91281 h 365125"/>
                <a:gd name="connsiteX23" fmla="*/ 334698 w 365125"/>
                <a:gd name="connsiteY23" fmla="*/ 91281 h 365125"/>
                <a:gd name="connsiteX24" fmla="*/ 334698 w 365125"/>
                <a:gd name="connsiteY24" fmla="*/ 334698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5125" h="365125">
                  <a:moveTo>
                    <a:pt x="349911" y="60854"/>
                  </a:moveTo>
                  <a:lnTo>
                    <a:pt x="258630" y="60854"/>
                  </a:lnTo>
                  <a:lnTo>
                    <a:pt x="258630" y="15214"/>
                  </a:lnTo>
                  <a:cubicBezTo>
                    <a:pt x="258630" y="6085"/>
                    <a:pt x="252545" y="0"/>
                    <a:pt x="243417" y="0"/>
                  </a:cubicBezTo>
                  <a:lnTo>
                    <a:pt x="121708" y="0"/>
                  </a:lnTo>
                  <a:cubicBezTo>
                    <a:pt x="112580" y="0"/>
                    <a:pt x="106495" y="6085"/>
                    <a:pt x="106495" y="15214"/>
                  </a:cubicBezTo>
                  <a:lnTo>
                    <a:pt x="106495" y="60854"/>
                  </a:lnTo>
                  <a:lnTo>
                    <a:pt x="15214" y="60854"/>
                  </a:lnTo>
                  <a:cubicBezTo>
                    <a:pt x="6085" y="60854"/>
                    <a:pt x="0" y="66940"/>
                    <a:pt x="0" y="76068"/>
                  </a:cubicBezTo>
                  <a:lnTo>
                    <a:pt x="0" y="349911"/>
                  </a:lnTo>
                  <a:cubicBezTo>
                    <a:pt x="0" y="359040"/>
                    <a:pt x="6085" y="365125"/>
                    <a:pt x="15214" y="365125"/>
                  </a:cubicBezTo>
                  <a:lnTo>
                    <a:pt x="349911" y="365125"/>
                  </a:lnTo>
                  <a:cubicBezTo>
                    <a:pt x="359040" y="365125"/>
                    <a:pt x="365125" y="359040"/>
                    <a:pt x="365125" y="349911"/>
                  </a:cubicBezTo>
                  <a:lnTo>
                    <a:pt x="365125" y="76068"/>
                  </a:lnTo>
                  <a:cubicBezTo>
                    <a:pt x="365125" y="66940"/>
                    <a:pt x="359040" y="60854"/>
                    <a:pt x="349911" y="60854"/>
                  </a:cubicBezTo>
                  <a:close/>
                  <a:moveTo>
                    <a:pt x="136922" y="30427"/>
                  </a:moveTo>
                  <a:lnTo>
                    <a:pt x="228203" y="30427"/>
                  </a:lnTo>
                  <a:lnTo>
                    <a:pt x="228203" y="60854"/>
                  </a:lnTo>
                  <a:lnTo>
                    <a:pt x="136922" y="60854"/>
                  </a:lnTo>
                  <a:lnTo>
                    <a:pt x="136922" y="30427"/>
                  </a:lnTo>
                  <a:close/>
                  <a:moveTo>
                    <a:pt x="334698" y="334698"/>
                  </a:moveTo>
                  <a:lnTo>
                    <a:pt x="30427" y="334698"/>
                  </a:lnTo>
                  <a:lnTo>
                    <a:pt x="30427" y="91281"/>
                  </a:lnTo>
                  <a:lnTo>
                    <a:pt x="334698" y="91281"/>
                  </a:lnTo>
                  <a:lnTo>
                    <a:pt x="334698" y="334698"/>
                  </a:lnTo>
                  <a:close/>
                </a:path>
              </a:pathLst>
            </a:custGeom>
            <a:grpFill/>
            <a:ln w="15081"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508DDDA-DD86-A649-6008-766A9E0C5CD5}"/>
                </a:ext>
              </a:extLst>
            </p:cNvPr>
            <p:cNvSpPr/>
            <p:nvPr/>
          </p:nvSpPr>
          <p:spPr>
            <a:xfrm>
              <a:off x="2676334" y="5680279"/>
              <a:ext cx="182562" cy="182562"/>
            </a:xfrm>
            <a:custGeom>
              <a:avLst/>
              <a:gdLst>
                <a:gd name="connsiteX0" fmla="*/ 15214 w 182562"/>
                <a:gd name="connsiteY0" fmla="*/ 136922 h 182562"/>
                <a:gd name="connsiteX1" fmla="*/ 45641 w 182562"/>
                <a:gd name="connsiteY1" fmla="*/ 136922 h 182562"/>
                <a:gd name="connsiteX2" fmla="*/ 45641 w 182562"/>
                <a:gd name="connsiteY2" fmla="*/ 167349 h 182562"/>
                <a:gd name="connsiteX3" fmla="*/ 60854 w 182562"/>
                <a:gd name="connsiteY3" fmla="*/ 182563 h 182562"/>
                <a:gd name="connsiteX4" fmla="*/ 121708 w 182562"/>
                <a:gd name="connsiteY4" fmla="*/ 182563 h 182562"/>
                <a:gd name="connsiteX5" fmla="*/ 136922 w 182562"/>
                <a:gd name="connsiteY5" fmla="*/ 167349 h 182562"/>
                <a:gd name="connsiteX6" fmla="*/ 136922 w 182562"/>
                <a:gd name="connsiteY6" fmla="*/ 136922 h 182562"/>
                <a:gd name="connsiteX7" fmla="*/ 167349 w 182562"/>
                <a:gd name="connsiteY7" fmla="*/ 136922 h 182562"/>
                <a:gd name="connsiteX8" fmla="*/ 182563 w 182562"/>
                <a:gd name="connsiteY8" fmla="*/ 121708 h 182562"/>
                <a:gd name="connsiteX9" fmla="*/ 182563 w 182562"/>
                <a:gd name="connsiteY9" fmla="*/ 60854 h 182562"/>
                <a:gd name="connsiteX10" fmla="*/ 167349 w 182562"/>
                <a:gd name="connsiteY10" fmla="*/ 45641 h 182562"/>
                <a:gd name="connsiteX11" fmla="*/ 136922 w 182562"/>
                <a:gd name="connsiteY11" fmla="*/ 45641 h 182562"/>
                <a:gd name="connsiteX12" fmla="*/ 136922 w 182562"/>
                <a:gd name="connsiteY12" fmla="*/ 15214 h 182562"/>
                <a:gd name="connsiteX13" fmla="*/ 121708 w 182562"/>
                <a:gd name="connsiteY13" fmla="*/ 0 h 182562"/>
                <a:gd name="connsiteX14" fmla="*/ 60854 w 182562"/>
                <a:gd name="connsiteY14" fmla="*/ 0 h 182562"/>
                <a:gd name="connsiteX15" fmla="*/ 45641 w 182562"/>
                <a:gd name="connsiteY15" fmla="*/ 15214 h 182562"/>
                <a:gd name="connsiteX16" fmla="*/ 45641 w 182562"/>
                <a:gd name="connsiteY16" fmla="*/ 45641 h 182562"/>
                <a:gd name="connsiteX17" fmla="*/ 15214 w 182562"/>
                <a:gd name="connsiteY17" fmla="*/ 45641 h 182562"/>
                <a:gd name="connsiteX18" fmla="*/ 0 w 182562"/>
                <a:gd name="connsiteY18" fmla="*/ 60854 h 182562"/>
                <a:gd name="connsiteX19" fmla="*/ 0 w 182562"/>
                <a:gd name="connsiteY19" fmla="*/ 121708 h 182562"/>
                <a:gd name="connsiteX20" fmla="*/ 15214 w 182562"/>
                <a:gd name="connsiteY20" fmla="*/ 136922 h 182562"/>
                <a:gd name="connsiteX21" fmla="*/ 30427 w 182562"/>
                <a:gd name="connsiteY21" fmla="*/ 76068 h 182562"/>
                <a:gd name="connsiteX22" fmla="*/ 60854 w 182562"/>
                <a:gd name="connsiteY22" fmla="*/ 76068 h 182562"/>
                <a:gd name="connsiteX23" fmla="*/ 76068 w 182562"/>
                <a:gd name="connsiteY23" fmla="*/ 60854 h 182562"/>
                <a:gd name="connsiteX24" fmla="*/ 76068 w 182562"/>
                <a:gd name="connsiteY24" fmla="*/ 30427 h 182562"/>
                <a:gd name="connsiteX25" fmla="*/ 106495 w 182562"/>
                <a:gd name="connsiteY25" fmla="*/ 30427 h 182562"/>
                <a:gd name="connsiteX26" fmla="*/ 106495 w 182562"/>
                <a:gd name="connsiteY26" fmla="*/ 60854 h 182562"/>
                <a:gd name="connsiteX27" fmla="*/ 121708 w 182562"/>
                <a:gd name="connsiteY27" fmla="*/ 76068 h 182562"/>
                <a:gd name="connsiteX28" fmla="*/ 152135 w 182562"/>
                <a:gd name="connsiteY28" fmla="*/ 76068 h 182562"/>
                <a:gd name="connsiteX29" fmla="*/ 152135 w 182562"/>
                <a:gd name="connsiteY29" fmla="*/ 106495 h 182562"/>
                <a:gd name="connsiteX30" fmla="*/ 121708 w 182562"/>
                <a:gd name="connsiteY30" fmla="*/ 106495 h 182562"/>
                <a:gd name="connsiteX31" fmla="*/ 106495 w 182562"/>
                <a:gd name="connsiteY31" fmla="*/ 121708 h 182562"/>
                <a:gd name="connsiteX32" fmla="*/ 106495 w 182562"/>
                <a:gd name="connsiteY32" fmla="*/ 152135 h 182562"/>
                <a:gd name="connsiteX33" fmla="*/ 76068 w 182562"/>
                <a:gd name="connsiteY33" fmla="*/ 152135 h 182562"/>
                <a:gd name="connsiteX34" fmla="*/ 76068 w 182562"/>
                <a:gd name="connsiteY34" fmla="*/ 121708 h 182562"/>
                <a:gd name="connsiteX35" fmla="*/ 60854 w 182562"/>
                <a:gd name="connsiteY35" fmla="*/ 106495 h 182562"/>
                <a:gd name="connsiteX36" fmla="*/ 30427 w 182562"/>
                <a:gd name="connsiteY36" fmla="*/ 106495 h 182562"/>
                <a:gd name="connsiteX37" fmla="*/ 30427 w 182562"/>
                <a:gd name="connsiteY37" fmla="*/ 76068 h 18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2562" h="182562">
                  <a:moveTo>
                    <a:pt x="15214" y="136922"/>
                  </a:moveTo>
                  <a:lnTo>
                    <a:pt x="45641" y="136922"/>
                  </a:lnTo>
                  <a:lnTo>
                    <a:pt x="45641" y="167349"/>
                  </a:lnTo>
                  <a:cubicBezTo>
                    <a:pt x="45641" y="176477"/>
                    <a:pt x="51726" y="182563"/>
                    <a:pt x="60854" y="182563"/>
                  </a:cubicBezTo>
                  <a:lnTo>
                    <a:pt x="121708" y="182563"/>
                  </a:lnTo>
                  <a:cubicBezTo>
                    <a:pt x="130836" y="182563"/>
                    <a:pt x="136922" y="176477"/>
                    <a:pt x="136922" y="167349"/>
                  </a:cubicBezTo>
                  <a:lnTo>
                    <a:pt x="136922" y="136922"/>
                  </a:lnTo>
                  <a:lnTo>
                    <a:pt x="167349" y="136922"/>
                  </a:lnTo>
                  <a:cubicBezTo>
                    <a:pt x="176477" y="136922"/>
                    <a:pt x="182563" y="130836"/>
                    <a:pt x="182563" y="121708"/>
                  </a:cubicBezTo>
                  <a:lnTo>
                    <a:pt x="182563" y="60854"/>
                  </a:lnTo>
                  <a:cubicBezTo>
                    <a:pt x="182563" y="51726"/>
                    <a:pt x="176477" y="45641"/>
                    <a:pt x="167349" y="45641"/>
                  </a:cubicBezTo>
                  <a:lnTo>
                    <a:pt x="136922" y="45641"/>
                  </a:lnTo>
                  <a:lnTo>
                    <a:pt x="136922" y="15214"/>
                  </a:lnTo>
                  <a:cubicBezTo>
                    <a:pt x="136922" y="6085"/>
                    <a:pt x="130836" y="0"/>
                    <a:pt x="121708" y="0"/>
                  </a:cubicBezTo>
                  <a:lnTo>
                    <a:pt x="60854" y="0"/>
                  </a:lnTo>
                  <a:cubicBezTo>
                    <a:pt x="51726" y="0"/>
                    <a:pt x="45641" y="6085"/>
                    <a:pt x="45641" y="15214"/>
                  </a:cubicBezTo>
                  <a:lnTo>
                    <a:pt x="45641" y="45641"/>
                  </a:lnTo>
                  <a:lnTo>
                    <a:pt x="15214" y="45641"/>
                  </a:lnTo>
                  <a:cubicBezTo>
                    <a:pt x="6085" y="45641"/>
                    <a:pt x="0" y="51726"/>
                    <a:pt x="0" y="60854"/>
                  </a:cubicBezTo>
                  <a:lnTo>
                    <a:pt x="0" y="121708"/>
                  </a:lnTo>
                  <a:cubicBezTo>
                    <a:pt x="0" y="130836"/>
                    <a:pt x="6085" y="136922"/>
                    <a:pt x="15214" y="136922"/>
                  </a:cubicBezTo>
                  <a:close/>
                  <a:moveTo>
                    <a:pt x="30427" y="76068"/>
                  </a:moveTo>
                  <a:lnTo>
                    <a:pt x="60854" y="76068"/>
                  </a:lnTo>
                  <a:cubicBezTo>
                    <a:pt x="69982" y="76068"/>
                    <a:pt x="76068" y="69982"/>
                    <a:pt x="76068" y="60854"/>
                  </a:cubicBezTo>
                  <a:lnTo>
                    <a:pt x="76068" y="30427"/>
                  </a:lnTo>
                  <a:lnTo>
                    <a:pt x="106495" y="30427"/>
                  </a:lnTo>
                  <a:lnTo>
                    <a:pt x="106495" y="60854"/>
                  </a:lnTo>
                  <a:cubicBezTo>
                    <a:pt x="106495" y="69982"/>
                    <a:pt x="112580" y="76068"/>
                    <a:pt x="121708" y="76068"/>
                  </a:cubicBezTo>
                  <a:lnTo>
                    <a:pt x="152135" y="76068"/>
                  </a:lnTo>
                  <a:lnTo>
                    <a:pt x="152135" y="106495"/>
                  </a:lnTo>
                  <a:lnTo>
                    <a:pt x="121708" y="106495"/>
                  </a:lnTo>
                  <a:cubicBezTo>
                    <a:pt x="112580" y="106495"/>
                    <a:pt x="106495" y="112580"/>
                    <a:pt x="106495" y="121708"/>
                  </a:cubicBezTo>
                  <a:lnTo>
                    <a:pt x="106495" y="152135"/>
                  </a:lnTo>
                  <a:lnTo>
                    <a:pt x="76068" y="152135"/>
                  </a:lnTo>
                  <a:lnTo>
                    <a:pt x="76068" y="121708"/>
                  </a:lnTo>
                  <a:cubicBezTo>
                    <a:pt x="76068" y="112580"/>
                    <a:pt x="69982" y="106495"/>
                    <a:pt x="60854" y="106495"/>
                  </a:cubicBezTo>
                  <a:lnTo>
                    <a:pt x="30427" y="106495"/>
                  </a:lnTo>
                  <a:lnTo>
                    <a:pt x="30427" y="76068"/>
                  </a:lnTo>
                  <a:close/>
                </a:path>
              </a:pathLst>
            </a:custGeom>
            <a:grpFill/>
            <a:ln w="15081" cap="flat">
              <a:noFill/>
              <a:prstDash val="solid"/>
              <a:miter/>
            </a:ln>
          </p:spPr>
          <p:txBody>
            <a:bodyPr rtlCol="0" anchor="ctr"/>
            <a:lstStyle/>
            <a:p>
              <a:endParaRPr lang="en-US"/>
            </a:p>
          </p:txBody>
        </p:sp>
      </p:grpSp>
      <p:sp>
        <p:nvSpPr>
          <p:cNvPr id="14" name="Graphic 2076">
            <a:extLst>
              <a:ext uri="{FF2B5EF4-FFF2-40B4-BE49-F238E27FC236}">
                <a16:creationId xmlns:a16="http://schemas.microsoft.com/office/drawing/2014/main" id="{82290155-4639-A6B0-F74B-73C3EE5F06DE}"/>
              </a:ext>
              <a:ext uri="{C183D7F6-B498-43B3-948B-1728B52AA6E4}">
                <adec:decorative xmlns:adec="http://schemas.microsoft.com/office/drawing/2017/decorative" val="1"/>
              </a:ext>
            </a:extLst>
          </p:cNvPr>
          <p:cNvSpPr>
            <a:spLocks noChangeAspect="1"/>
          </p:cNvSpPr>
          <p:nvPr/>
        </p:nvSpPr>
        <p:spPr>
          <a:xfrm>
            <a:off x="1100627" y="2934018"/>
            <a:ext cx="276609" cy="301756"/>
          </a:xfrm>
          <a:custGeom>
            <a:avLst/>
            <a:gdLst>
              <a:gd name="connsiteX0" fmla="*/ 167349 w 334697"/>
              <a:gd name="connsiteY0" fmla="*/ 0 h 365125"/>
              <a:gd name="connsiteX1" fmla="*/ 0 w 334697"/>
              <a:gd name="connsiteY1" fmla="*/ 167349 h 365125"/>
              <a:gd name="connsiteX2" fmla="*/ 0 w 334697"/>
              <a:gd name="connsiteY2" fmla="*/ 182563 h 365125"/>
              <a:gd name="connsiteX3" fmla="*/ 0 w 334697"/>
              <a:gd name="connsiteY3" fmla="*/ 258630 h 365125"/>
              <a:gd name="connsiteX4" fmla="*/ 45641 w 334697"/>
              <a:gd name="connsiteY4" fmla="*/ 304271 h 365125"/>
              <a:gd name="connsiteX5" fmla="*/ 91281 w 334697"/>
              <a:gd name="connsiteY5" fmla="*/ 304271 h 365125"/>
              <a:gd name="connsiteX6" fmla="*/ 106495 w 334697"/>
              <a:gd name="connsiteY6" fmla="*/ 289057 h 365125"/>
              <a:gd name="connsiteX7" fmla="*/ 106495 w 334697"/>
              <a:gd name="connsiteY7" fmla="*/ 182563 h 365125"/>
              <a:gd name="connsiteX8" fmla="*/ 91281 w 334697"/>
              <a:gd name="connsiteY8" fmla="*/ 167349 h 365125"/>
              <a:gd name="connsiteX9" fmla="*/ 30427 w 334697"/>
              <a:gd name="connsiteY9" fmla="*/ 167349 h 365125"/>
              <a:gd name="connsiteX10" fmla="*/ 167349 w 334697"/>
              <a:gd name="connsiteY10" fmla="*/ 30427 h 365125"/>
              <a:gd name="connsiteX11" fmla="*/ 304271 w 334697"/>
              <a:gd name="connsiteY11" fmla="*/ 167349 h 365125"/>
              <a:gd name="connsiteX12" fmla="*/ 243417 w 334697"/>
              <a:gd name="connsiteY12" fmla="*/ 167349 h 365125"/>
              <a:gd name="connsiteX13" fmla="*/ 228203 w 334697"/>
              <a:gd name="connsiteY13" fmla="*/ 182563 h 365125"/>
              <a:gd name="connsiteX14" fmla="*/ 228203 w 334697"/>
              <a:gd name="connsiteY14" fmla="*/ 289057 h 365125"/>
              <a:gd name="connsiteX15" fmla="*/ 243417 w 334697"/>
              <a:gd name="connsiteY15" fmla="*/ 304271 h 365125"/>
              <a:gd name="connsiteX16" fmla="*/ 289057 w 334697"/>
              <a:gd name="connsiteY16" fmla="*/ 304271 h 365125"/>
              <a:gd name="connsiteX17" fmla="*/ 304271 w 334697"/>
              <a:gd name="connsiteY17" fmla="*/ 301228 h 365125"/>
              <a:gd name="connsiteX18" fmla="*/ 304271 w 334697"/>
              <a:gd name="connsiteY18" fmla="*/ 304271 h 365125"/>
              <a:gd name="connsiteX19" fmla="*/ 273844 w 334697"/>
              <a:gd name="connsiteY19" fmla="*/ 334698 h 365125"/>
              <a:gd name="connsiteX20" fmla="*/ 197776 w 334697"/>
              <a:gd name="connsiteY20" fmla="*/ 334698 h 365125"/>
              <a:gd name="connsiteX21" fmla="*/ 182563 w 334697"/>
              <a:gd name="connsiteY21" fmla="*/ 349911 h 365125"/>
              <a:gd name="connsiteX22" fmla="*/ 197776 w 334697"/>
              <a:gd name="connsiteY22" fmla="*/ 365125 h 365125"/>
              <a:gd name="connsiteX23" fmla="*/ 273844 w 334697"/>
              <a:gd name="connsiteY23" fmla="*/ 365125 h 365125"/>
              <a:gd name="connsiteX24" fmla="*/ 334698 w 334697"/>
              <a:gd name="connsiteY24" fmla="*/ 304271 h 365125"/>
              <a:gd name="connsiteX25" fmla="*/ 334698 w 334697"/>
              <a:gd name="connsiteY25" fmla="*/ 258630 h 365125"/>
              <a:gd name="connsiteX26" fmla="*/ 334698 w 334697"/>
              <a:gd name="connsiteY26" fmla="*/ 167349 h 365125"/>
              <a:gd name="connsiteX27" fmla="*/ 167349 w 334697"/>
              <a:gd name="connsiteY27" fmla="*/ 0 h 365125"/>
              <a:gd name="connsiteX28" fmla="*/ 76068 w 334697"/>
              <a:gd name="connsiteY28" fmla="*/ 197776 h 365125"/>
              <a:gd name="connsiteX29" fmla="*/ 76068 w 334697"/>
              <a:gd name="connsiteY29" fmla="*/ 273844 h 365125"/>
              <a:gd name="connsiteX30" fmla="*/ 45641 w 334697"/>
              <a:gd name="connsiteY30" fmla="*/ 273844 h 365125"/>
              <a:gd name="connsiteX31" fmla="*/ 30427 w 334697"/>
              <a:gd name="connsiteY31" fmla="*/ 258630 h 365125"/>
              <a:gd name="connsiteX32" fmla="*/ 30427 w 334697"/>
              <a:gd name="connsiteY32" fmla="*/ 197776 h 365125"/>
              <a:gd name="connsiteX33" fmla="*/ 76068 w 334697"/>
              <a:gd name="connsiteY33" fmla="*/ 197776 h 365125"/>
              <a:gd name="connsiteX34" fmla="*/ 289057 w 334697"/>
              <a:gd name="connsiteY34" fmla="*/ 273844 h 365125"/>
              <a:gd name="connsiteX35" fmla="*/ 258630 w 334697"/>
              <a:gd name="connsiteY35" fmla="*/ 273844 h 365125"/>
              <a:gd name="connsiteX36" fmla="*/ 258630 w 334697"/>
              <a:gd name="connsiteY36" fmla="*/ 197776 h 365125"/>
              <a:gd name="connsiteX37" fmla="*/ 304271 w 334697"/>
              <a:gd name="connsiteY37" fmla="*/ 197776 h 365125"/>
              <a:gd name="connsiteX38" fmla="*/ 304271 w 334697"/>
              <a:gd name="connsiteY38" fmla="*/ 258630 h 365125"/>
              <a:gd name="connsiteX39" fmla="*/ 289057 w 334697"/>
              <a:gd name="connsiteY39" fmla="*/ 273844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34697" h="365125">
                <a:moveTo>
                  <a:pt x="167349" y="0"/>
                </a:moveTo>
                <a:cubicBezTo>
                  <a:pt x="74546" y="0"/>
                  <a:pt x="0" y="74546"/>
                  <a:pt x="0" y="167349"/>
                </a:cubicBezTo>
                <a:lnTo>
                  <a:pt x="0" y="182563"/>
                </a:lnTo>
                <a:lnTo>
                  <a:pt x="0" y="258630"/>
                </a:lnTo>
                <a:cubicBezTo>
                  <a:pt x="0" y="284493"/>
                  <a:pt x="19778" y="304271"/>
                  <a:pt x="45641" y="304271"/>
                </a:cubicBezTo>
                <a:lnTo>
                  <a:pt x="91281" y="304271"/>
                </a:lnTo>
                <a:cubicBezTo>
                  <a:pt x="100409" y="304271"/>
                  <a:pt x="106495" y="298185"/>
                  <a:pt x="106495" y="289057"/>
                </a:cubicBezTo>
                <a:lnTo>
                  <a:pt x="106495" y="182563"/>
                </a:lnTo>
                <a:cubicBezTo>
                  <a:pt x="106495" y="173434"/>
                  <a:pt x="100409" y="167349"/>
                  <a:pt x="91281" y="167349"/>
                </a:cubicBezTo>
                <a:lnTo>
                  <a:pt x="30427" y="167349"/>
                </a:lnTo>
                <a:cubicBezTo>
                  <a:pt x="30427" y="91281"/>
                  <a:pt x="91281" y="30427"/>
                  <a:pt x="167349" y="30427"/>
                </a:cubicBezTo>
                <a:cubicBezTo>
                  <a:pt x="243417" y="30427"/>
                  <a:pt x="304271" y="91281"/>
                  <a:pt x="304271" y="167349"/>
                </a:cubicBezTo>
                <a:lnTo>
                  <a:pt x="243417" y="167349"/>
                </a:lnTo>
                <a:cubicBezTo>
                  <a:pt x="234289" y="167349"/>
                  <a:pt x="228203" y="173434"/>
                  <a:pt x="228203" y="182563"/>
                </a:cubicBezTo>
                <a:lnTo>
                  <a:pt x="228203" y="289057"/>
                </a:lnTo>
                <a:cubicBezTo>
                  <a:pt x="228203" y="298185"/>
                  <a:pt x="234289" y="304271"/>
                  <a:pt x="243417" y="304271"/>
                </a:cubicBezTo>
                <a:lnTo>
                  <a:pt x="289057" y="304271"/>
                </a:lnTo>
                <a:cubicBezTo>
                  <a:pt x="295143" y="304271"/>
                  <a:pt x="299707" y="302749"/>
                  <a:pt x="304271" y="301228"/>
                </a:cubicBezTo>
                <a:lnTo>
                  <a:pt x="304271" y="304271"/>
                </a:lnTo>
                <a:cubicBezTo>
                  <a:pt x="304271" y="321006"/>
                  <a:pt x="290579" y="334698"/>
                  <a:pt x="273844" y="334698"/>
                </a:cubicBezTo>
                <a:lnTo>
                  <a:pt x="197776" y="334698"/>
                </a:lnTo>
                <a:cubicBezTo>
                  <a:pt x="188648" y="334698"/>
                  <a:pt x="182563" y="340783"/>
                  <a:pt x="182563" y="349911"/>
                </a:cubicBezTo>
                <a:cubicBezTo>
                  <a:pt x="182563" y="359040"/>
                  <a:pt x="188648" y="365125"/>
                  <a:pt x="197776" y="365125"/>
                </a:cubicBezTo>
                <a:lnTo>
                  <a:pt x="273844" y="365125"/>
                </a:lnTo>
                <a:cubicBezTo>
                  <a:pt x="307314" y="365125"/>
                  <a:pt x="334698" y="337741"/>
                  <a:pt x="334698" y="304271"/>
                </a:cubicBezTo>
                <a:lnTo>
                  <a:pt x="334698" y="258630"/>
                </a:lnTo>
                <a:lnTo>
                  <a:pt x="334698" y="167349"/>
                </a:lnTo>
                <a:cubicBezTo>
                  <a:pt x="334698" y="74546"/>
                  <a:pt x="260152" y="0"/>
                  <a:pt x="167349" y="0"/>
                </a:cubicBezTo>
                <a:close/>
                <a:moveTo>
                  <a:pt x="76068" y="197776"/>
                </a:moveTo>
                <a:lnTo>
                  <a:pt x="76068" y="273844"/>
                </a:lnTo>
                <a:lnTo>
                  <a:pt x="45641" y="273844"/>
                </a:lnTo>
                <a:cubicBezTo>
                  <a:pt x="36513" y="273844"/>
                  <a:pt x="30427" y="267758"/>
                  <a:pt x="30427" y="258630"/>
                </a:cubicBezTo>
                <a:lnTo>
                  <a:pt x="30427" y="197776"/>
                </a:lnTo>
                <a:lnTo>
                  <a:pt x="76068" y="197776"/>
                </a:lnTo>
                <a:close/>
                <a:moveTo>
                  <a:pt x="289057" y="273844"/>
                </a:moveTo>
                <a:lnTo>
                  <a:pt x="258630" y="273844"/>
                </a:lnTo>
                <a:lnTo>
                  <a:pt x="258630" y="197776"/>
                </a:lnTo>
                <a:lnTo>
                  <a:pt x="304271" y="197776"/>
                </a:lnTo>
                <a:lnTo>
                  <a:pt x="304271" y="258630"/>
                </a:lnTo>
                <a:cubicBezTo>
                  <a:pt x="304271" y="267758"/>
                  <a:pt x="298185" y="273844"/>
                  <a:pt x="289057" y="273844"/>
                </a:cubicBezTo>
                <a:close/>
              </a:path>
            </a:pathLst>
          </a:custGeom>
          <a:solidFill>
            <a:schemeClr val="accent1"/>
          </a:solidFill>
          <a:ln w="15081" cap="flat">
            <a:noFill/>
            <a:prstDash val="solid"/>
            <a:miter/>
          </a:ln>
        </p:spPr>
        <p:txBody>
          <a:bodyPr rtlCol="0" anchor="ctr"/>
          <a:lstStyle/>
          <a:p>
            <a:endParaRPr lang="en-US"/>
          </a:p>
        </p:txBody>
      </p:sp>
      <p:grpSp>
        <p:nvGrpSpPr>
          <p:cNvPr id="15" name="Graphic 2080">
            <a:extLst>
              <a:ext uri="{FF2B5EF4-FFF2-40B4-BE49-F238E27FC236}">
                <a16:creationId xmlns:a16="http://schemas.microsoft.com/office/drawing/2014/main" id="{5256A198-437A-E292-AD05-0A8F4A647935}"/>
              </a:ext>
              <a:ext uri="{C183D7F6-B498-43B3-948B-1728B52AA6E4}">
                <adec:decorative xmlns:adec="http://schemas.microsoft.com/office/drawing/2017/decorative" val="1"/>
              </a:ext>
            </a:extLst>
          </p:cNvPr>
          <p:cNvGrpSpPr>
            <a:grpSpLocks noChangeAspect="1"/>
          </p:cNvGrpSpPr>
          <p:nvPr/>
        </p:nvGrpSpPr>
        <p:grpSpPr>
          <a:xfrm>
            <a:off x="1072965" y="4077037"/>
            <a:ext cx="331932" cy="304270"/>
            <a:chOff x="5450935" y="4650713"/>
            <a:chExt cx="365125" cy="334697"/>
          </a:xfrm>
          <a:solidFill>
            <a:schemeClr val="accent1"/>
          </a:solidFill>
        </p:grpSpPr>
        <p:sp>
          <p:nvSpPr>
            <p:cNvPr id="16" name="Freeform 15">
              <a:extLst>
                <a:ext uri="{FF2B5EF4-FFF2-40B4-BE49-F238E27FC236}">
                  <a16:creationId xmlns:a16="http://schemas.microsoft.com/office/drawing/2014/main" id="{005AEE95-D2BC-48D2-18BB-77E1D94B296F}"/>
                </a:ext>
              </a:extLst>
            </p:cNvPr>
            <p:cNvSpPr/>
            <p:nvPr/>
          </p:nvSpPr>
          <p:spPr>
            <a:xfrm>
              <a:off x="5466148" y="4650713"/>
              <a:ext cx="334697" cy="112580"/>
            </a:xfrm>
            <a:custGeom>
              <a:avLst/>
              <a:gdLst>
                <a:gd name="connsiteX0" fmla="*/ 15214 w 334697"/>
                <a:gd name="connsiteY0" fmla="*/ 112580 h 112580"/>
                <a:gd name="connsiteX1" fmla="*/ 30427 w 334697"/>
                <a:gd name="connsiteY1" fmla="*/ 97367 h 112580"/>
                <a:gd name="connsiteX2" fmla="*/ 98888 w 334697"/>
                <a:gd name="connsiteY2" fmla="*/ 30427 h 112580"/>
                <a:gd name="connsiteX3" fmla="*/ 155178 w 334697"/>
                <a:gd name="connsiteY3" fmla="*/ 60854 h 112580"/>
                <a:gd name="connsiteX4" fmla="*/ 181041 w 334697"/>
                <a:gd name="connsiteY4" fmla="*/ 60854 h 112580"/>
                <a:gd name="connsiteX5" fmla="*/ 237331 w 334697"/>
                <a:gd name="connsiteY5" fmla="*/ 30427 h 112580"/>
                <a:gd name="connsiteX6" fmla="*/ 304271 w 334697"/>
                <a:gd name="connsiteY6" fmla="*/ 97367 h 112580"/>
                <a:gd name="connsiteX7" fmla="*/ 319484 w 334697"/>
                <a:gd name="connsiteY7" fmla="*/ 112580 h 112580"/>
                <a:gd name="connsiteX8" fmla="*/ 334698 w 334697"/>
                <a:gd name="connsiteY8" fmla="*/ 97367 h 112580"/>
                <a:gd name="connsiteX9" fmla="*/ 235810 w 334697"/>
                <a:gd name="connsiteY9" fmla="*/ 0 h 112580"/>
                <a:gd name="connsiteX10" fmla="*/ 167349 w 334697"/>
                <a:gd name="connsiteY10" fmla="*/ 27384 h 112580"/>
                <a:gd name="connsiteX11" fmla="*/ 98888 w 334697"/>
                <a:gd name="connsiteY11" fmla="*/ 0 h 112580"/>
                <a:gd name="connsiteX12" fmla="*/ 0 w 334697"/>
                <a:gd name="connsiteY12" fmla="*/ 97367 h 112580"/>
                <a:gd name="connsiteX13" fmla="*/ 15214 w 334697"/>
                <a:gd name="connsiteY13" fmla="*/ 112580 h 11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4697" h="112580">
                  <a:moveTo>
                    <a:pt x="15214" y="112580"/>
                  </a:moveTo>
                  <a:cubicBezTo>
                    <a:pt x="24342" y="112580"/>
                    <a:pt x="30427" y="106495"/>
                    <a:pt x="30427" y="97367"/>
                  </a:cubicBezTo>
                  <a:cubicBezTo>
                    <a:pt x="30427" y="60854"/>
                    <a:pt x="60854" y="30427"/>
                    <a:pt x="98888" y="30427"/>
                  </a:cubicBezTo>
                  <a:cubicBezTo>
                    <a:pt x="121708" y="30427"/>
                    <a:pt x="143007" y="41077"/>
                    <a:pt x="155178" y="60854"/>
                  </a:cubicBezTo>
                  <a:cubicBezTo>
                    <a:pt x="161264" y="69982"/>
                    <a:pt x="174956" y="69982"/>
                    <a:pt x="181041" y="60854"/>
                  </a:cubicBezTo>
                  <a:cubicBezTo>
                    <a:pt x="193212" y="42598"/>
                    <a:pt x="214511" y="30427"/>
                    <a:pt x="237331" y="30427"/>
                  </a:cubicBezTo>
                  <a:cubicBezTo>
                    <a:pt x="273844" y="30427"/>
                    <a:pt x="304271" y="60854"/>
                    <a:pt x="304271" y="97367"/>
                  </a:cubicBezTo>
                  <a:cubicBezTo>
                    <a:pt x="304271" y="106495"/>
                    <a:pt x="310356" y="112580"/>
                    <a:pt x="319484" y="112580"/>
                  </a:cubicBezTo>
                  <a:cubicBezTo>
                    <a:pt x="328613" y="112580"/>
                    <a:pt x="334698" y="106495"/>
                    <a:pt x="334698" y="97367"/>
                  </a:cubicBezTo>
                  <a:cubicBezTo>
                    <a:pt x="334698" y="44119"/>
                    <a:pt x="290579" y="0"/>
                    <a:pt x="235810" y="0"/>
                  </a:cubicBezTo>
                  <a:cubicBezTo>
                    <a:pt x="209947" y="0"/>
                    <a:pt x="185605" y="10649"/>
                    <a:pt x="167349" y="27384"/>
                  </a:cubicBezTo>
                  <a:cubicBezTo>
                    <a:pt x="149093" y="10649"/>
                    <a:pt x="124751" y="0"/>
                    <a:pt x="98888" y="0"/>
                  </a:cubicBezTo>
                  <a:cubicBezTo>
                    <a:pt x="44119" y="0"/>
                    <a:pt x="0" y="44119"/>
                    <a:pt x="0" y="97367"/>
                  </a:cubicBezTo>
                  <a:cubicBezTo>
                    <a:pt x="0" y="106495"/>
                    <a:pt x="6085" y="112580"/>
                    <a:pt x="15214" y="112580"/>
                  </a:cubicBezTo>
                  <a:close/>
                </a:path>
              </a:pathLst>
            </a:custGeom>
            <a:grpFill/>
            <a:ln w="15081"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02D7AEC-973E-ED83-3D92-2B4C4A0211C6}"/>
                </a:ext>
              </a:extLst>
            </p:cNvPr>
            <p:cNvSpPr/>
            <p:nvPr/>
          </p:nvSpPr>
          <p:spPr>
            <a:xfrm>
              <a:off x="5512178" y="4836707"/>
              <a:ext cx="242638" cy="148703"/>
            </a:xfrm>
            <a:custGeom>
              <a:avLst/>
              <a:gdLst>
                <a:gd name="connsiteX0" fmla="*/ 215643 w 242638"/>
                <a:gd name="connsiteY0" fmla="*/ 5696 h 148703"/>
                <a:gd name="connsiteX1" fmla="*/ 121319 w 242638"/>
                <a:gd name="connsiteY1" fmla="*/ 112191 h 148703"/>
                <a:gd name="connsiteX2" fmla="*/ 26995 w 242638"/>
                <a:gd name="connsiteY2" fmla="*/ 5696 h 148703"/>
                <a:gd name="connsiteX3" fmla="*/ 5696 w 242638"/>
                <a:gd name="connsiteY3" fmla="*/ 2654 h 148703"/>
                <a:gd name="connsiteX4" fmla="*/ 2654 w 242638"/>
                <a:gd name="connsiteY4" fmla="*/ 23953 h 148703"/>
                <a:gd name="connsiteX5" fmla="*/ 110670 w 242638"/>
                <a:gd name="connsiteY5" fmla="*/ 144140 h 148703"/>
                <a:gd name="connsiteX6" fmla="*/ 121319 w 242638"/>
                <a:gd name="connsiteY6" fmla="*/ 148704 h 148703"/>
                <a:gd name="connsiteX7" fmla="*/ 131969 w 242638"/>
                <a:gd name="connsiteY7" fmla="*/ 144140 h 148703"/>
                <a:gd name="connsiteX8" fmla="*/ 239985 w 242638"/>
                <a:gd name="connsiteY8" fmla="*/ 23953 h 148703"/>
                <a:gd name="connsiteX9" fmla="*/ 236942 w 242638"/>
                <a:gd name="connsiteY9" fmla="*/ 2654 h 148703"/>
                <a:gd name="connsiteX10" fmla="*/ 215643 w 242638"/>
                <a:gd name="connsiteY10" fmla="*/ 5696 h 14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638" h="148703">
                  <a:moveTo>
                    <a:pt x="215643" y="5696"/>
                  </a:moveTo>
                  <a:cubicBezTo>
                    <a:pt x="185216" y="45252"/>
                    <a:pt x="154789" y="80243"/>
                    <a:pt x="121319" y="112191"/>
                  </a:cubicBezTo>
                  <a:cubicBezTo>
                    <a:pt x="87850" y="80243"/>
                    <a:pt x="57423" y="45252"/>
                    <a:pt x="26995" y="5696"/>
                  </a:cubicBezTo>
                  <a:cubicBezTo>
                    <a:pt x="22431" y="-389"/>
                    <a:pt x="11782" y="-1910"/>
                    <a:pt x="5696" y="2654"/>
                  </a:cubicBezTo>
                  <a:cubicBezTo>
                    <a:pt x="-389" y="7218"/>
                    <a:pt x="-1910" y="17867"/>
                    <a:pt x="2654" y="23953"/>
                  </a:cubicBezTo>
                  <a:cubicBezTo>
                    <a:pt x="36124" y="69593"/>
                    <a:pt x="72636" y="109149"/>
                    <a:pt x="110670" y="144140"/>
                  </a:cubicBezTo>
                  <a:cubicBezTo>
                    <a:pt x="113713" y="147182"/>
                    <a:pt x="116755" y="148704"/>
                    <a:pt x="121319" y="148704"/>
                  </a:cubicBezTo>
                  <a:cubicBezTo>
                    <a:pt x="125883" y="148704"/>
                    <a:pt x="128926" y="147182"/>
                    <a:pt x="131969" y="144140"/>
                  </a:cubicBezTo>
                  <a:cubicBezTo>
                    <a:pt x="171524" y="107627"/>
                    <a:pt x="206515" y="68072"/>
                    <a:pt x="239985" y="23953"/>
                  </a:cubicBezTo>
                  <a:cubicBezTo>
                    <a:pt x="244549" y="17867"/>
                    <a:pt x="243028" y="7218"/>
                    <a:pt x="236942" y="2654"/>
                  </a:cubicBezTo>
                  <a:cubicBezTo>
                    <a:pt x="230857" y="-1910"/>
                    <a:pt x="220207" y="-389"/>
                    <a:pt x="215643" y="5696"/>
                  </a:cubicBezTo>
                  <a:close/>
                </a:path>
              </a:pathLst>
            </a:custGeom>
            <a:grpFill/>
            <a:ln w="1508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6AA9E012-6267-64DB-8428-55A51DBCEBF6}"/>
                </a:ext>
              </a:extLst>
            </p:cNvPr>
            <p:cNvSpPr/>
            <p:nvPr/>
          </p:nvSpPr>
          <p:spPr>
            <a:xfrm>
              <a:off x="5450935" y="4741234"/>
              <a:ext cx="365125" cy="122469"/>
            </a:xfrm>
            <a:custGeom>
              <a:avLst/>
              <a:gdLst>
                <a:gd name="connsiteX0" fmla="*/ 349911 w 365125"/>
                <a:gd name="connsiteY0" fmla="*/ 46401 h 122469"/>
                <a:gd name="connsiteX1" fmla="*/ 243417 w 365125"/>
                <a:gd name="connsiteY1" fmla="*/ 46401 h 122469"/>
                <a:gd name="connsiteX2" fmla="*/ 231246 w 365125"/>
                <a:gd name="connsiteY2" fmla="*/ 52487 h 122469"/>
                <a:gd name="connsiteX3" fmla="*/ 212990 w 365125"/>
                <a:gd name="connsiteY3" fmla="*/ 79871 h 122469"/>
                <a:gd name="connsiteX4" fmla="*/ 164306 w 365125"/>
                <a:gd name="connsiteY4" fmla="*/ 6846 h 122469"/>
                <a:gd name="connsiteX5" fmla="*/ 138443 w 365125"/>
                <a:gd name="connsiteY5" fmla="*/ 6846 h 122469"/>
                <a:gd name="connsiteX6" fmla="*/ 114102 w 365125"/>
                <a:gd name="connsiteY6" fmla="*/ 46401 h 122469"/>
                <a:gd name="connsiteX7" fmla="*/ 15214 w 365125"/>
                <a:gd name="connsiteY7" fmla="*/ 46401 h 122469"/>
                <a:gd name="connsiteX8" fmla="*/ 0 w 365125"/>
                <a:gd name="connsiteY8" fmla="*/ 61615 h 122469"/>
                <a:gd name="connsiteX9" fmla="*/ 15214 w 365125"/>
                <a:gd name="connsiteY9" fmla="*/ 76828 h 122469"/>
                <a:gd name="connsiteX10" fmla="*/ 121708 w 365125"/>
                <a:gd name="connsiteY10" fmla="*/ 76828 h 122469"/>
                <a:gd name="connsiteX11" fmla="*/ 133879 w 365125"/>
                <a:gd name="connsiteY11" fmla="*/ 70743 h 122469"/>
                <a:gd name="connsiteX12" fmla="*/ 152135 w 365125"/>
                <a:gd name="connsiteY12" fmla="*/ 43359 h 122469"/>
                <a:gd name="connsiteX13" fmla="*/ 200819 w 365125"/>
                <a:gd name="connsiteY13" fmla="*/ 116384 h 122469"/>
                <a:gd name="connsiteX14" fmla="*/ 212990 w 365125"/>
                <a:gd name="connsiteY14" fmla="*/ 122469 h 122469"/>
                <a:gd name="connsiteX15" fmla="*/ 225160 w 365125"/>
                <a:gd name="connsiteY15" fmla="*/ 116384 h 122469"/>
                <a:gd name="connsiteX16" fmla="*/ 251023 w 365125"/>
                <a:gd name="connsiteY16" fmla="*/ 76828 h 122469"/>
                <a:gd name="connsiteX17" fmla="*/ 349911 w 365125"/>
                <a:gd name="connsiteY17" fmla="*/ 76828 h 122469"/>
                <a:gd name="connsiteX18" fmla="*/ 365125 w 365125"/>
                <a:gd name="connsiteY18" fmla="*/ 61615 h 122469"/>
                <a:gd name="connsiteX19" fmla="*/ 349911 w 365125"/>
                <a:gd name="connsiteY19" fmla="*/ 46401 h 1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5125" h="122469">
                  <a:moveTo>
                    <a:pt x="349911" y="46401"/>
                  </a:moveTo>
                  <a:lnTo>
                    <a:pt x="243417" y="46401"/>
                  </a:lnTo>
                  <a:cubicBezTo>
                    <a:pt x="238853" y="46401"/>
                    <a:pt x="234289" y="49444"/>
                    <a:pt x="231246" y="52487"/>
                  </a:cubicBezTo>
                  <a:lnTo>
                    <a:pt x="212990" y="79871"/>
                  </a:lnTo>
                  <a:lnTo>
                    <a:pt x="164306" y="6846"/>
                  </a:lnTo>
                  <a:cubicBezTo>
                    <a:pt x="158221" y="-2282"/>
                    <a:pt x="144529" y="-2282"/>
                    <a:pt x="138443" y="6846"/>
                  </a:cubicBezTo>
                  <a:lnTo>
                    <a:pt x="114102" y="46401"/>
                  </a:lnTo>
                  <a:lnTo>
                    <a:pt x="15214" y="46401"/>
                  </a:lnTo>
                  <a:cubicBezTo>
                    <a:pt x="6085" y="46401"/>
                    <a:pt x="0" y="52487"/>
                    <a:pt x="0" y="61615"/>
                  </a:cubicBezTo>
                  <a:cubicBezTo>
                    <a:pt x="0" y="70743"/>
                    <a:pt x="6085" y="76828"/>
                    <a:pt x="15214" y="76828"/>
                  </a:cubicBezTo>
                  <a:lnTo>
                    <a:pt x="121708" y="76828"/>
                  </a:lnTo>
                  <a:cubicBezTo>
                    <a:pt x="126272" y="76828"/>
                    <a:pt x="130836" y="73786"/>
                    <a:pt x="133879" y="70743"/>
                  </a:cubicBezTo>
                  <a:lnTo>
                    <a:pt x="152135" y="43359"/>
                  </a:lnTo>
                  <a:lnTo>
                    <a:pt x="200819" y="116384"/>
                  </a:lnTo>
                  <a:cubicBezTo>
                    <a:pt x="203861" y="120948"/>
                    <a:pt x="208426" y="122469"/>
                    <a:pt x="212990" y="122469"/>
                  </a:cubicBezTo>
                  <a:cubicBezTo>
                    <a:pt x="217554" y="122469"/>
                    <a:pt x="222118" y="119426"/>
                    <a:pt x="225160" y="116384"/>
                  </a:cubicBezTo>
                  <a:lnTo>
                    <a:pt x="251023" y="76828"/>
                  </a:lnTo>
                  <a:lnTo>
                    <a:pt x="349911" y="76828"/>
                  </a:lnTo>
                  <a:cubicBezTo>
                    <a:pt x="359040" y="76828"/>
                    <a:pt x="365125" y="70743"/>
                    <a:pt x="365125" y="61615"/>
                  </a:cubicBezTo>
                  <a:cubicBezTo>
                    <a:pt x="365125" y="52487"/>
                    <a:pt x="359040" y="46401"/>
                    <a:pt x="349911" y="46401"/>
                  </a:cubicBezTo>
                  <a:close/>
                </a:path>
              </a:pathLst>
            </a:custGeom>
            <a:grpFill/>
            <a:ln w="15081" cap="flat">
              <a:noFill/>
              <a:prstDash val="solid"/>
              <a:miter/>
            </a:ln>
          </p:spPr>
          <p:txBody>
            <a:bodyPr rtlCol="0" anchor="ctr"/>
            <a:lstStyle/>
            <a:p>
              <a:endParaRPr lang="en-US"/>
            </a:p>
          </p:txBody>
        </p:sp>
      </p:grpSp>
      <p:grpSp>
        <p:nvGrpSpPr>
          <p:cNvPr id="19" name="Graphic 2092">
            <a:extLst>
              <a:ext uri="{FF2B5EF4-FFF2-40B4-BE49-F238E27FC236}">
                <a16:creationId xmlns:a16="http://schemas.microsoft.com/office/drawing/2014/main" id="{079BF443-85B9-5557-FF1B-EBDD25C45098}"/>
              </a:ext>
              <a:ext uri="{C183D7F6-B498-43B3-948B-1728B52AA6E4}">
                <adec:decorative xmlns:adec="http://schemas.microsoft.com/office/drawing/2017/decorative" val="1"/>
              </a:ext>
            </a:extLst>
          </p:cNvPr>
          <p:cNvGrpSpPr>
            <a:grpSpLocks noChangeAspect="1"/>
          </p:cNvGrpSpPr>
          <p:nvPr/>
        </p:nvGrpSpPr>
        <p:grpSpPr>
          <a:xfrm>
            <a:off x="1088053" y="5432309"/>
            <a:ext cx="301756" cy="301756"/>
            <a:chOff x="10224357" y="4635500"/>
            <a:chExt cx="365125" cy="365125"/>
          </a:xfrm>
          <a:solidFill>
            <a:schemeClr val="accent1"/>
          </a:solidFill>
        </p:grpSpPr>
        <p:sp>
          <p:nvSpPr>
            <p:cNvPr id="20" name="Freeform 19">
              <a:extLst>
                <a:ext uri="{FF2B5EF4-FFF2-40B4-BE49-F238E27FC236}">
                  <a16:creationId xmlns:a16="http://schemas.microsoft.com/office/drawing/2014/main" id="{4D442995-E6A2-3AE2-AB28-ADBA61E50456}"/>
                </a:ext>
              </a:extLst>
            </p:cNvPr>
            <p:cNvSpPr/>
            <p:nvPr/>
          </p:nvSpPr>
          <p:spPr>
            <a:xfrm>
              <a:off x="10361278" y="4635500"/>
              <a:ext cx="152135" cy="152135"/>
            </a:xfrm>
            <a:custGeom>
              <a:avLst/>
              <a:gdLst>
                <a:gd name="connsiteX0" fmla="*/ 15214 w 152135"/>
                <a:gd name="connsiteY0" fmla="*/ 91281 h 152135"/>
                <a:gd name="connsiteX1" fmla="*/ 60854 w 152135"/>
                <a:gd name="connsiteY1" fmla="*/ 91281 h 152135"/>
                <a:gd name="connsiteX2" fmla="*/ 60854 w 152135"/>
                <a:gd name="connsiteY2" fmla="*/ 136922 h 152135"/>
                <a:gd name="connsiteX3" fmla="*/ 76068 w 152135"/>
                <a:gd name="connsiteY3" fmla="*/ 152135 h 152135"/>
                <a:gd name="connsiteX4" fmla="*/ 91281 w 152135"/>
                <a:gd name="connsiteY4" fmla="*/ 136922 h 152135"/>
                <a:gd name="connsiteX5" fmla="*/ 91281 w 152135"/>
                <a:gd name="connsiteY5" fmla="*/ 91281 h 152135"/>
                <a:gd name="connsiteX6" fmla="*/ 136922 w 152135"/>
                <a:gd name="connsiteY6" fmla="*/ 91281 h 152135"/>
                <a:gd name="connsiteX7" fmla="*/ 152135 w 152135"/>
                <a:gd name="connsiteY7" fmla="*/ 76068 h 152135"/>
                <a:gd name="connsiteX8" fmla="*/ 136922 w 152135"/>
                <a:gd name="connsiteY8" fmla="*/ 60854 h 152135"/>
                <a:gd name="connsiteX9" fmla="*/ 91281 w 152135"/>
                <a:gd name="connsiteY9" fmla="*/ 60854 h 152135"/>
                <a:gd name="connsiteX10" fmla="*/ 91281 w 152135"/>
                <a:gd name="connsiteY10" fmla="*/ 15214 h 152135"/>
                <a:gd name="connsiteX11" fmla="*/ 76068 w 152135"/>
                <a:gd name="connsiteY11" fmla="*/ 0 h 152135"/>
                <a:gd name="connsiteX12" fmla="*/ 60854 w 152135"/>
                <a:gd name="connsiteY12" fmla="*/ 15214 h 152135"/>
                <a:gd name="connsiteX13" fmla="*/ 60854 w 152135"/>
                <a:gd name="connsiteY13" fmla="*/ 60854 h 152135"/>
                <a:gd name="connsiteX14" fmla="*/ 15214 w 152135"/>
                <a:gd name="connsiteY14" fmla="*/ 60854 h 152135"/>
                <a:gd name="connsiteX15" fmla="*/ 0 w 152135"/>
                <a:gd name="connsiteY15" fmla="*/ 76068 h 152135"/>
                <a:gd name="connsiteX16" fmla="*/ 15214 w 152135"/>
                <a:gd name="connsiteY16" fmla="*/ 91281 h 152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135" h="152135">
                  <a:moveTo>
                    <a:pt x="15214" y="91281"/>
                  </a:moveTo>
                  <a:lnTo>
                    <a:pt x="60854" y="91281"/>
                  </a:lnTo>
                  <a:lnTo>
                    <a:pt x="60854" y="136922"/>
                  </a:lnTo>
                  <a:cubicBezTo>
                    <a:pt x="60854" y="146050"/>
                    <a:pt x="66940" y="152135"/>
                    <a:pt x="76068" y="152135"/>
                  </a:cubicBezTo>
                  <a:cubicBezTo>
                    <a:pt x="85196" y="152135"/>
                    <a:pt x="91281" y="146050"/>
                    <a:pt x="91281" y="136922"/>
                  </a:cubicBezTo>
                  <a:lnTo>
                    <a:pt x="91281" y="91281"/>
                  </a:lnTo>
                  <a:lnTo>
                    <a:pt x="136922" y="91281"/>
                  </a:lnTo>
                  <a:cubicBezTo>
                    <a:pt x="146050" y="91281"/>
                    <a:pt x="152135" y="85196"/>
                    <a:pt x="152135" y="76068"/>
                  </a:cubicBezTo>
                  <a:cubicBezTo>
                    <a:pt x="152135" y="66940"/>
                    <a:pt x="146050" y="60854"/>
                    <a:pt x="136922" y="60854"/>
                  </a:cubicBezTo>
                  <a:lnTo>
                    <a:pt x="91281" y="60854"/>
                  </a:lnTo>
                  <a:lnTo>
                    <a:pt x="91281" y="15214"/>
                  </a:lnTo>
                  <a:cubicBezTo>
                    <a:pt x="91281" y="6085"/>
                    <a:pt x="85196" y="0"/>
                    <a:pt x="76068" y="0"/>
                  </a:cubicBezTo>
                  <a:cubicBezTo>
                    <a:pt x="66940" y="0"/>
                    <a:pt x="60854" y="6085"/>
                    <a:pt x="60854" y="15214"/>
                  </a:cubicBezTo>
                  <a:lnTo>
                    <a:pt x="60854" y="60854"/>
                  </a:lnTo>
                  <a:lnTo>
                    <a:pt x="15214" y="60854"/>
                  </a:lnTo>
                  <a:cubicBezTo>
                    <a:pt x="6085" y="60854"/>
                    <a:pt x="0" y="66940"/>
                    <a:pt x="0" y="76068"/>
                  </a:cubicBezTo>
                  <a:cubicBezTo>
                    <a:pt x="0" y="85196"/>
                    <a:pt x="6085" y="91281"/>
                    <a:pt x="15214" y="91281"/>
                  </a:cubicBezTo>
                  <a:close/>
                </a:path>
              </a:pathLst>
            </a:custGeom>
            <a:grpFill/>
            <a:ln w="15081"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E200D04-AAA7-1CDC-5E35-706A701867B2}"/>
                </a:ext>
              </a:extLst>
            </p:cNvPr>
            <p:cNvSpPr/>
            <p:nvPr/>
          </p:nvSpPr>
          <p:spPr>
            <a:xfrm>
              <a:off x="10224357" y="4726781"/>
              <a:ext cx="365125" cy="273843"/>
            </a:xfrm>
            <a:custGeom>
              <a:avLst/>
              <a:gdLst>
                <a:gd name="connsiteX0" fmla="*/ 349911 w 365125"/>
                <a:gd name="connsiteY0" fmla="*/ 76068 h 273843"/>
                <a:gd name="connsiteX1" fmla="*/ 334698 w 365125"/>
                <a:gd name="connsiteY1" fmla="*/ 91281 h 273843"/>
                <a:gd name="connsiteX2" fmla="*/ 334698 w 365125"/>
                <a:gd name="connsiteY2" fmla="*/ 121708 h 273843"/>
                <a:gd name="connsiteX3" fmla="*/ 136922 w 365125"/>
                <a:gd name="connsiteY3" fmla="*/ 121708 h 273843"/>
                <a:gd name="connsiteX4" fmla="*/ 60854 w 365125"/>
                <a:gd name="connsiteY4" fmla="*/ 45641 h 273843"/>
                <a:gd name="connsiteX5" fmla="*/ 30427 w 365125"/>
                <a:gd name="connsiteY5" fmla="*/ 45641 h 273843"/>
                <a:gd name="connsiteX6" fmla="*/ 30427 w 365125"/>
                <a:gd name="connsiteY6" fmla="*/ 15214 h 273843"/>
                <a:gd name="connsiteX7" fmla="*/ 15214 w 365125"/>
                <a:gd name="connsiteY7" fmla="*/ 0 h 273843"/>
                <a:gd name="connsiteX8" fmla="*/ 0 w 365125"/>
                <a:gd name="connsiteY8" fmla="*/ 15214 h 273843"/>
                <a:gd name="connsiteX9" fmla="*/ 0 w 365125"/>
                <a:gd name="connsiteY9" fmla="*/ 258630 h 273843"/>
                <a:gd name="connsiteX10" fmla="*/ 15214 w 365125"/>
                <a:gd name="connsiteY10" fmla="*/ 273844 h 273843"/>
                <a:gd name="connsiteX11" fmla="*/ 30427 w 365125"/>
                <a:gd name="connsiteY11" fmla="*/ 258630 h 273843"/>
                <a:gd name="connsiteX12" fmla="*/ 30427 w 365125"/>
                <a:gd name="connsiteY12" fmla="*/ 212990 h 273843"/>
                <a:gd name="connsiteX13" fmla="*/ 334698 w 365125"/>
                <a:gd name="connsiteY13" fmla="*/ 212990 h 273843"/>
                <a:gd name="connsiteX14" fmla="*/ 334698 w 365125"/>
                <a:gd name="connsiteY14" fmla="*/ 258630 h 273843"/>
                <a:gd name="connsiteX15" fmla="*/ 349911 w 365125"/>
                <a:gd name="connsiteY15" fmla="*/ 273844 h 273843"/>
                <a:gd name="connsiteX16" fmla="*/ 365125 w 365125"/>
                <a:gd name="connsiteY16" fmla="*/ 258630 h 273843"/>
                <a:gd name="connsiteX17" fmla="*/ 365125 w 365125"/>
                <a:gd name="connsiteY17" fmla="*/ 91281 h 273843"/>
                <a:gd name="connsiteX18" fmla="*/ 349911 w 365125"/>
                <a:gd name="connsiteY18" fmla="*/ 76068 h 273843"/>
                <a:gd name="connsiteX19" fmla="*/ 30427 w 365125"/>
                <a:gd name="connsiteY19" fmla="*/ 76068 h 273843"/>
                <a:gd name="connsiteX20" fmla="*/ 60854 w 365125"/>
                <a:gd name="connsiteY20" fmla="*/ 76068 h 273843"/>
                <a:gd name="connsiteX21" fmla="*/ 106495 w 365125"/>
                <a:gd name="connsiteY21" fmla="*/ 121708 h 273843"/>
                <a:gd name="connsiteX22" fmla="*/ 30427 w 365125"/>
                <a:gd name="connsiteY22" fmla="*/ 121708 h 273843"/>
                <a:gd name="connsiteX23" fmla="*/ 30427 w 365125"/>
                <a:gd name="connsiteY23" fmla="*/ 76068 h 273843"/>
                <a:gd name="connsiteX24" fmla="*/ 334698 w 365125"/>
                <a:gd name="connsiteY24" fmla="*/ 182563 h 273843"/>
                <a:gd name="connsiteX25" fmla="*/ 30427 w 365125"/>
                <a:gd name="connsiteY25" fmla="*/ 182563 h 273843"/>
                <a:gd name="connsiteX26" fmla="*/ 30427 w 365125"/>
                <a:gd name="connsiteY26" fmla="*/ 152135 h 273843"/>
                <a:gd name="connsiteX27" fmla="*/ 334698 w 365125"/>
                <a:gd name="connsiteY27" fmla="*/ 152135 h 273843"/>
                <a:gd name="connsiteX28" fmla="*/ 334698 w 365125"/>
                <a:gd name="connsiteY28" fmla="*/ 182563 h 27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5125" h="273843">
                  <a:moveTo>
                    <a:pt x="349911" y="76068"/>
                  </a:moveTo>
                  <a:cubicBezTo>
                    <a:pt x="340783" y="76068"/>
                    <a:pt x="334698" y="82153"/>
                    <a:pt x="334698" y="91281"/>
                  </a:cubicBezTo>
                  <a:lnTo>
                    <a:pt x="334698" y="121708"/>
                  </a:lnTo>
                  <a:lnTo>
                    <a:pt x="136922" y="121708"/>
                  </a:lnTo>
                  <a:cubicBezTo>
                    <a:pt x="136922" y="79110"/>
                    <a:pt x="103452" y="45641"/>
                    <a:pt x="60854" y="45641"/>
                  </a:cubicBezTo>
                  <a:lnTo>
                    <a:pt x="30427" y="45641"/>
                  </a:lnTo>
                  <a:lnTo>
                    <a:pt x="30427" y="15214"/>
                  </a:lnTo>
                  <a:cubicBezTo>
                    <a:pt x="30427" y="6085"/>
                    <a:pt x="24342" y="0"/>
                    <a:pt x="15214" y="0"/>
                  </a:cubicBezTo>
                  <a:cubicBezTo>
                    <a:pt x="6085" y="0"/>
                    <a:pt x="0" y="6085"/>
                    <a:pt x="0" y="15214"/>
                  </a:cubicBezTo>
                  <a:lnTo>
                    <a:pt x="0" y="258630"/>
                  </a:lnTo>
                  <a:cubicBezTo>
                    <a:pt x="0" y="267758"/>
                    <a:pt x="6085" y="273844"/>
                    <a:pt x="15214" y="273844"/>
                  </a:cubicBezTo>
                  <a:cubicBezTo>
                    <a:pt x="24342" y="273844"/>
                    <a:pt x="30427" y="267758"/>
                    <a:pt x="30427" y="258630"/>
                  </a:cubicBezTo>
                  <a:lnTo>
                    <a:pt x="30427" y="212990"/>
                  </a:lnTo>
                  <a:lnTo>
                    <a:pt x="334698" y="212990"/>
                  </a:lnTo>
                  <a:lnTo>
                    <a:pt x="334698" y="258630"/>
                  </a:lnTo>
                  <a:cubicBezTo>
                    <a:pt x="334698" y="267758"/>
                    <a:pt x="340783" y="273844"/>
                    <a:pt x="349911" y="273844"/>
                  </a:cubicBezTo>
                  <a:cubicBezTo>
                    <a:pt x="359040" y="273844"/>
                    <a:pt x="365125" y="267758"/>
                    <a:pt x="365125" y="258630"/>
                  </a:cubicBezTo>
                  <a:lnTo>
                    <a:pt x="365125" y="91281"/>
                  </a:lnTo>
                  <a:cubicBezTo>
                    <a:pt x="365125" y="82153"/>
                    <a:pt x="359040" y="76068"/>
                    <a:pt x="349911" y="76068"/>
                  </a:cubicBezTo>
                  <a:close/>
                  <a:moveTo>
                    <a:pt x="30427" y="76068"/>
                  </a:moveTo>
                  <a:lnTo>
                    <a:pt x="60854" y="76068"/>
                  </a:lnTo>
                  <a:cubicBezTo>
                    <a:pt x="86717" y="76068"/>
                    <a:pt x="106495" y="95845"/>
                    <a:pt x="106495" y="121708"/>
                  </a:cubicBezTo>
                  <a:lnTo>
                    <a:pt x="30427" y="121708"/>
                  </a:lnTo>
                  <a:lnTo>
                    <a:pt x="30427" y="76068"/>
                  </a:lnTo>
                  <a:close/>
                  <a:moveTo>
                    <a:pt x="334698" y="182563"/>
                  </a:moveTo>
                  <a:lnTo>
                    <a:pt x="30427" y="182563"/>
                  </a:lnTo>
                  <a:lnTo>
                    <a:pt x="30427" y="152135"/>
                  </a:lnTo>
                  <a:lnTo>
                    <a:pt x="334698" y="152135"/>
                  </a:lnTo>
                  <a:lnTo>
                    <a:pt x="334698" y="182563"/>
                  </a:lnTo>
                  <a:close/>
                </a:path>
              </a:pathLst>
            </a:custGeom>
            <a:grpFill/>
            <a:ln w="15081" cap="flat">
              <a:noFill/>
              <a:prstDash val="solid"/>
              <a:miter/>
            </a:ln>
          </p:spPr>
          <p:txBody>
            <a:bodyPr rtlCol="0" anchor="ctr"/>
            <a:lstStyle/>
            <a:p>
              <a:endParaRPr lang="en-US"/>
            </a:p>
          </p:txBody>
        </p:sp>
      </p:grpSp>
    </p:spTree>
    <p:extLst>
      <p:ext uri="{BB962C8B-B14F-4D97-AF65-F5344CB8AC3E}">
        <p14:creationId xmlns:p14="http://schemas.microsoft.com/office/powerpoint/2010/main" val="1348689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228CD7-5AF2-FD05-DD73-F1728C4BF620}"/>
              </a:ext>
            </a:extLst>
          </p:cNvPr>
          <p:cNvSpPr>
            <a:spLocks noGrp="1"/>
          </p:cNvSpPr>
          <p:nvPr>
            <p:ph sz="half" idx="1"/>
          </p:nvPr>
        </p:nvSpPr>
        <p:spPr>
          <a:xfrm>
            <a:off x="838200" y="1366887"/>
            <a:ext cx="9942871" cy="4810076"/>
          </a:xfrm>
        </p:spPr>
        <p:txBody>
          <a:bodyPr>
            <a:normAutofit/>
          </a:bodyPr>
          <a:lstStyle/>
          <a:p>
            <a:pPr marL="0" indent="0">
              <a:buNone/>
            </a:pPr>
            <a:r>
              <a:rPr lang="en-US" b="1" dirty="0">
                <a:latin typeface="+mj-lt"/>
              </a:rPr>
              <a:t>What is a Wellness Benefit?</a:t>
            </a:r>
            <a:endParaRPr lang="en-US" dirty="0">
              <a:latin typeface="+mj-lt"/>
            </a:endParaRPr>
          </a:p>
          <a:p>
            <a:pPr marL="0" indent="0">
              <a:buNone/>
            </a:pPr>
            <a:r>
              <a:rPr lang="en-US" dirty="0"/>
              <a:t>Certain plans have a wellness feature built into your benefit options. This benefit gives money back to you for having a qualified screening test and then filing a claim for the screening test performed.</a:t>
            </a:r>
          </a:p>
          <a:p>
            <a:pPr marL="0" indent="0">
              <a:buNone/>
            </a:pPr>
            <a:endParaRPr lang="en-US" dirty="0"/>
          </a:p>
          <a:p>
            <a:pPr marL="0" indent="0">
              <a:buNone/>
            </a:pPr>
            <a:r>
              <a:rPr lang="en-US" b="1" dirty="0">
                <a:latin typeface="+mj-lt"/>
              </a:rPr>
              <a:t>Qualified Screening Tests can be found in the benefits guide. </a:t>
            </a:r>
            <a:br>
              <a:rPr lang="en-US" dirty="0"/>
            </a:br>
            <a:endParaRPr lang="en-US" dirty="0"/>
          </a:p>
          <a:p>
            <a:pPr marL="0" indent="0">
              <a:buNone/>
            </a:pPr>
            <a:r>
              <a:rPr lang="en-US" b="1" dirty="0">
                <a:latin typeface="+mj-lt"/>
              </a:rPr>
              <a:t>Get Paid by Staying Proactive!</a:t>
            </a:r>
            <a:endParaRPr lang="en-US" dirty="0">
              <a:latin typeface="+mj-lt"/>
            </a:endParaRPr>
          </a:p>
          <a:p>
            <a:pPr lvl="0"/>
            <a:r>
              <a:rPr lang="en-US" dirty="0"/>
              <a:t>The Standard Group Accident Wellness Amount - $75</a:t>
            </a:r>
          </a:p>
          <a:p>
            <a:pPr lvl="0"/>
            <a:r>
              <a:rPr lang="en-US" dirty="0"/>
              <a:t>The Standard Group Critical Illness Wellness Amount - $100</a:t>
            </a:r>
          </a:p>
          <a:p>
            <a:pPr lvl="0"/>
            <a:r>
              <a:rPr lang="en-US" dirty="0"/>
              <a:t>The Standard Group Hospital Indemnity Wellness Amount - $50</a:t>
            </a:r>
          </a:p>
          <a:p>
            <a:endParaRPr lang="en-US" sz="2000" dirty="0"/>
          </a:p>
        </p:txBody>
      </p:sp>
      <p:sp>
        <p:nvSpPr>
          <p:cNvPr id="3" name="Title 2">
            <a:extLst>
              <a:ext uri="{FF2B5EF4-FFF2-40B4-BE49-F238E27FC236}">
                <a16:creationId xmlns:a16="http://schemas.microsoft.com/office/drawing/2014/main" id="{F580C022-480B-FBA5-12E8-E84420474E27}"/>
              </a:ext>
            </a:extLst>
          </p:cNvPr>
          <p:cNvSpPr>
            <a:spLocks noGrp="1"/>
          </p:cNvSpPr>
          <p:nvPr>
            <p:ph type="title"/>
          </p:nvPr>
        </p:nvSpPr>
        <p:spPr/>
        <p:txBody>
          <a:bodyPr/>
          <a:lstStyle/>
          <a:p>
            <a:r>
              <a:rPr lang="en-US" dirty="0">
                <a:solidFill>
                  <a:schemeClr val="accent1"/>
                </a:solidFill>
              </a:rPr>
              <a:t>Wellness Benefit</a:t>
            </a:r>
          </a:p>
        </p:txBody>
      </p:sp>
      <p:grpSp>
        <p:nvGrpSpPr>
          <p:cNvPr id="6" name="Group 5">
            <a:extLst>
              <a:ext uri="{FF2B5EF4-FFF2-40B4-BE49-F238E27FC236}">
                <a16:creationId xmlns:a16="http://schemas.microsoft.com/office/drawing/2014/main" id="{1F4001FD-EDD3-1171-2A52-D395CC5FCC4B}"/>
              </a:ext>
              <a:ext uri="{C183D7F6-B498-43B3-948B-1728B52AA6E4}">
                <adec:decorative xmlns:adec="http://schemas.microsoft.com/office/drawing/2017/decorative" val="1"/>
              </a:ext>
            </a:extLst>
          </p:cNvPr>
          <p:cNvGrpSpPr/>
          <p:nvPr/>
        </p:nvGrpSpPr>
        <p:grpSpPr>
          <a:xfrm>
            <a:off x="8713961" y="2044035"/>
            <a:ext cx="5774601" cy="5790411"/>
            <a:chOff x="8758206" y="2073531"/>
            <a:chExt cx="5774601" cy="5790411"/>
          </a:xfrm>
        </p:grpSpPr>
        <p:sp>
          <p:nvSpPr>
            <p:cNvPr id="4" name="Oval 3">
              <a:extLst>
                <a:ext uri="{FF2B5EF4-FFF2-40B4-BE49-F238E27FC236}">
                  <a16:creationId xmlns:a16="http://schemas.microsoft.com/office/drawing/2014/main" id="{B874A1D5-EC23-F95F-3367-A9AE1DD99E0A}"/>
                </a:ext>
              </a:extLst>
            </p:cNvPr>
            <p:cNvSpPr/>
            <p:nvPr/>
          </p:nvSpPr>
          <p:spPr>
            <a:xfrm>
              <a:off x="8758206" y="3056982"/>
              <a:ext cx="4185097" cy="4493772"/>
            </a:xfrm>
            <a:prstGeom prst="ellipse">
              <a:avLst/>
            </a:prstGeom>
            <a:blipFill>
              <a:blip r:embed="rId3"/>
              <a:srcRect/>
              <a:stretch>
                <a:fillRect l="-35876" t="-9368" r="-15988" b="1508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p>
              <a:endParaRPr lang="en-US"/>
            </a:p>
          </p:txBody>
        </p:sp>
        <p:sp>
          <p:nvSpPr>
            <p:cNvPr id="5" name="Oval 4">
              <a:extLst>
                <a:ext uri="{FF2B5EF4-FFF2-40B4-BE49-F238E27FC236}">
                  <a16:creationId xmlns:a16="http://schemas.microsoft.com/office/drawing/2014/main" id="{3DD7E487-2455-2C09-3917-B0E14C90E86A}"/>
                </a:ext>
              </a:extLst>
            </p:cNvPr>
            <p:cNvSpPr/>
            <p:nvPr/>
          </p:nvSpPr>
          <p:spPr>
            <a:xfrm>
              <a:off x="8898035" y="2073531"/>
              <a:ext cx="5634772" cy="5790411"/>
            </a:xfrm>
            <a:prstGeom prst="ellipse">
              <a:avLst/>
            </a:prstGeom>
            <a:noFill/>
            <a:ln w="25400" cap="flat" cmpd="sng" algn="ctr">
              <a:solidFill>
                <a:schemeClr val="accent2"/>
              </a:solidFill>
              <a:prstDash val="solid"/>
            </a:ln>
            <a:effectLst/>
          </p:spPr>
          <p:txBody>
            <a:bodyPr rot="0" spcFirstLastPara="0" vert="horz" wrap="square" lIns="91440" tIns="91440" rIns="91440" bIns="91440" numCol="1" spcCol="0" rtlCol="0" fromWordArt="0" anchor="ctr" anchorCtr="0" forceAA="0" compatLnSpc="1">
              <a:prstTxWarp prst="textNoShape">
                <a:avLst/>
              </a:prstTxWarp>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549022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2AF3F-6DF8-687F-D5A1-B44C70B8FCA7}"/>
              </a:ext>
            </a:extLst>
          </p:cNvPr>
          <p:cNvSpPr>
            <a:spLocks noGrp="1"/>
          </p:cNvSpPr>
          <p:nvPr>
            <p:ph type="title"/>
          </p:nvPr>
        </p:nvSpPr>
        <p:spPr/>
        <p:txBody>
          <a:bodyPr/>
          <a:lstStyle/>
          <a:p>
            <a:r>
              <a:rPr lang="en-US" dirty="0"/>
              <a:t>Employee Health &amp; Wellness Clinic</a:t>
            </a:r>
          </a:p>
        </p:txBody>
      </p:sp>
      <p:sp>
        <p:nvSpPr>
          <p:cNvPr id="3" name="Content Placeholder 2">
            <a:extLst>
              <a:ext uri="{FF2B5EF4-FFF2-40B4-BE49-F238E27FC236}">
                <a16:creationId xmlns:a16="http://schemas.microsoft.com/office/drawing/2014/main" id="{F3FBEC6E-54E0-4EFA-6FDA-00E400ABC761}"/>
              </a:ext>
            </a:extLst>
          </p:cNvPr>
          <p:cNvSpPr>
            <a:spLocks noGrp="1"/>
          </p:cNvSpPr>
          <p:nvPr>
            <p:ph sz="half" idx="1"/>
          </p:nvPr>
        </p:nvSpPr>
        <p:spPr>
          <a:xfrm>
            <a:off x="838200" y="1271016"/>
            <a:ext cx="10515600" cy="4777931"/>
          </a:xfrm>
        </p:spPr>
        <p:txBody>
          <a:bodyPr/>
          <a:lstStyle/>
          <a:p>
            <a:pPr marL="0" indent="0">
              <a:buNone/>
            </a:pPr>
            <a:r>
              <a:rPr lang="en-US" b="1" dirty="0">
                <a:latin typeface="+mj-lt"/>
              </a:rPr>
              <a:t>Forsyth County Government and Atrium Health Wake Forest Baptist are bringing health care to you. </a:t>
            </a:r>
          </a:p>
          <a:p>
            <a:pPr lvl="0"/>
            <a:r>
              <a:rPr lang="en-US" dirty="0"/>
              <a:t>Now open to all full-time employees, retirees and dependents aged 2 and above who are enrolled in the FCG medical insurance plan. </a:t>
            </a:r>
          </a:p>
          <a:p>
            <a:pPr lvl="0"/>
            <a:r>
              <a:rPr lang="en-US" dirty="0"/>
              <a:t>Sick visits, wellness exams, and health management. </a:t>
            </a:r>
          </a:p>
          <a:p>
            <a:pPr lvl="0"/>
            <a:r>
              <a:rPr lang="en-US" dirty="0"/>
              <a:t>Located in the Annex 1 Building (formerly known as Behavioral Health) at 725 Highland Ave, Winston-Salem, NC 27101. </a:t>
            </a:r>
          </a:p>
          <a:p>
            <a:pPr lvl="0"/>
            <a:r>
              <a:rPr lang="en-US" dirty="0"/>
              <a:t>Independently operated by Atrium Health Wake Forest Baptist. </a:t>
            </a:r>
          </a:p>
          <a:p>
            <a:pPr marL="0" lvl="0" indent="0">
              <a:buNone/>
            </a:pPr>
            <a:endParaRPr lang="en-US" dirty="0"/>
          </a:p>
          <a:p>
            <a:pPr marL="0" indent="0">
              <a:buNone/>
            </a:pPr>
            <a:r>
              <a:rPr lang="en-US" b="1" dirty="0">
                <a:latin typeface="+mj-lt"/>
              </a:rPr>
              <a:t>On-site and virtual </a:t>
            </a:r>
            <a:r>
              <a:rPr lang="en-US" b="1" dirty="0" err="1">
                <a:latin typeface="+mj-lt"/>
              </a:rPr>
              <a:t>CareNet</a:t>
            </a:r>
            <a:r>
              <a:rPr lang="en-US" b="1" dirty="0">
                <a:latin typeface="+mj-lt"/>
              </a:rPr>
              <a:t> behavioral health services* include: </a:t>
            </a:r>
          </a:p>
          <a:p>
            <a:pPr lvl="0"/>
            <a:r>
              <a:rPr lang="en-US" dirty="0"/>
              <a:t>Individual appointments </a:t>
            </a:r>
          </a:p>
          <a:p>
            <a:pPr lvl="0"/>
            <a:r>
              <a:rPr lang="en-US" dirty="0"/>
              <a:t>Behavioral and mental health screenings </a:t>
            </a:r>
          </a:p>
          <a:p>
            <a:pPr lvl="0"/>
            <a:r>
              <a:rPr lang="en-US" dirty="0"/>
              <a:t>Referrals to other behavioral health professionals </a:t>
            </a:r>
          </a:p>
          <a:p>
            <a:pPr marL="0" indent="0">
              <a:buNone/>
            </a:pPr>
            <a:endParaRPr lang="en-US" dirty="0"/>
          </a:p>
        </p:txBody>
      </p:sp>
      <p:sp>
        <p:nvSpPr>
          <p:cNvPr id="4" name="TextBox 3">
            <a:extLst>
              <a:ext uri="{FF2B5EF4-FFF2-40B4-BE49-F238E27FC236}">
                <a16:creationId xmlns:a16="http://schemas.microsoft.com/office/drawing/2014/main" id="{B8D70AAC-4A71-0C48-6621-CB3F85186080}"/>
              </a:ext>
            </a:extLst>
          </p:cNvPr>
          <p:cNvSpPr txBox="1"/>
          <p:nvPr/>
        </p:nvSpPr>
        <p:spPr>
          <a:xfrm>
            <a:off x="8406581" y="4321278"/>
            <a:ext cx="3700075" cy="2092881"/>
          </a:xfrm>
          <a:prstGeom prst="rect">
            <a:avLst/>
          </a:prstGeom>
          <a:noFill/>
        </p:spPr>
        <p:txBody>
          <a:bodyPr wrap="square" rtlCol="0">
            <a:spAutoFit/>
          </a:bodyPr>
          <a:lstStyle/>
          <a:p>
            <a:r>
              <a:rPr lang="en-US" sz="1600" dirty="0"/>
              <a:t>Call 336-716-7979 or visit FCGWellness.com to make an appointment </a:t>
            </a:r>
          </a:p>
          <a:p>
            <a:endParaRPr lang="en-US" sz="1600" dirty="0"/>
          </a:p>
          <a:p>
            <a:r>
              <a:rPr lang="en-US" sz="1600" dirty="0"/>
              <a:t>Hours: Monday - Friday, 7 a.m. - 3:30 p.m. Closed for lunch from 11:30 a.m. to Noon. </a:t>
            </a:r>
          </a:p>
          <a:p>
            <a:endParaRPr lang="en-US" dirty="0"/>
          </a:p>
        </p:txBody>
      </p:sp>
    </p:spTree>
    <p:extLst>
      <p:ext uri="{BB962C8B-B14F-4D97-AF65-F5344CB8AC3E}">
        <p14:creationId xmlns:p14="http://schemas.microsoft.com/office/powerpoint/2010/main" val="823995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280C1-6B7B-F599-A235-338DCA177A2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DF84B39-F299-EC41-531A-86BB8ABF63DB}"/>
              </a:ext>
            </a:extLst>
          </p:cNvPr>
          <p:cNvSpPr>
            <a:spLocks noGrp="1"/>
          </p:cNvSpPr>
          <p:nvPr>
            <p:ph type="title"/>
          </p:nvPr>
        </p:nvSpPr>
        <p:spPr/>
        <p:txBody>
          <a:bodyPr/>
          <a:lstStyle/>
          <a:p>
            <a:r>
              <a:rPr lang="en-US" dirty="0"/>
              <a:t>Dental Benefits</a:t>
            </a:r>
            <a:br>
              <a:rPr lang="en-US" dirty="0"/>
            </a:br>
            <a:endParaRPr lang="en-US" dirty="0"/>
          </a:p>
        </p:txBody>
      </p:sp>
      <p:sp>
        <p:nvSpPr>
          <p:cNvPr id="2" name="Rectangle 1">
            <a:extLst>
              <a:ext uri="{FF2B5EF4-FFF2-40B4-BE49-F238E27FC236}">
                <a16:creationId xmlns:a16="http://schemas.microsoft.com/office/drawing/2014/main" id="{6BDB6AFA-A1B6-5EBD-5DC5-BE77A06B11EC}"/>
              </a:ext>
              <a:ext uri="{C183D7F6-B498-43B3-948B-1728B52AA6E4}">
                <adec:decorative xmlns:adec="http://schemas.microsoft.com/office/drawing/2017/decorative" val="1"/>
              </a:ext>
            </a:extLst>
          </p:cNvPr>
          <p:cNvSpPr/>
          <p:nvPr/>
        </p:nvSpPr>
        <p:spPr>
          <a:xfrm>
            <a:off x="0" y="0"/>
            <a:ext cx="12192000" cy="6858000"/>
          </a:xfrm>
          <a:prstGeom prst="rect">
            <a:avLst/>
          </a:prstGeom>
          <a:gradFill>
            <a:gsLst>
              <a:gs pos="30000">
                <a:schemeClr val="accent2"/>
              </a:gs>
              <a:gs pos="100000">
                <a:schemeClr val="accent2">
                  <a:lumMod val="20000"/>
                  <a:lumOff val="80000"/>
                </a:schemeClr>
              </a:gs>
            </a:gsLst>
            <a:lin ang="18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aleway Medium"/>
              <a:ea typeface="+mn-ea"/>
              <a:cs typeface="+mn-cs"/>
            </a:endParaRPr>
          </a:p>
        </p:txBody>
      </p:sp>
      <p:sp>
        <p:nvSpPr>
          <p:cNvPr id="6" name="TextBox 5">
            <a:extLst>
              <a:ext uri="{FF2B5EF4-FFF2-40B4-BE49-F238E27FC236}">
                <a16:creationId xmlns:a16="http://schemas.microsoft.com/office/drawing/2014/main" id="{3E25BD46-7B57-171E-43B0-0BA3424E9F4F}"/>
              </a:ext>
            </a:extLst>
          </p:cNvPr>
          <p:cNvSpPr txBox="1"/>
          <p:nvPr/>
        </p:nvSpPr>
        <p:spPr>
          <a:xfrm>
            <a:off x="452352" y="2551837"/>
            <a:ext cx="835941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Raleway" pitchFamily="2" charset="0"/>
                <a:ea typeface="+mn-ea"/>
                <a:cs typeface="+mn-cs"/>
              </a:rPr>
              <a:t>Dental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Raleway" pitchFamily="2" charset="0"/>
                <a:ea typeface="+mn-ea"/>
                <a:cs typeface="+mn-cs"/>
              </a:rPr>
              <a:t>Benefits</a:t>
            </a:r>
          </a:p>
        </p:txBody>
      </p:sp>
      <p:pic>
        <p:nvPicPr>
          <p:cNvPr id="7" name="Graphic 6">
            <a:extLst>
              <a:ext uri="{FF2B5EF4-FFF2-40B4-BE49-F238E27FC236}">
                <a16:creationId xmlns:a16="http://schemas.microsoft.com/office/drawing/2014/main" id="{2554BD81-F6F9-08DC-C6F7-1AED144C86D9}"/>
              </a:ext>
              <a:ext uri="{C183D7F6-B498-43B3-948B-1728B52AA6E4}">
                <adec:decorative xmlns:adec="http://schemas.microsoft.com/office/drawing/2017/decorative" val="1"/>
              </a:ext>
            </a:extLst>
          </p:cNvPr>
          <p:cNvPicPr>
            <a:picLocks noChangeAspect="1"/>
          </p:cNvPicPr>
          <p:nvPr/>
        </p:nvPicPr>
        <p:blipFill>
          <a:blip>
            <a:alphaModFix amt="2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727382" y="955698"/>
            <a:ext cx="4946603" cy="4946603"/>
          </a:xfrm>
          <a:prstGeom prst="rect">
            <a:avLst/>
          </a:prstGeom>
        </p:spPr>
      </p:pic>
    </p:spTree>
    <p:extLst>
      <p:ext uri="{BB962C8B-B14F-4D97-AF65-F5344CB8AC3E}">
        <p14:creationId xmlns:p14="http://schemas.microsoft.com/office/powerpoint/2010/main" val="2274826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D1C4E0-F580-765D-A21C-64D0F2536793}"/>
              </a:ext>
            </a:extLst>
          </p:cNvPr>
          <p:cNvSpPr>
            <a:spLocks noGrp="1"/>
          </p:cNvSpPr>
          <p:nvPr>
            <p:ph type="title"/>
          </p:nvPr>
        </p:nvSpPr>
        <p:spPr/>
        <p:txBody>
          <a:bodyPr/>
          <a:lstStyle/>
          <a:p>
            <a:r>
              <a:rPr lang="en-US"/>
              <a:t>Dental Plan Highlights</a:t>
            </a:r>
          </a:p>
        </p:txBody>
      </p:sp>
      <p:graphicFrame>
        <p:nvGraphicFramePr>
          <p:cNvPr id="7" name="Table 6">
            <a:extLst>
              <a:ext uri="{FF2B5EF4-FFF2-40B4-BE49-F238E27FC236}">
                <a16:creationId xmlns:a16="http://schemas.microsoft.com/office/drawing/2014/main" id="{3B6BD4EA-DFCC-E8F1-2D46-4111D9F6363F}"/>
              </a:ext>
            </a:extLst>
          </p:cNvPr>
          <p:cNvGraphicFramePr>
            <a:graphicFrameLocks noGrp="1"/>
          </p:cNvGraphicFramePr>
          <p:nvPr>
            <p:extLst>
              <p:ext uri="{D42A27DB-BD31-4B8C-83A1-F6EECF244321}">
                <p14:modId xmlns:p14="http://schemas.microsoft.com/office/powerpoint/2010/main" val="385040623"/>
              </p:ext>
            </p:extLst>
          </p:nvPr>
        </p:nvGraphicFramePr>
        <p:xfrm>
          <a:off x="1034748" y="1317073"/>
          <a:ext cx="10319052" cy="5043469"/>
        </p:xfrm>
        <a:graphic>
          <a:graphicData uri="http://schemas.openxmlformats.org/drawingml/2006/table">
            <a:tbl>
              <a:tblPr firstRow="1" firstCol="1" bandRow="1">
                <a:effectLst/>
              </a:tblPr>
              <a:tblGrid>
                <a:gridCol w="4908852">
                  <a:extLst>
                    <a:ext uri="{9D8B030D-6E8A-4147-A177-3AD203B41FA5}">
                      <a16:colId xmlns:a16="http://schemas.microsoft.com/office/drawing/2014/main" val="2921840980"/>
                    </a:ext>
                  </a:extLst>
                </a:gridCol>
                <a:gridCol w="2734056">
                  <a:extLst>
                    <a:ext uri="{9D8B030D-6E8A-4147-A177-3AD203B41FA5}">
                      <a16:colId xmlns:a16="http://schemas.microsoft.com/office/drawing/2014/main" val="3533072260"/>
                    </a:ext>
                  </a:extLst>
                </a:gridCol>
                <a:gridCol w="2676144">
                  <a:extLst>
                    <a:ext uri="{9D8B030D-6E8A-4147-A177-3AD203B41FA5}">
                      <a16:colId xmlns:a16="http://schemas.microsoft.com/office/drawing/2014/main" val="464272207"/>
                    </a:ext>
                  </a:extLst>
                </a:gridCol>
              </a:tblGrid>
              <a:tr h="352636">
                <a:tc>
                  <a:txBody>
                    <a:bodyPr/>
                    <a:lstStyle/>
                    <a:p>
                      <a:pPr marL="73025" marR="73025" algn="ctr">
                        <a:spcBef>
                          <a:spcPts val="0"/>
                        </a:spcBef>
                        <a:spcAft>
                          <a:spcPts val="0"/>
                        </a:spcAft>
                      </a:pPr>
                      <a:r>
                        <a:rPr lang="en-US" sz="1400" b="1">
                          <a:solidFill>
                            <a:srgbClr val="404040"/>
                          </a:solidFill>
                          <a:effectLst/>
                          <a:latin typeface="+mj-lt"/>
                          <a:ea typeface="Microsoft Sans Serif" panose="020B0604020202020204" pitchFamily="34" charset="0"/>
                          <a:cs typeface="Times New Roman" panose="02020603050405020304" pitchFamily="18" charset="0"/>
                        </a:rPr>
                        <a:t> </a:t>
                      </a:r>
                      <a:endParaRPr lang="en-US" sz="1400">
                        <a:solidFill>
                          <a:srgbClr val="404040"/>
                        </a:solidFill>
                        <a:effectLst/>
                        <a:latin typeface="+mj-lt"/>
                        <a:ea typeface="Microsoft Sans Serif" panose="020B0604020202020204" pitchFamily="34" charset="0"/>
                        <a:cs typeface="Times New Roman" panose="02020603050405020304" pitchFamily="18" charset="0"/>
                      </a:endParaRPr>
                    </a:p>
                  </a:txBody>
                  <a:tcPr marL="0" marR="0" marT="0" marB="0" anchor="ctr">
                    <a:lnL w="3175"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marL="0" marR="73025" algn="ctr">
                        <a:lnSpc>
                          <a:spcPct val="100000"/>
                        </a:lnSpc>
                        <a:spcBef>
                          <a:spcPts val="0"/>
                        </a:spcBef>
                        <a:spcAft>
                          <a:spcPts val="300"/>
                        </a:spcAft>
                      </a:pPr>
                      <a:r>
                        <a:rPr lang="en-US" sz="1500" b="0" dirty="0">
                          <a:solidFill>
                            <a:schemeClr val="bg1"/>
                          </a:solidFill>
                          <a:effectLst/>
                          <a:latin typeface="+mj-lt"/>
                          <a:ea typeface="Microsoft Sans Serif"/>
                          <a:cs typeface="Times New Roman"/>
                        </a:rPr>
                        <a:t>Dental Base Plan</a:t>
                      </a:r>
                    </a:p>
                    <a:p>
                      <a:pPr marL="0" marR="73025" lvl="0" algn="ctr">
                        <a:lnSpc>
                          <a:spcPct val="100000"/>
                        </a:lnSpc>
                        <a:spcBef>
                          <a:spcPts val="0"/>
                        </a:spcBef>
                        <a:spcAft>
                          <a:spcPts val="300"/>
                        </a:spcAft>
                      </a:pPr>
                      <a:r>
                        <a:rPr lang="en-US" sz="1500" b="0" dirty="0">
                          <a:solidFill>
                            <a:schemeClr val="bg1"/>
                          </a:solidFill>
                          <a:effectLst/>
                          <a:latin typeface="+mj-lt"/>
                          <a:ea typeface="Microsoft Sans Serif"/>
                          <a:cs typeface="Times New Roman"/>
                        </a:rPr>
                        <a:t>Classic Network</a:t>
                      </a:r>
                    </a:p>
                  </a:txBody>
                  <a:tcPr marL="0" marR="0" marT="0" marB="0" anchor="ctr">
                    <a:lnL w="3175" cap="flat" cmpd="sng" algn="ctr">
                      <a:solidFill>
                        <a:schemeClr val="bg1">
                          <a:lumMod val="75000"/>
                        </a:schemeClr>
                      </a:solidFill>
                      <a:prstDash val="solid"/>
                      <a:round/>
                      <a:headEnd type="none" w="med" len="med"/>
                      <a:tailEnd type="none" w="med" len="med"/>
                    </a:lnL>
                    <a:lnR w="12700" cap="flat" cmpd="sng" algn="ctr">
                      <a:solidFill>
                        <a:schemeClr val="bg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3"/>
                    </a:solidFill>
                  </a:tcPr>
                </a:tc>
                <a:tc>
                  <a:txBody>
                    <a:bodyPr/>
                    <a:lstStyle/>
                    <a:p>
                      <a:pPr marL="0" marR="73025" algn="ctr">
                        <a:lnSpc>
                          <a:spcPct val="100000"/>
                        </a:lnSpc>
                        <a:spcBef>
                          <a:spcPts val="0"/>
                        </a:spcBef>
                        <a:spcAft>
                          <a:spcPts val="300"/>
                        </a:spcAft>
                      </a:pPr>
                      <a:r>
                        <a:rPr lang="en-US" sz="1500" b="0" kern="1200" dirty="0">
                          <a:solidFill>
                            <a:schemeClr val="bg1"/>
                          </a:solidFill>
                          <a:effectLst/>
                          <a:latin typeface="+mj-lt"/>
                          <a:ea typeface="Microsoft Sans Serif"/>
                          <a:cs typeface="Times New Roman"/>
                        </a:rPr>
                        <a:t>Dental Enhanced Plan</a:t>
                      </a:r>
                    </a:p>
                    <a:p>
                      <a:pPr marL="0" marR="73025" lvl="0" algn="ctr">
                        <a:lnSpc>
                          <a:spcPct val="100000"/>
                        </a:lnSpc>
                        <a:spcBef>
                          <a:spcPts val="0"/>
                        </a:spcBef>
                        <a:spcAft>
                          <a:spcPts val="300"/>
                        </a:spcAft>
                      </a:pPr>
                      <a:r>
                        <a:rPr lang="en-US" sz="1500" b="0" kern="1200" dirty="0">
                          <a:solidFill>
                            <a:schemeClr val="bg1"/>
                          </a:solidFill>
                          <a:effectLst/>
                          <a:latin typeface="+mj-lt"/>
                          <a:ea typeface="Microsoft Sans Serif"/>
                          <a:cs typeface="Times New Roman"/>
                        </a:rPr>
                        <a:t>Classic Network</a:t>
                      </a:r>
                    </a:p>
                  </a:txBody>
                  <a:tcPr marL="0" marR="0" marT="0" marB="0" anchor="ctr">
                    <a:lnL w="12700" cap="flat" cmpd="sng" algn="ctr">
                      <a:solidFill>
                        <a:schemeClr val="bg1"/>
                      </a:solidFill>
                      <a:prstDash val="sysDot"/>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297504692"/>
                  </a:ext>
                </a:extLst>
              </a:tr>
              <a:tr h="352819">
                <a:tc>
                  <a:txBody>
                    <a:bodyPr/>
                    <a:lstStyle/>
                    <a:p>
                      <a:pPr marL="73025" marR="73025">
                        <a:spcBef>
                          <a:spcPts val="0"/>
                        </a:spcBef>
                        <a:spcAft>
                          <a:spcPts val="0"/>
                        </a:spcAft>
                      </a:pPr>
                      <a:r>
                        <a:rPr lang="en-US" sz="1400" b="0">
                          <a:solidFill>
                            <a:srgbClr val="FFFFFF"/>
                          </a:solidFill>
                          <a:effectLst/>
                          <a:latin typeface="+mj-lt"/>
                          <a:ea typeface="Microsoft Sans Serif"/>
                          <a:cs typeface="Times New Roman"/>
                        </a:rPr>
                        <a:t>In-Network Benefits</a:t>
                      </a:r>
                      <a:endParaRPr lang="en-US" sz="1400" b="0">
                        <a:solidFill>
                          <a:srgbClr val="404040"/>
                        </a:solidFill>
                        <a:effectLst/>
                        <a:latin typeface="+mj-lt"/>
                        <a:ea typeface="Microsoft Sans Serif"/>
                        <a:cs typeface="Times New Roman"/>
                      </a:endParaRP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75000"/>
                      </a:schemeClr>
                    </a:solidFill>
                  </a:tcPr>
                </a:tc>
                <a:tc>
                  <a:txBody>
                    <a:bodyPr/>
                    <a:lstStyle/>
                    <a:p>
                      <a:pPr marL="73025" marR="73025">
                        <a:spcBef>
                          <a:spcPts val="600"/>
                        </a:spcBef>
                        <a:spcAft>
                          <a:spcPts val="0"/>
                        </a:spcAft>
                      </a:pPr>
                      <a:r>
                        <a:rPr lang="en-US" sz="1400" b="1">
                          <a:solidFill>
                            <a:srgbClr val="404040"/>
                          </a:solidFill>
                          <a:effectLst/>
                          <a:latin typeface="+mj-lt"/>
                          <a:ea typeface="Microsoft Sans Serif" panose="020B0604020202020204" pitchFamily="34" charset="0"/>
                          <a:cs typeface="Times New Roman" panose="02020603050405020304" pitchFamily="18" charset="0"/>
                        </a:rPr>
                        <a:t> </a:t>
                      </a:r>
                      <a:endParaRPr lang="en-US" sz="1400">
                        <a:solidFill>
                          <a:srgbClr val="404040"/>
                        </a:solidFill>
                        <a:effectLst/>
                        <a:latin typeface="+mj-lt"/>
                        <a:ea typeface="Microsoft Sans Serif" panose="020B0604020202020204" pitchFamily="34" charset="0"/>
                        <a:cs typeface="Times New Roman" panose="02020603050405020304" pitchFamily="18" charset="0"/>
                      </a:endParaRP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75000"/>
                      </a:schemeClr>
                    </a:solidFill>
                  </a:tcPr>
                </a:tc>
                <a:tc>
                  <a:txBody>
                    <a:bodyPr/>
                    <a:lstStyle/>
                    <a:p>
                      <a:pPr marL="73025" marR="73025">
                        <a:spcBef>
                          <a:spcPts val="0"/>
                        </a:spcBef>
                        <a:spcAft>
                          <a:spcPts val="0"/>
                        </a:spcAft>
                      </a:pPr>
                      <a:r>
                        <a:rPr lang="en-US" sz="1400" b="1">
                          <a:solidFill>
                            <a:srgbClr val="404040"/>
                          </a:solidFill>
                          <a:effectLst/>
                          <a:latin typeface="+mj-lt"/>
                          <a:ea typeface="Microsoft Sans Serif" panose="020B0604020202020204" pitchFamily="34" charset="0"/>
                          <a:cs typeface="Times New Roman" panose="02020603050405020304" pitchFamily="18" charset="0"/>
                        </a:rPr>
                        <a:t> </a:t>
                      </a:r>
                      <a:endParaRPr lang="en-US" sz="1400">
                        <a:solidFill>
                          <a:srgbClr val="404040"/>
                        </a:solidFill>
                        <a:effectLst/>
                        <a:latin typeface="+mj-lt"/>
                        <a:ea typeface="Microsoft Sans Serif" panose="020B0604020202020204" pitchFamily="34" charset="0"/>
                        <a:cs typeface="Times New Roman" panose="02020603050405020304" pitchFamily="18" charset="0"/>
                      </a:endParaRP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324441119"/>
                  </a:ext>
                </a:extLst>
              </a:tr>
              <a:tr h="353285">
                <a:tc>
                  <a:txBody>
                    <a:bodyPr/>
                    <a:lstStyle/>
                    <a:p>
                      <a:pPr marL="73025" marR="73025">
                        <a:spcBef>
                          <a:spcPts val="0"/>
                        </a:spcBef>
                        <a:spcAft>
                          <a:spcPts val="0"/>
                        </a:spcAft>
                      </a:pPr>
                      <a:r>
                        <a:rPr lang="en-US" sz="1300" b="0" kern="1200" dirty="0">
                          <a:solidFill>
                            <a:schemeClr val="tx1"/>
                          </a:solidFill>
                          <a:effectLst/>
                          <a:latin typeface="+mj-lt"/>
                          <a:ea typeface="Microsoft Sans Serif"/>
                          <a:cs typeface="Times New Roman"/>
                        </a:rPr>
                        <a:t>Calendar Year Deductible</a:t>
                      </a:r>
                    </a:p>
                    <a:p>
                      <a:pPr marL="73025" marR="73025">
                        <a:spcBef>
                          <a:spcPts val="0"/>
                        </a:spcBef>
                        <a:spcAft>
                          <a:spcPts val="0"/>
                        </a:spcAft>
                      </a:pPr>
                      <a:r>
                        <a:rPr lang="en-US" sz="1300" dirty="0">
                          <a:solidFill>
                            <a:schemeClr val="tx1"/>
                          </a:solidFill>
                          <a:effectLst/>
                          <a:latin typeface="+mn-lt"/>
                          <a:ea typeface="Microsoft Sans Serif"/>
                          <a:cs typeface="Times New Roman"/>
                        </a:rPr>
                        <a:t>Individual / Family</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gn="ctr">
                        <a:lnSpc>
                          <a:spcPct val="110000"/>
                        </a:lnSpc>
                        <a:buNone/>
                      </a:pPr>
                      <a:r>
                        <a:rPr lang="en-US" sz="1400">
                          <a:solidFill>
                            <a:srgbClr val="000000"/>
                          </a:solidFill>
                          <a:effectLst/>
                          <a:latin typeface="+mn-lt"/>
                          <a:ea typeface="MS Mincho" panose="02020609040205080304" pitchFamily="49" charset="-128"/>
                          <a:cs typeface="Arial" panose="020B0604020202020204" pitchFamily="34" charset="0"/>
                        </a:rPr>
                        <a:t>$50 per person/ $150 per family Calendar Year Type II and III only</a:t>
                      </a:r>
                    </a:p>
                  </a:txBody>
                  <a:tcPr marL="68580" marR="6858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10000"/>
                        </a:lnSpc>
                        <a:buNone/>
                      </a:pPr>
                      <a:r>
                        <a:rPr lang="en-US" sz="1400">
                          <a:solidFill>
                            <a:srgbClr val="000000"/>
                          </a:solidFill>
                          <a:effectLst/>
                          <a:latin typeface="+mn-lt"/>
                          <a:ea typeface="MS Mincho" panose="02020609040205080304" pitchFamily="49" charset="-128"/>
                          <a:cs typeface="Arial" panose="020B0604020202020204" pitchFamily="34" charset="0"/>
                        </a:rPr>
                        <a:t>$50 per person/ $150 per family Calendar Year Type II and III only</a:t>
                      </a:r>
                    </a:p>
                  </a:txBody>
                  <a:tcPr marL="68580" marR="6858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18865394"/>
                  </a:ext>
                </a:extLst>
              </a:tr>
              <a:tr h="353285">
                <a:tc>
                  <a:txBody>
                    <a:bodyPr/>
                    <a:lstStyle/>
                    <a:p>
                      <a:pPr marL="73025" marR="73025" lvl="0" indent="0" algn="l" defTabSz="914400" rtl="0" eaLnBrk="1" fontAlgn="auto" latinLnBrk="0" hangingPunct="1">
                        <a:lnSpc>
                          <a:spcPct val="100000"/>
                        </a:lnSpc>
                        <a:spcBef>
                          <a:spcPts val="0"/>
                        </a:spcBef>
                        <a:spcAft>
                          <a:spcPts val="0"/>
                        </a:spcAft>
                        <a:buClrTx/>
                        <a:buSzTx/>
                        <a:buFontTx/>
                        <a:buNone/>
                        <a:tabLst/>
                        <a:defRPr/>
                      </a:pPr>
                      <a:r>
                        <a:rPr lang="en-US" sz="1300" b="0" kern="1200" dirty="0">
                          <a:solidFill>
                            <a:schemeClr val="tx1"/>
                          </a:solidFill>
                          <a:effectLst/>
                          <a:latin typeface="+mj-lt"/>
                          <a:ea typeface="Microsoft Sans Serif"/>
                          <a:cs typeface="Times New Roman"/>
                        </a:rPr>
                        <a:t>Calendar Year Benefit Maximum</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gn="ctr">
                        <a:lnSpc>
                          <a:spcPct val="110000"/>
                        </a:lnSpc>
                        <a:buNone/>
                      </a:pPr>
                      <a:r>
                        <a:rPr lang="en-US" sz="1400">
                          <a:solidFill>
                            <a:srgbClr val="000000"/>
                          </a:solidFill>
                          <a:effectLst/>
                          <a:latin typeface="+mn-lt"/>
                          <a:ea typeface="MS Mincho" panose="02020609040205080304" pitchFamily="49" charset="-128"/>
                          <a:cs typeface="Arial" panose="020B0604020202020204" pitchFamily="34" charset="0"/>
                        </a:rPr>
                        <a:t>$750 per person</a:t>
                      </a:r>
                    </a:p>
                  </a:txBody>
                  <a:tcPr marL="68580" marR="6858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10000"/>
                        </a:lnSpc>
                        <a:buNone/>
                      </a:pPr>
                      <a:r>
                        <a:rPr lang="en-US" sz="1400">
                          <a:solidFill>
                            <a:srgbClr val="000000"/>
                          </a:solidFill>
                          <a:effectLst/>
                          <a:latin typeface="+mn-lt"/>
                          <a:ea typeface="MS Mincho" panose="02020609040205080304" pitchFamily="49" charset="-128"/>
                          <a:cs typeface="Arial" panose="020B0604020202020204" pitchFamily="34" charset="0"/>
                        </a:rPr>
                        <a:t>$2,000 per person</a:t>
                      </a:r>
                    </a:p>
                  </a:txBody>
                  <a:tcPr marL="68580" marR="6858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92703570"/>
                  </a:ext>
                </a:extLst>
              </a:tr>
              <a:tr h="588808">
                <a:tc>
                  <a:txBody>
                    <a:bodyPr/>
                    <a:lstStyle/>
                    <a:p>
                      <a:pPr marL="73025" marR="73025">
                        <a:spcBef>
                          <a:spcPts val="0"/>
                        </a:spcBef>
                        <a:spcAft>
                          <a:spcPts val="0"/>
                        </a:spcAft>
                      </a:pPr>
                      <a:r>
                        <a:rPr lang="en-US" sz="1300" b="0" dirty="0">
                          <a:solidFill>
                            <a:schemeClr val="tx1"/>
                          </a:solidFill>
                          <a:effectLst/>
                          <a:latin typeface="+mj-lt"/>
                          <a:ea typeface="Microsoft Sans Serif"/>
                          <a:cs typeface="Times New Roman"/>
                        </a:rPr>
                        <a:t>Preventive Services – Type I</a:t>
                      </a:r>
                    </a:p>
                    <a:p>
                      <a:pPr marL="73025" marR="73025">
                        <a:spcBef>
                          <a:spcPts val="0"/>
                        </a:spcBef>
                        <a:spcAft>
                          <a:spcPts val="0"/>
                        </a:spcAft>
                      </a:pPr>
                      <a:r>
                        <a:rPr lang="en-US" sz="1300" b="0" kern="1200" dirty="0">
                          <a:solidFill>
                            <a:schemeClr val="tx1"/>
                          </a:solidFill>
                          <a:effectLst/>
                          <a:latin typeface="+mn-lt"/>
                          <a:ea typeface="Microsoft Sans Serif"/>
                          <a:cs typeface="Times New Roman"/>
                        </a:rPr>
                        <a:t>Routine Exam, Bitewing X-rays, Full Mouth/Panoramic X-rays, Fluoride, Cleaning, Periapical X-rays, Space Maintainers, Sealants</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gn="ctr">
                        <a:lnSpc>
                          <a:spcPct val="110000"/>
                        </a:lnSpc>
                        <a:buNone/>
                      </a:pPr>
                      <a:r>
                        <a:rPr lang="en-US" sz="1400">
                          <a:solidFill>
                            <a:srgbClr val="000000"/>
                          </a:solidFill>
                          <a:effectLst/>
                          <a:latin typeface="+mn-lt"/>
                          <a:ea typeface="MS Mincho" panose="02020609040205080304" pitchFamily="49" charset="-128"/>
                          <a:cs typeface="Arial" panose="020B0604020202020204" pitchFamily="34" charset="0"/>
                        </a:rPr>
                        <a:t>100%</a:t>
                      </a:r>
                    </a:p>
                  </a:txBody>
                  <a:tcPr marL="68580" marR="6858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10000"/>
                        </a:lnSpc>
                        <a:buNone/>
                      </a:pPr>
                      <a:r>
                        <a:rPr lang="en-US" sz="1400">
                          <a:solidFill>
                            <a:srgbClr val="000000"/>
                          </a:solidFill>
                          <a:effectLst/>
                          <a:latin typeface="+mn-lt"/>
                          <a:ea typeface="MS Mincho" panose="02020609040205080304" pitchFamily="49" charset="-128"/>
                          <a:cs typeface="Arial" panose="020B0604020202020204" pitchFamily="34" charset="0"/>
                        </a:rPr>
                        <a:t>100%</a:t>
                      </a:r>
                    </a:p>
                  </a:txBody>
                  <a:tcPr marL="68580" marR="6858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76095867"/>
                  </a:ext>
                </a:extLst>
              </a:tr>
              <a:tr h="765450">
                <a:tc>
                  <a:txBody>
                    <a:bodyPr/>
                    <a:lstStyle/>
                    <a:p>
                      <a:pPr marL="73025" marR="73025">
                        <a:spcBef>
                          <a:spcPts val="0"/>
                        </a:spcBef>
                        <a:spcAft>
                          <a:spcPts val="0"/>
                        </a:spcAft>
                      </a:pPr>
                      <a:r>
                        <a:rPr lang="en-US" sz="1300" b="0" dirty="0">
                          <a:solidFill>
                            <a:schemeClr val="tx1"/>
                          </a:solidFill>
                          <a:effectLst/>
                          <a:latin typeface="+mj-lt"/>
                          <a:ea typeface="Microsoft Sans Serif"/>
                          <a:cs typeface="Times New Roman"/>
                        </a:rPr>
                        <a:t>Basic Services – Type II</a:t>
                      </a:r>
                    </a:p>
                    <a:p>
                      <a:pPr marL="73025" marR="73025">
                        <a:spcBef>
                          <a:spcPts val="0"/>
                        </a:spcBef>
                        <a:spcAft>
                          <a:spcPts val="0"/>
                        </a:spcAft>
                      </a:pPr>
                      <a:r>
                        <a:rPr lang="en-US" sz="1300" b="0" kern="1200" dirty="0">
                          <a:solidFill>
                            <a:schemeClr val="tx1"/>
                          </a:solidFill>
                          <a:effectLst/>
                          <a:latin typeface="+mn-lt"/>
                          <a:ea typeface="Microsoft Sans Serif"/>
                          <a:cs typeface="Times New Roman"/>
                        </a:rPr>
                        <a:t>Restorative Amalgams, Restorative Composites, Endodontics, Periodontics, Denture Repair, Simple &amp; Complex Extractions, Anesthesia </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gn="ctr">
                        <a:lnSpc>
                          <a:spcPct val="110000"/>
                        </a:lnSpc>
                        <a:buNone/>
                      </a:pPr>
                      <a:r>
                        <a:rPr lang="en-US" sz="1400">
                          <a:solidFill>
                            <a:srgbClr val="000000"/>
                          </a:solidFill>
                          <a:effectLst/>
                          <a:latin typeface="+mn-lt"/>
                          <a:ea typeface="MS Mincho" panose="02020609040205080304" pitchFamily="49" charset="-128"/>
                          <a:cs typeface="Arial" panose="020B0604020202020204" pitchFamily="34" charset="0"/>
                        </a:rPr>
                        <a:t>80%</a:t>
                      </a:r>
                    </a:p>
                  </a:txBody>
                  <a:tcPr marL="68580" marR="6858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10000"/>
                        </a:lnSpc>
                        <a:buNone/>
                      </a:pPr>
                      <a:r>
                        <a:rPr lang="en-US" sz="1400">
                          <a:solidFill>
                            <a:srgbClr val="000000"/>
                          </a:solidFill>
                          <a:effectLst/>
                          <a:latin typeface="+mn-lt"/>
                          <a:ea typeface="MS Mincho" panose="02020609040205080304" pitchFamily="49" charset="-128"/>
                          <a:cs typeface="Arial" panose="020B0604020202020204" pitchFamily="34" charset="0"/>
                        </a:rPr>
                        <a:t>80%</a:t>
                      </a:r>
                    </a:p>
                  </a:txBody>
                  <a:tcPr marL="68580" marR="6858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78399486"/>
                  </a:ext>
                </a:extLst>
              </a:tr>
              <a:tr h="627053">
                <a:tc>
                  <a:txBody>
                    <a:bodyPr/>
                    <a:lstStyle/>
                    <a:p>
                      <a:pPr marL="73025" marR="73025">
                        <a:spcBef>
                          <a:spcPts val="0"/>
                        </a:spcBef>
                        <a:spcAft>
                          <a:spcPts val="0"/>
                        </a:spcAft>
                      </a:pPr>
                      <a:r>
                        <a:rPr lang="en-US" sz="1300" b="0" dirty="0">
                          <a:solidFill>
                            <a:schemeClr val="tx1"/>
                          </a:solidFill>
                          <a:effectLst/>
                          <a:latin typeface="+mj-lt"/>
                          <a:ea typeface="Microsoft Sans Serif"/>
                          <a:cs typeface="Times New Roman"/>
                        </a:rPr>
                        <a:t>Major Services – Type III</a:t>
                      </a:r>
                    </a:p>
                    <a:p>
                      <a:pPr marL="73025" marR="73025">
                        <a:spcBef>
                          <a:spcPts val="0"/>
                        </a:spcBef>
                        <a:spcAft>
                          <a:spcPts val="0"/>
                        </a:spcAft>
                      </a:pPr>
                      <a:r>
                        <a:rPr lang="en-US" sz="1300" b="0" kern="1200" dirty="0">
                          <a:solidFill>
                            <a:schemeClr val="tx1"/>
                          </a:solidFill>
                          <a:effectLst/>
                          <a:latin typeface="+mn-lt"/>
                          <a:ea typeface="Microsoft Sans Serif"/>
                          <a:cs typeface="Times New Roman"/>
                        </a:rPr>
                        <a:t>Crowns, Prosthodontics, </a:t>
                      </a:r>
                      <a:r>
                        <a:rPr lang="en-US" sz="1300" b="0" kern="1200" dirty="0" err="1">
                          <a:solidFill>
                            <a:schemeClr val="tx1"/>
                          </a:solidFill>
                          <a:effectLst/>
                          <a:latin typeface="+mn-lt"/>
                          <a:ea typeface="Microsoft Sans Serif"/>
                          <a:cs typeface="Times New Roman"/>
                        </a:rPr>
                        <a:t>Onlays</a:t>
                      </a:r>
                      <a:r>
                        <a:rPr lang="en-US" sz="1300" b="0" kern="1200" dirty="0">
                          <a:solidFill>
                            <a:schemeClr val="tx1"/>
                          </a:solidFill>
                          <a:effectLst/>
                          <a:latin typeface="+mn-lt"/>
                          <a:ea typeface="Microsoft Sans Serif"/>
                          <a:cs typeface="Times New Roman"/>
                        </a:rPr>
                        <a:t>, Crown Repair, TMD</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gn="ctr">
                        <a:lnSpc>
                          <a:spcPct val="110000"/>
                        </a:lnSpc>
                        <a:buNone/>
                      </a:pPr>
                      <a:r>
                        <a:rPr lang="en-US" sz="1400">
                          <a:solidFill>
                            <a:srgbClr val="000000"/>
                          </a:solidFill>
                          <a:effectLst/>
                          <a:latin typeface="+mn-lt"/>
                          <a:ea typeface="MS Mincho" panose="02020609040205080304" pitchFamily="49" charset="-128"/>
                          <a:cs typeface="Arial" panose="020B0604020202020204" pitchFamily="34" charset="0"/>
                        </a:rPr>
                        <a:t>50%</a:t>
                      </a:r>
                    </a:p>
                  </a:txBody>
                  <a:tcPr marL="68580" marR="6858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10000"/>
                        </a:lnSpc>
                        <a:buNone/>
                      </a:pPr>
                      <a:r>
                        <a:rPr lang="en-US" sz="1400">
                          <a:solidFill>
                            <a:srgbClr val="000000"/>
                          </a:solidFill>
                          <a:effectLst/>
                          <a:latin typeface="+mn-lt"/>
                          <a:ea typeface="MS Mincho" panose="02020609040205080304" pitchFamily="49" charset="-128"/>
                          <a:cs typeface="Arial" panose="020B0604020202020204" pitchFamily="34" charset="0"/>
                        </a:rPr>
                        <a:t>50%</a:t>
                      </a:r>
                    </a:p>
                  </a:txBody>
                  <a:tcPr marL="68580" marR="6858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59601839"/>
                  </a:ext>
                </a:extLst>
              </a:tr>
              <a:tr h="588808">
                <a:tc>
                  <a:txBody>
                    <a:bodyPr/>
                    <a:lstStyle/>
                    <a:p>
                      <a:pPr marL="73025" marR="73025">
                        <a:spcBef>
                          <a:spcPts val="0"/>
                        </a:spcBef>
                        <a:spcAft>
                          <a:spcPts val="0"/>
                        </a:spcAft>
                      </a:pPr>
                      <a:r>
                        <a:rPr lang="en-US" sz="1300" b="0" dirty="0">
                          <a:solidFill>
                            <a:schemeClr val="tx1"/>
                          </a:solidFill>
                          <a:effectLst/>
                          <a:latin typeface="+mj-lt"/>
                          <a:ea typeface="Microsoft Sans Serif"/>
                          <a:cs typeface="Times New Roman"/>
                        </a:rPr>
                        <a:t>Orthodontic Services</a:t>
                      </a:r>
                    </a:p>
                    <a:p>
                      <a:pPr marL="73025" marR="73025">
                        <a:spcBef>
                          <a:spcPts val="0"/>
                        </a:spcBef>
                        <a:spcAft>
                          <a:spcPts val="0"/>
                        </a:spcAft>
                      </a:pPr>
                      <a:r>
                        <a:rPr lang="en-US" sz="1300" b="0" dirty="0">
                          <a:solidFill>
                            <a:schemeClr val="tx1"/>
                          </a:solidFill>
                          <a:effectLst/>
                          <a:latin typeface="+mn-lt"/>
                          <a:ea typeface="Microsoft Sans Serif"/>
                          <a:cs typeface="Times New Roman"/>
                        </a:rPr>
                        <a:t>For adults &amp; children</a:t>
                      </a:r>
                      <a:endParaRPr lang="en-US" sz="1300" b="0" dirty="0">
                        <a:solidFill>
                          <a:schemeClr val="tx1"/>
                        </a:solidFill>
                        <a:effectLst/>
                        <a:highlight>
                          <a:srgbClr val="FFFF00"/>
                        </a:highlight>
                        <a:latin typeface="+mn-lt"/>
                        <a:ea typeface="Microsoft Sans Serif" panose="020B0604020202020204" pitchFamily="34" charset="0"/>
                        <a:cs typeface="Times New Roman" panose="02020603050405020304" pitchFamily="18" charset="0"/>
                      </a:endParaRP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gn="ctr">
                        <a:lnSpc>
                          <a:spcPct val="110000"/>
                        </a:lnSpc>
                        <a:buNone/>
                      </a:pPr>
                      <a:r>
                        <a:rPr lang="en-US" sz="1400" dirty="0">
                          <a:solidFill>
                            <a:srgbClr val="000000"/>
                          </a:solidFill>
                          <a:effectLst/>
                          <a:latin typeface="+mn-lt"/>
                          <a:ea typeface="MS Mincho" panose="02020609040205080304" pitchFamily="49" charset="-128"/>
                          <a:cs typeface="Arial" panose="020B0604020202020204" pitchFamily="34" charset="0"/>
                        </a:rPr>
                        <a:t>Not Covered</a:t>
                      </a:r>
                    </a:p>
                  </a:txBody>
                  <a:tcPr marL="68580" marR="6858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10000"/>
                        </a:lnSpc>
                        <a:buNone/>
                      </a:pPr>
                      <a:r>
                        <a:rPr lang="en-US" sz="1400">
                          <a:solidFill>
                            <a:srgbClr val="000000"/>
                          </a:solidFill>
                          <a:effectLst/>
                          <a:latin typeface="+mn-lt"/>
                          <a:ea typeface="MS Mincho" panose="02020609040205080304" pitchFamily="49" charset="-128"/>
                          <a:cs typeface="Arial" panose="020B0604020202020204" pitchFamily="34" charset="0"/>
                        </a:rPr>
                        <a:t>50%</a:t>
                      </a:r>
                    </a:p>
                  </a:txBody>
                  <a:tcPr marL="68580" marR="6858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09381308"/>
                  </a:ext>
                </a:extLst>
              </a:tr>
              <a:tr h="353285">
                <a:tc>
                  <a:txBody>
                    <a:bodyPr/>
                    <a:lstStyle/>
                    <a:p>
                      <a:pPr marL="73025" marR="73025" lvl="0" indent="0" algn="l" defTabSz="685800" rtl="0" eaLnBrk="1" fontAlgn="auto" latinLnBrk="0" hangingPunct="1">
                        <a:lnSpc>
                          <a:spcPct val="100000"/>
                        </a:lnSpc>
                        <a:spcBef>
                          <a:spcPts val="0"/>
                        </a:spcBef>
                        <a:spcAft>
                          <a:spcPts val="0"/>
                        </a:spcAft>
                        <a:buClrTx/>
                        <a:buSzTx/>
                        <a:buFontTx/>
                        <a:buNone/>
                        <a:tabLst/>
                        <a:defRPr/>
                      </a:pPr>
                      <a:r>
                        <a:rPr lang="en-US" sz="1300" b="0" kern="1200" dirty="0">
                          <a:solidFill>
                            <a:schemeClr val="tx1"/>
                          </a:solidFill>
                          <a:effectLst/>
                          <a:latin typeface="+mj-lt"/>
                          <a:ea typeface="Microsoft Sans Serif"/>
                          <a:cs typeface="Times New Roman"/>
                        </a:rPr>
                        <a:t>Orthodontic Lifetime Maximum</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gn="ctr">
                        <a:lnSpc>
                          <a:spcPct val="110000"/>
                        </a:lnSpc>
                        <a:buNone/>
                      </a:pPr>
                      <a:r>
                        <a:rPr lang="en-US" sz="1400">
                          <a:solidFill>
                            <a:srgbClr val="000000"/>
                          </a:solidFill>
                          <a:effectLst/>
                          <a:latin typeface="+mn-lt"/>
                          <a:ea typeface="MS Mincho" panose="02020609040205080304" pitchFamily="49" charset="-128"/>
                          <a:cs typeface="Arial" panose="020B0604020202020204" pitchFamily="34" charset="0"/>
                        </a:rPr>
                        <a:t>N/A</a:t>
                      </a:r>
                    </a:p>
                  </a:txBody>
                  <a:tcPr marL="68580" marR="6858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10000"/>
                        </a:lnSpc>
                        <a:buNone/>
                      </a:pPr>
                      <a:r>
                        <a:rPr lang="en-US" sz="1400" dirty="0">
                          <a:solidFill>
                            <a:srgbClr val="000000"/>
                          </a:solidFill>
                          <a:effectLst/>
                          <a:latin typeface="+mn-lt"/>
                          <a:ea typeface="MS Mincho" panose="02020609040205080304" pitchFamily="49" charset="-128"/>
                          <a:cs typeface="Arial" panose="020B0604020202020204" pitchFamily="34" charset="0"/>
                        </a:rPr>
                        <a:t>$1,500</a:t>
                      </a:r>
                    </a:p>
                  </a:txBody>
                  <a:tcPr marL="68580" marR="6858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07541559"/>
                  </a:ext>
                </a:extLst>
              </a:tr>
            </a:tbl>
          </a:graphicData>
        </a:graphic>
      </p:graphicFrame>
      <p:pic>
        <p:nvPicPr>
          <p:cNvPr id="3" name="Picture 2" descr="Ameritas">
            <a:extLst>
              <a:ext uri="{FF2B5EF4-FFF2-40B4-BE49-F238E27FC236}">
                <a16:creationId xmlns:a16="http://schemas.microsoft.com/office/drawing/2014/main" id="{E3C3E816-3E57-24F6-4BC1-8EF5E218EF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9595674" y="531952"/>
            <a:ext cx="1649730" cy="4305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94550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877F59-B64B-23AD-75D8-E81E9B5158DF}"/>
              </a:ext>
            </a:extLst>
          </p:cNvPr>
          <p:cNvSpPr>
            <a:spLocks noGrp="1"/>
          </p:cNvSpPr>
          <p:nvPr>
            <p:ph sz="half" idx="1"/>
          </p:nvPr>
        </p:nvSpPr>
        <p:spPr/>
        <p:txBody>
          <a:bodyPr/>
          <a:lstStyle/>
          <a:p>
            <a:pPr marL="0" indent="0">
              <a:lnSpc>
                <a:spcPct val="150000"/>
              </a:lnSpc>
              <a:buNone/>
            </a:pPr>
            <a:r>
              <a:rPr lang="en-US" sz="1600" dirty="0"/>
              <a:t>Forsyth County Government shares the cost of your dental coverage. Your cost for coverage is deducted pre-tax from your semi-monthly paycheck:</a:t>
            </a:r>
          </a:p>
          <a:p>
            <a:pPr>
              <a:lnSpc>
                <a:spcPct val="150000"/>
              </a:lnSpc>
            </a:pPr>
            <a:endParaRPr lang="en-US" dirty="0"/>
          </a:p>
        </p:txBody>
      </p:sp>
      <p:sp>
        <p:nvSpPr>
          <p:cNvPr id="3" name="Title 2">
            <a:extLst>
              <a:ext uri="{FF2B5EF4-FFF2-40B4-BE49-F238E27FC236}">
                <a16:creationId xmlns:a16="http://schemas.microsoft.com/office/drawing/2014/main" id="{90479CE2-B947-C8B1-4930-BC60937BC78B}"/>
              </a:ext>
            </a:extLst>
          </p:cNvPr>
          <p:cNvSpPr>
            <a:spLocks noGrp="1"/>
          </p:cNvSpPr>
          <p:nvPr>
            <p:ph type="title"/>
          </p:nvPr>
        </p:nvSpPr>
        <p:spPr/>
        <p:txBody>
          <a:bodyPr/>
          <a:lstStyle/>
          <a:p>
            <a:r>
              <a:rPr lang="en-US"/>
              <a:t>Your Cost for Dental Coverage</a:t>
            </a:r>
          </a:p>
        </p:txBody>
      </p:sp>
      <p:graphicFrame>
        <p:nvGraphicFramePr>
          <p:cNvPr id="4" name="Table 3">
            <a:extLst>
              <a:ext uri="{FF2B5EF4-FFF2-40B4-BE49-F238E27FC236}">
                <a16:creationId xmlns:a16="http://schemas.microsoft.com/office/drawing/2014/main" id="{397B0F02-337B-65EC-E40B-28C1BF6C1A50}"/>
              </a:ext>
            </a:extLst>
          </p:cNvPr>
          <p:cNvGraphicFramePr>
            <a:graphicFrameLocks noGrp="1"/>
          </p:cNvGraphicFramePr>
          <p:nvPr>
            <p:extLst>
              <p:ext uri="{D42A27DB-BD31-4B8C-83A1-F6EECF244321}">
                <p14:modId xmlns:p14="http://schemas.microsoft.com/office/powerpoint/2010/main" val="1005465547"/>
              </p:ext>
            </p:extLst>
          </p:nvPr>
        </p:nvGraphicFramePr>
        <p:xfrm>
          <a:off x="838200" y="2811815"/>
          <a:ext cx="10105102" cy="1756537"/>
        </p:xfrm>
        <a:graphic>
          <a:graphicData uri="http://schemas.openxmlformats.org/drawingml/2006/table">
            <a:tbl>
              <a:tblPr>
                <a:effectLst/>
              </a:tblPr>
              <a:tblGrid>
                <a:gridCol w="1728019">
                  <a:extLst>
                    <a:ext uri="{9D8B030D-6E8A-4147-A177-3AD203B41FA5}">
                      <a16:colId xmlns:a16="http://schemas.microsoft.com/office/drawing/2014/main" val="20000"/>
                    </a:ext>
                  </a:extLst>
                </a:gridCol>
                <a:gridCol w="2632673">
                  <a:extLst>
                    <a:ext uri="{9D8B030D-6E8A-4147-A177-3AD203B41FA5}">
                      <a16:colId xmlns:a16="http://schemas.microsoft.com/office/drawing/2014/main" val="20001"/>
                    </a:ext>
                  </a:extLst>
                </a:gridCol>
                <a:gridCol w="2872205">
                  <a:extLst>
                    <a:ext uri="{9D8B030D-6E8A-4147-A177-3AD203B41FA5}">
                      <a16:colId xmlns:a16="http://schemas.microsoft.com/office/drawing/2014/main" val="20002"/>
                    </a:ext>
                  </a:extLst>
                </a:gridCol>
                <a:gridCol w="2872205">
                  <a:extLst>
                    <a:ext uri="{9D8B030D-6E8A-4147-A177-3AD203B41FA5}">
                      <a16:colId xmlns:a16="http://schemas.microsoft.com/office/drawing/2014/main" val="20003"/>
                    </a:ext>
                  </a:extLst>
                </a:gridCol>
              </a:tblGrid>
              <a:tr h="389801">
                <a:tc gridSpan="4">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bg1"/>
                          </a:solidFill>
                          <a:latin typeface="+mj-lt"/>
                          <a:cs typeface="Arial"/>
                        </a:rPr>
                        <a:t>Employee Per Pay Period Premium</a:t>
                      </a:r>
                    </a:p>
                  </a:txBody>
                  <a:tcPr marL="76296" marR="76296" marT="38148" marB="38148"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9801">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500" b="0" i="0" u="none" strike="noStrike" cap="none" normalizeH="0" baseline="0">
                        <a:ln>
                          <a:noFill/>
                        </a:ln>
                        <a:solidFill>
                          <a:schemeClr val="tx1"/>
                        </a:solidFill>
                        <a:latin typeface="+mj-lt"/>
                        <a:cs typeface="Arial" panose="020B0604020202020204" pitchFamily="34" charset="0"/>
                      </a:endParaRPr>
                    </a:p>
                  </a:txBody>
                  <a:tcPr marL="84053" marR="84053" marT="0" marB="0"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bg1"/>
                          </a:solidFill>
                          <a:latin typeface="Raleway SemiBold" pitchFamily="2" charset="0"/>
                          <a:cs typeface="Arial"/>
                        </a:rPr>
                        <a:t>Employee Only</a:t>
                      </a:r>
                    </a:p>
                  </a:txBody>
                  <a:tcPr marL="84053" marR="84053" marT="0" marB="0"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bg1"/>
                          </a:solidFill>
                          <a:latin typeface="Raleway SemiBold" pitchFamily="2" charset="0"/>
                          <a:cs typeface="Arial"/>
                        </a:rPr>
                        <a:t>Employee + 1 Dependent</a:t>
                      </a:r>
                    </a:p>
                  </a:txBody>
                  <a:tcPr marL="84053" marR="84053" marT="0" marB="0"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bg1"/>
                          </a:solidFill>
                          <a:latin typeface="Raleway SemiBold" pitchFamily="2" charset="0"/>
                          <a:cs typeface="Arial"/>
                        </a:rPr>
                        <a:t>Employee + 2 or more Dependents</a:t>
                      </a:r>
                    </a:p>
                  </a:txBody>
                  <a:tcPr marL="84053" marR="84053" marT="0" marB="0"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75000"/>
                      </a:schemeClr>
                    </a:solidFill>
                  </a:tcPr>
                </a:tc>
                <a:extLst>
                  <a:ext uri="{0D108BD9-81ED-4DB2-BD59-A6C34878D82A}">
                    <a16:rowId xmlns:a16="http://schemas.microsoft.com/office/drawing/2014/main" val="10001"/>
                  </a:ext>
                </a:extLst>
              </a:tr>
              <a:tr h="45476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tx1"/>
                          </a:solidFill>
                          <a:latin typeface="Raleway SemiBold" pitchFamily="2" charset="0"/>
                          <a:cs typeface="Arial"/>
                        </a:rPr>
                        <a:t>Base Plan</a:t>
                      </a:r>
                    </a:p>
                  </a:txBody>
                  <a:tcPr marL="89503" marR="89503" marT="89507" marB="89507"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95000"/>
                      </a:schemeClr>
                    </a:solidFill>
                  </a:tcPr>
                </a:tc>
                <a:tc>
                  <a:txBody>
                    <a:bodyPr/>
                    <a:lstStyle/>
                    <a:p>
                      <a:pPr marL="0" marR="0" algn="ctr">
                        <a:lnSpc>
                          <a:spcPct val="110000"/>
                        </a:lnSpc>
                        <a:buNone/>
                      </a:pPr>
                      <a:r>
                        <a:rPr lang="en-US" sz="1400">
                          <a:solidFill>
                            <a:srgbClr val="000000"/>
                          </a:solidFill>
                          <a:effectLst/>
                          <a:latin typeface="+mn-lt"/>
                          <a:ea typeface="MS Mincho" panose="02020609040205080304" pitchFamily="49" charset="-128"/>
                          <a:cs typeface="Arial" panose="020B0604020202020204" pitchFamily="34" charset="0"/>
                        </a:rPr>
                        <a:t>Paid by County</a:t>
                      </a:r>
                    </a:p>
                  </a:txBody>
                  <a:tcPr marL="36830" marR="3683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solidFill>
                  </a:tcPr>
                </a:tc>
                <a:tc>
                  <a:txBody>
                    <a:bodyPr/>
                    <a:lstStyle/>
                    <a:p>
                      <a:pPr marL="0" marR="0" algn="ctr">
                        <a:lnSpc>
                          <a:spcPct val="110000"/>
                        </a:lnSpc>
                        <a:buNone/>
                      </a:pPr>
                      <a:r>
                        <a:rPr lang="en-US" sz="1400">
                          <a:solidFill>
                            <a:srgbClr val="000000"/>
                          </a:solidFill>
                          <a:effectLst/>
                          <a:latin typeface="+mn-lt"/>
                          <a:ea typeface="MS Mincho" panose="02020609040205080304" pitchFamily="49" charset="-128"/>
                          <a:cs typeface="Arial" panose="020B0604020202020204" pitchFamily="34" charset="0"/>
                        </a:rPr>
                        <a:t>$11.50</a:t>
                      </a:r>
                    </a:p>
                  </a:txBody>
                  <a:tcPr marL="36830" marR="3683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95000"/>
                      </a:schemeClr>
                    </a:solidFill>
                  </a:tcPr>
                </a:tc>
                <a:tc>
                  <a:txBody>
                    <a:bodyPr/>
                    <a:lstStyle/>
                    <a:p>
                      <a:pPr marL="0" marR="0" algn="ctr">
                        <a:lnSpc>
                          <a:spcPct val="110000"/>
                        </a:lnSpc>
                        <a:buNone/>
                      </a:pPr>
                      <a:r>
                        <a:rPr lang="en-US" sz="1400">
                          <a:solidFill>
                            <a:srgbClr val="000000"/>
                          </a:solidFill>
                          <a:effectLst/>
                          <a:latin typeface="+mn-lt"/>
                          <a:ea typeface="MS Mincho" panose="02020609040205080304" pitchFamily="49" charset="-128"/>
                          <a:cs typeface="Arial" panose="020B0604020202020204" pitchFamily="34" charset="0"/>
                        </a:rPr>
                        <a:t>$27.00</a:t>
                      </a:r>
                    </a:p>
                  </a:txBody>
                  <a:tcPr marL="36830" marR="3683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solidFill>
                  </a:tcPr>
                </a:tc>
                <a:extLst>
                  <a:ext uri="{0D108BD9-81ED-4DB2-BD59-A6C34878D82A}">
                    <a16:rowId xmlns:a16="http://schemas.microsoft.com/office/drawing/2014/main" val="10002"/>
                  </a:ext>
                </a:extLst>
              </a:tr>
              <a:tr h="45476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tx1"/>
                          </a:solidFill>
                          <a:latin typeface="Raleway SemiBold" pitchFamily="2" charset="0"/>
                          <a:cs typeface="Arial"/>
                        </a:rPr>
                        <a:t>Enhanced Plan</a:t>
                      </a:r>
                    </a:p>
                  </a:txBody>
                  <a:tcPr marL="89503" marR="89503" marT="89507" marB="89507"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95000"/>
                      </a:schemeClr>
                    </a:solidFill>
                  </a:tcPr>
                </a:tc>
                <a:tc>
                  <a:txBody>
                    <a:bodyPr/>
                    <a:lstStyle/>
                    <a:p>
                      <a:pPr marL="0" marR="0" algn="ctr">
                        <a:lnSpc>
                          <a:spcPct val="110000"/>
                        </a:lnSpc>
                        <a:buNone/>
                      </a:pPr>
                      <a:r>
                        <a:rPr lang="en-US" sz="1400">
                          <a:solidFill>
                            <a:srgbClr val="000000"/>
                          </a:solidFill>
                          <a:effectLst/>
                          <a:latin typeface="+mn-lt"/>
                          <a:ea typeface="MS Mincho" panose="02020609040205080304" pitchFamily="49" charset="-128"/>
                          <a:cs typeface="Arial" panose="020B0604020202020204" pitchFamily="34" charset="0"/>
                        </a:rPr>
                        <a:t>$9.02</a:t>
                      </a:r>
                    </a:p>
                  </a:txBody>
                  <a:tcPr marL="36830" marR="3683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solidFill>
                  </a:tcPr>
                </a:tc>
                <a:tc>
                  <a:txBody>
                    <a:bodyPr/>
                    <a:lstStyle/>
                    <a:p>
                      <a:pPr marL="0" marR="0" algn="ctr">
                        <a:lnSpc>
                          <a:spcPct val="110000"/>
                        </a:lnSpc>
                        <a:buNone/>
                      </a:pPr>
                      <a:r>
                        <a:rPr lang="en-US" sz="1400">
                          <a:solidFill>
                            <a:srgbClr val="000000"/>
                          </a:solidFill>
                          <a:effectLst/>
                          <a:latin typeface="+mn-lt"/>
                          <a:ea typeface="MS Mincho" panose="02020609040205080304" pitchFamily="49" charset="-128"/>
                          <a:cs typeface="Arial" panose="020B0604020202020204" pitchFamily="34" charset="0"/>
                        </a:rPr>
                        <a:t>$22.50</a:t>
                      </a:r>
                    </a:p>
                  </a:txBody>
                  <a:tcPr marL="36830" marR="3683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95000"/>
                      </a:schemeClr>
                    </a:solidFill>
                  </a:tcPr>
                </a:tc>
                <a:tc>
                  <a:txBody>
                    <a:bodyPr/>
                    <a:lstStyle/>
                    <a:p>
                      <a:pPr marL="0" marR="0" algn="ctr">
                        <a:lnSpc>
                          <a:spcPct val="110000"/>
                        </a:lnSpc>
                        <a:buNone/>
                      </a:pPr>
                      <a:r>
                        <a:rPr lang="en-US" sz="1400" dirty="0">
                          <a:solidFill>
                            <a:srgbClr val="000000"/>
                          </a:solidFill>
                          <a:effectLst/>
                          <a:latin typeface="+mn-lt"/>
                          <a:ea typeface="MS Mincho" panose="02020609040205080304" pitchFamily="49" charset="-128"/>
                          <a:cs typeface="Arial" panose="020B0604020202020204" pitchFamily="34" charset="0"/>
                        </a:rPr>
                        <a:t>$51.50</a:t>
                      </a:r>
                    </a:p>
                  </a:txBody>
                  <a:tcPr marL="36830" marR="3683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solidFill>
                  </a:tcPr>
                </a:tc>
                <a:extLst>
                  <a:ext uri="{0D108BD9-81ED-4DB2-BD59-A6C34878D82A}">
                    <a16:rowId xmlns:a16="http://schemas.microsoft.com/office/drawing/2014/main" val="4024340627"/>
                  </a:ext>
                </a:extLst>
              </a:tr>
            </a:tbl>
          </a:graphicData>
        </a:graphic>
      </p:graphicFrame>
    </p:spTree>
    <p:extLst>
      <p:ext uri="{BB962C8B-B14F-4D97-AF65-F5344CB8AC3E}">
        <p14:creationId xmlns:p14="http://schemas.microsoft.com/office/powerpoint/2010/main" val="2082365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66CDE-DD9D-BCCA-A0BB-5A968504829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4F1C41-1E95-24EE-43FF-6EACCF356AFD}"/>
              </a:ext>
            </a:extLst>
          </p:cNvPr>
          <p:cNvSpPr>
            <a:spLocks noGrp="1"/>
          </p:cNvSpPr>
          <p:nvPr>
            <p:ph type="title"/>
          </p:nvPr>
        </p:nvSpPr>
        <p:spPr/>
        <p:txBody>
          <a:bodyPr/>
          <a:lstStyle/>
          <a:p>
            <a:r>
              <a:rPr lang="en-US" dirty="0"/>
              <a:t>Vision Benefits</a:t>
            </a:r>
            <a:br>
              <a:rPr lang="en-US" dirty="0"/>
            </a:br>
            <a:endParaRPr lang="en-US" dirty="0"/>
          </a:p>
        </p:txBody>
      </p:sp>
      <p:sp>
        <p:nvSpPr>
          <p:cNvPr id="2" name="Rectangle 1">
            <a:extLst>
              <a:ext uri="{FF2B5EF4-FFF2-40B4-BE49-F238E27FC236}">
                <a16:creationId xmlns:a16="http://schemas.microsoft.com/office/drawing/2014/main" id="{4A9B30E1-6CCD-AFFD-51B5-A1779906DE2D}"/>
              </a:ext>
              <a:ext uri="{C183D7F6-B498-43B3-948B-1728B52AA6E4}">
                <adec:decorative xmlns:adec="http://schemas.microsoft.com/office/drawing/2017/decorative" val="1"/>
              </a:ext>
            </a:extLst>
          </p:cNvPr>
          <p:cNvSpPr/>
          <p:nvPr/>
        </p:nvSpPr>
        <p:spPr>
          <a:xfrm>
            <a:off x="0" y="0"/>
            <a:ext cx="12192000" cy="6858000"/>
          </a:xfrm>
          <a:prstGeom prst="rect">
            <a:avLst/>
          </a:prstGeom>
          <a:gradFill>
            <a:gsLst>
              <a:gs pos="30000">
                <a:schemeClr val="accent2"/>
              </a:gs>
              <a:gs pos="100000">
                <a:schemeClr val="accent2">
                  <a:lumMod val="20000"/>
                  <a:lumOff val="80000"/>
                </a:schemeClr>
              </a:gs>
            </a:gsLst>
            <a:lin ang="18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aleway Medium"/>
              <a:ea typeface="+mn-ea"/>
              <a:cs typeface="+mn-cs"/>
            </a:endParaRPr>
          </a:p>
        </p:txBody>
      </p:sp>
      <p:sp>
        <p:nvSpPr>
          <p:cNvPr id="6" name="TextBox 5">
            <a:extLst>
              <a:ext uri="{FF2B5EF4-FFF2-40B4-BE49-F238E27FC236}">
                <a16:creationId xmlns:a16="http://schemas.microsoft.com/office/drawing/2014/main" id="{F222868A-ED44-DD40-BE69-3996259C3C7A}"/>
              </a:ext>
            </a:extLst>
          </p:cNvPr>
          <p:cNvSpPr txBox="1"/>
          <p:nvPr/>
        </p:nvSpPr>
        <p:spPr>
          <a:xfrm>
            <a:off x="452352" y="2551837"/>
            <a:ext cx="835941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Raleway" pitchFamily="2" charset="0"/>
                <a:ea typeface="+mn-ea"/>
                <a:cs typeface="+mn-cs"/>
              </a:rPr>
              <a:t>Vision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Raleway" pitchFamily="2" charset="0"/>
                <a:ea typeface="+mn-ea"/>
                <a:cs typeface="+mn-cs"/>
              </a:rPr>
              <a:t>Benefits</a:t>
            </a:r>
          </a:p>
        </p:txBody>
      </p:sp>
      <p:pic>
        <p:nvPicPr>
          <p:cNvPr id="7" name="Graphic 6">
            <a:extLst>
              <a:ext uri="{FF2B5EF4-FFF2-40B4-BE49-F238E27FC236}">
                <a16:creationId xmlns:a16="http://schemas.microsoft.com/office/drawing/2014/main" id="{8E734869-7807-C137-F7DF-EA70AB0B7363}"/>
              </a:ext>
              <a:ext uri="{C183D7F6-B498-43B3-948B-1728B52AA6E4}">
                <adec:decorative xmlns:adec="http://schemas.microsoft.com/office/drawing/2017/decorative" val="1"/>
              </a:ext>
            </a:extLst>
          </p:cNvPr>
          <p:cNvPicPr>
            <a:picLocks noChangeAspect="1"/>
          </p:cNvPicPr>
          <p:nvPr/>
        </p:nvPicPr>
        <p:blipFill>
          <a:blip>
            <a:alphaModFix amt="2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406640" y="952480"/>
            <a:ext cx="5267345" cy="5267345"/>
          </a:xfrm>
          <a:prstGeom prst="rect">
            <a:avLst/>
          </a:prstGeom>
        </p:spPr>
      </p:pic>
    </p:spTree>
    <p:extLst>
      <p:ext uri="{BB962C8B-B14F-4D97-AF65-F5344CB8AC3E}">
        <p14:creationId xmlns:p14="http://schemas.microsoft.com/office/powerpoint/2010/main" val="167790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FBA857-124F-FD4F-54EA-455507B8C1F9}"/>
              </a:ext>
            </a:extLst>
          </p:cNvPr>
          <p:cNvSpPr>
            <a:spLocks noGrp="1"/>
          </p:cNvSpPr>
          <p:nvPr>
            <p:ph type="title"/>
          </p:nvPr>
        </p:nvSpPr>
        <p:spPr/>
        <p:txBody>
          <a:bodyPr/>
          <a:lstStyle/>
          <a:p>
            <a:r>
              <a:rPr lang="en-US" dirty="0"/>
              <a:t>Vision Plan Highlights</a:t>
            </a:r>
          </a:p>
        </p:txBody>
      </p:sp>
      <p:graphicFrame>
        <p:nvGraphicFramePr>
          <p:cNvPr id="5" name="Table 4">
            <a:extLst>
              <a:ext uri="{FF2B5EF4-FFF2-40B4-BE49-F238E27FC236}">
                <a16:creationId xmlns:a16="http://schemas.microsoft.com/office/drawing/2014/main" id="{D1F45FB2-D7F3-E0D5-4E5B-BF1C6709427A}"/>
              </a:ext>
            </a:extLst>
          </p:cNvPr>
          <p:cNvGraphicFramePr>
            <a:graphicFrameLocks noGrp="1"/>
          </p:cNvGraphicFramePr>
          <p:nvPr/>
        </p:nvGraphicFramePr>
        <p:xfrm>
          <a:off x="1923613" y="1466573"/>
          <a:ext cx="8344773" cy="4710390"/>
        </p:xfrm>
        <a:graphic>
          <a:graphicData uri="http://schemas.openxmlformats.org/drawingml/2006/table">
            <a:tbl>
              <a:tblPr firstRow="1" firstCol="1" bandRow="1">
                <a:effectLst/>
              </a:tblPr>
              <a:tblGrid>
                <a:gridCol w="2781591">
                  <a:extLst>
                    <a:ext uri="{9D8B030D-6E8A-4147-A177-3AD203B41FA5}">
                      <a16:colId xmlns:a16="http://schemas.microsoft.com/office/drawing/2014/main" val="2921840980"/>
                    </a:ext>
                  </a:extLst>
                </a:gridCol>
                <a:gridCol w="2781591">
                  <a:extLst>
                    <a:ext uri="{9D8B030D-6E8A-4147-A177-3AD203B41FA5}">
                      <a16:colId xmlns:a16="http://schemas.microsoft.com/office/drawing/2014/main" val="3533072260"/>
                    </a:ext>
                  </a:extLst>
                </a:gridCol>
                <a:gridCol w="2781591">
                  <a:extLst>
                    <a:ext uri="{9D8B030D-6E8A-4147-A177-3AD203B41FA5}">
                      <a16:colId xmlns:a16="http://schemas.microsoft.com/office/drawing/2014/main" val="464272207"/>
                    </a:ext>
                  </a:extLst>
                </a:gridCol>
              </a:tblGrid>
              <a:tr h="471039">
                <a:tc>
                  <a:txBody>
                    <a:bodyPr/>
                    <a:lstStyle/>
                    <a:p>
                      <a:pPr marL="73025" marR="73025" algn="ctr">
                        <a:spcBef>
                          <a:spcPts val="0"/>
                        </a:spcBef>
                        <a:spcAft>
                          <a:spcPts val="0"/>
                        </a:spcAft>
                      </a:pPr>
                      <a:r>
                        <a:rPr lang="en-US" sz="1400" b="1">
                          <a:solidFill>
                            <a:srgbClr val="404040"/>
                          </a:solidFill>
                          <a:effectLst/>
                          <a:latin typeface="+mj-lt"/>
                          <a:ea typeface="Microsoft Sans Serif" panose="020B0604020202020204" pitchFamily="34" charset="0"/>
                          <a:cs typeface="Times New Roman" panose="02020603050405020304" pitchFamily="18" charset="0"/>
                        </a:rPr>
                        <a:t> </a:t>
                      </a:r>
                      <a:endParaRPr lang="en-US" sz="1400">
                        <a:solidFill>
                          <a:srgbClr val="404040"/>
                        </a:solidFill>
                        <a:effectLst/>
                        <a:latin typeface="+mj-lt"/>
                        <a:ea typeface="Microsoft Sans Serif" panose="020B0604020202020204" pitchFamily="34" charset="0"/>
                        <a:cs typeface="Times New Roman" panose="02020603050405020304" pitchFamily="18" charset="0"/>
                      </a:endParaRPr>
                    </a:p>
                  </a:txBody>
                  <a:tcPr marL="0" marR="0" marT="0" marB="0" anchor="ctr">
                    <a:lnL w="3175"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marL="73025" marR="73025" algn="ctr">
                        <a:lnSpc>
                          <a:spcPct val="125000"/>
                        </a:lnSpc>
                        <a:spcBef>
                          <a:spcPts val="600"/>
                        </a:spcBef>
                        <a:spcAft>
                          <a:spcPts val="300"/>
                        </a:spcAft>
                      </a:pPr>
                      <a:r>
                        <a:rPr lang="en-US" sz="1500" b="0" dirty="0">
                          <a:solidFill>
                            <a:schemeClr val="bg1"/>
                          </a:solidFill>
                          <a:effectLst/>
                          <a:latin typeface="+mj-lt"/>
                          <a:ea typeface="Microsoft Sans Serif" panose="020B0604020202020204" pitchFamily="34" charset="0"/>
                          <a:cs typeface="Times New Roman" panose="02020603050405020304" pitchFamily="18" charset="0"/>
                        </a:rPr>
                        <a:t>Exam &amp; Material Plan</a:t>
                      </a:r>
                    </a:p>
                  </a:txBody>
                  <a:tcPr marL="0" marR="0" marT="0" marB="0" anchor="ctr">
                    <a:lnL w="3175" cap="flat" cmpd="sng" algn="ctr">
                      <a:solidFill>
                        <a:schemeClr val="bg1">
                          <a:lumMod val="75000"/>
                        </a:schemeClr>
                      </a:solidFill>
                      <a:prstDash val="solid"/>
                      <a:round/>
                      <a:headEnd type="none" w="med" len="med"/>
                      <a:tailEnd type="none" w="med" len="med"/>
                    </a:lnL>
                    <a:lnR w="12700" cap="flat" cmpd="sng" algn="ctr">
                      <a:solidFill>
                        <a:schemeClr val="bg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3"/>
                    </a:solidFill>
                  </a:tcPr>
                </a:tc>
                <a:tc>
                  <a:txBody>
                    <a:bodyPr/>
                    <a:lstStyle/>
                    <a:p>
                      <a:pPr marL="73025" marR="73025" algn="ctr">
                        <a:lnSpc>
                          <a:spcPct val="125000"/>
                        </a:lnSpc>
                        <a:spcBef>
                          <a:spcPts val="600"/>
                        </a:spcBef>
                        <a:spcAft>
                          <a:spcPts val="300"/>
                        </a:spcAft>
                      </a:pPr>
                      <a:r>
                        <a:rPr lang="en-US" sz="1500" b="0" dirty="0">
                          <a:solidFill>
                            <a:schemeClr val="bg1"/>
                          </a:solidFill>
                          <a:effectLst/>
                          <a:latin typeface="+mj-lt"/>
                          <a:ea typeface="Microsoft Sans Serif" panose="020B0604020202020204" pitchFamily="34" charset="0"/>
                          <a:cs typeface="Times New Roman" panose="02020603050405020304" pitchFamily="18" charset="0"/>
                        </a:rPr>
                        <a:t>Materials Only Plan</a:t>
                      </a:r>
                    </a:p>
                  </a:txBody>
                  <a:tcPr marL="0" marR="0" marT="0" marB="0" anchor="ctr">
                    <a:lnL w="12700" cap="flat" cmpd="sng" algn="ctr">
                      <a:solidFill>
                        <a:schemeClr val="bg1"/>
                      </a:solidFill>
                      <a:prstDash val="sysDot"/>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297504692"/>
                  </a:ext>
                </a:extLst>
              </a:tr>
              <a:tr h="471039">
                <a:tc>
                  <a:txBody>
                    <a:bodyPr/>
                    <a:lstStyle/>
                    <a:p>
                      <a:pPr marL="73025" marR="73025">
                        <a:spcBef>
                          <a:spcPts val="0"/>
                        </a:spcBef>
                        <a:spcAft>
                          <a:spcPts val="0"/>
                        </a:spcAft>
                      </a:pPr>
                      <a:r>
                        <a:rPr lang="en-US" sz="1400" b="0">
                          <a:solidFill>
                            <a:srgbClr val="FFFFFF"/>
                          </a:solidFill>
                          <a:effectLst/>
                          <a:latin typeface="+mj-lt"/>
                          <a:ea typeface="Microsoft Sans Serif" panose="020B0604020202020204" pitchFamily="34" charset="0"/>
                          <a:cs typeface="Times New Roman" panose="02020603050405020304" pitchFamily="18" charset="0"/>
                        </a:rPr>
                        <a:t>In-Network Benefits</a:t>
                      </a:r>
                      <a:endParaRPr lang="en-US" sz="1400" b="0">
                        <a:solidFill>
                          <a:srgbClr val="404040"/>
                        </a:solidFill>
                        <a:effectLst/>
                        <a:latin typeface="+mj-lt"/>
                        <a:ea typeface="Microsoft Sans Serif" panose="020B0604020202020204" pitchFamily="34" charset="0"/>
                        <a:cs typeface="Times New Roman" panose="02020603050405020304" pitchFamily="18" charset="0"/>
                      </a:endParaRP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75000"/>
                      </a:schemeClr>
                    </a:solidFill>
                  </a:tcPr>
                </a:tc>
                <a:tc>
                  <a:txBody>
                    <a:bodyPr/>
                    <a:lstStyle/>
                    <a:p>
                      <a:pPr marL="73025" marR="73025">
                        <a:spcBef>
                          <a:spcPts val="600"/>
                        </a:spcBef>
                        <a:spcAft>
                          <a:spcPts val="0"/>
                        </a:spcAft>
                      </a:pPr>
                      <a:r>
                        <a:rPr lang="en-US" sz="1400" b="1">
                          <a:solidFill>
                            <a:srgbClr val="404040"/>
                          </a:solidFill>
                          <a:effectLst/>
                          <a:latin typeface="+mj-lt"/>
                          <a:ea typeface="Microsoft Sans Serif" panose="020B0604020202020204" pitchFamily="34" charset="0"/>
                          <a:cs typeface="Times New Roman" panose="02020603050405020304" pitchFamily="18" charset="0"/>
                        </a:rPr>
                        <a:t> </a:t>
                      </a:r>
                      <a:endParaRPr lang="en-US" sz="1400">
                        <a:solidFill>
                          <a:srgbClr val="404040"/>
                        </a:solidFill>
                        <a:effectLst/>
                        <a:latin typeface="+mj-lt"/>
                        <a:ea typeface="Microsoft Sans Serif" panose="020B0604020202020204" pitchFamily="34" charset="0"/>
                        <a:cs typeface="Times New Roman" panose="02020603050405020304" pitchFamily="18" charset="0"/>
                      </a:endParaRP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75000"/>
                      </a:schemeClr>
                    </a:solidFill>
                  </a:tcPr>
                </a:tc>
                <a:tc>
                  <a:txBody>
                    <a:bodyPr/>
                    <a:lstStyle/>
                    <a:p>
                      <a:pPr marL="73025" marR="73025">
                        <a:spcBef>
                          <a:spcPts val="0"/>
                        </a:spcBef>
                        <a:spcAft>
                          <a:spcPts val="0"/>
                        </a:spcAft>
                      </a:pPr>
                      <a:r>
                        <a:rPr lang="en-US" sz="1400" b="1">
                          <a:solidFill>
                            <a:srgbClr val="404040"/>
                          </a:solidFill>
                          <a:effectLst/>
                          <a:latin typeface="+mj-lt"/>
                          <a:ea typeface="Microsoft Sans Serif" panose="020B0604020202020204" pitchFamily="34" charset="0"/>
                          <a:cs typeface="Times New Roman" panose="02020603050405020304" pitchFamily="18" charset="0"/>
                        </a:rPr>
                        <a:t> </a:t>
                      </a:r>
                      <a:endParaRPr lang="en-US" sz="1400">
                        <a:solidFill>
                          <a:srgbClr val="404040"/>
                        </a:solidFill>
                        <a:effectLst/>
                        <a:latin typeface="+mj-lt"/>
                        <a:ea typeface="Microsoft Sans Serif" panose="020B0604020202020204" pitchFamily="34" charset="0"/>
                        <a:cs typeface="Times New Roman" panose="02020603050405020304" pitchFamily="18" charset="0"/>
                      </a:endParaRP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324441119"/>
                  </a:ext>
                </a:extLst>
              </a:tr>
              <a:tr h="471039">
                <a:tc>
                  <a:txBody>
                    <a:bodyPr/>
                    <a:lstStyle/>
                    <a:p>
                      <a:pPr marL="73025" marR="73025">
                        <a:spcBef>
                          <a:spcPts val="0"/>
                        </a:spcBef>
                        <a:spcAft>
                          <a:spcPts val="0"/>
                        </a:spcAft>
                      </a:pPr>
                      <a:r>
                        <a:rPr lang="en-US" sz="1400" b="0">
                          <a:solidFill>
                            <a:schemeClr val="tx1"/>
                          </a:solidFill>
                          <a:effectLst/>
                          <a:latin typeface="Raleway SemiBold" pitchFamily="2" charset="0"/>
                          <a:ea typeface="Microsoft Sans Serif" panose="020B0604020202020204" pitchFamily="34" charset="0"/>
                          <a:cs typeface="Times New Roman" panose="02020603050405020304" pitchFamily="18" charset="0"/>
                        </a:rPr>
                        <a:t>Vision Exam</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73025" marR="73025" algn="ctr">
                        <a:spcBef>
                          <a:spcPts val="0"/>
                        </a:spcBef>
                        <a:spcAft>
                          <a:spcPts val="0"/>
                        </a:spcAft>
                      </a:pPr>
                      <a:r>
                        <a:rPr lang="en-US" sz="1600" dirty="0">
                          <a:solidFill>
                            <a:schemeClr val="tx1"/>
                          </a:solidFill>
                          <a:effectLst/>
                          <a:latin typeface="+mj-lt"/>
                          <a:ea typeface="Microsoft Sans Serif" panose="020B0604020202020204" pitchFamily="34" charset="0"/>
                          <a:cs typeface="Times New Roman" panose="02020603050405020304" pitchFamily="18" charset="0"/>
                        </a:rPr>
                        <a:t>$0</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73025" marR="73025" algn="ctr">
                        <a:spcBef>
                          <a:spcPts val="0"/>
                        </a:spcBef>
                        <a:spcAft>
                          <a:spcPts val="0"/>
                        </a:spcAft>
                      </a:pPr>
                      <a:r>
                        <a:rPr lang="en-US" sz="1600" dirty="0">
                          <a:solidFill>
                            <a:schemeClr val="tx1"/>
                          </a:solidFill>
                          <a:effectLst/>
                          <a:latin typeface="+mj-lt"/>
                          <a:ea typeface="Microsoft Sans Serif" panose="020B0604020202020204" pitchFamily="34" charset="0"/>
                          <a:cs typeface="Times New Roman" panose="02020603050405020304" pitchFamily="18" charset="0"/>
                        </a:rPr>
                        <a:t>N/A</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18865394"/>
                  </a:ext>
                </a:extLst>
              </a:tr>
              <a:tr h="471039">
                <a:tc>
                  <a:txBody>
                    <a:bodyPr/>
                    <a:lstStyle/>
                    <a:p>
                      <a:pPr marL="73025" marR="73025">
                        <a:spcBef>
                          <a:spcPts val="0"/>
                        </a:spcBef>
                        <a:spcAft>
                          <a:spcPts val="0"/>
                        </a:spcAft>
                      </a:pPr>
                      <a:r>
                        <a:rPr lang="en-US" sz="1400" b="0">
                          <a:solidFill>
                            <a:schemeClr val="tx1"/>
                          </a:solidFill>
                          <a:effectLst/>
                          <a:latin typeface="Raleway SemiBold" pitchFamily="2" charset="0"/>
                          <a:ea typeface="Microsoft Sans Serif" panose="020B0604020202020204" pitchFamily="34" charset="0"/>
                          <a:cs typeface="Times New Roman" panose="02020603050405020304" pitchFamily="18" charset="0"/>
                        </a:rPr>
                        <a:t>Frames</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73025" marR="73025" algn="ctr">
                        <a:spcBef>
                          <a:spcPts val="0"/>
                        </a:spcBef>
                        <a:spcAft>
                          <a:spcPts val="0"/>
                        </a:spcAft>
                      </a:pPr>
                      <a:r>
                        <a:rPr lang="en-US" sz="1600" dirty="0">
                          <a:solidFill>
                            <a:schemeClr val="tx1"/>
                          </a:solidFill>
                          <a:effectLst/>
                          <a:latin typeface="+mj-lt"/>
                          <a:ea typeface="Microsoft Sans Serif" panose="020B0604020202020204" pitchFamily="34" charset="0"/>
                          <a:cs typeface="Times New Roman" panose="02020603050405020304" pitchFamily="18" charset="0"/>
                        </a:rPr>
                        <a:t>$150 retail allowance</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73025" marR="73025" algn="ctr">
                        <a:spcBef>
                          <a:spcPts val="0"/>
                        </a:spcBef>
                        <a:spcAft>
                          <a:spcPts val="0"/>
                        </a:spcAft>
                      </a:pPr>
                      <a:r>
                        <a:rPr lang="en-US" sz="1600" dirty="0">
                          <a:solidFill>
                            <a:schemeClr val="tx1"/>
                          </a:solidFill>
                          <a:effectLst/>
                          <a:latin typeface="+mj-lt"/>
                          <a:ea typeface="Microsoft Sans Serif" panose="020B0604020202020204" pitchFamily="34" charset="0"/>
                          <a:cs typeface="Times New Roman" panose="02020603050405020304" pitchFamily="18" charset="0"/>
                        </a:rPr>
                        <a:t>$150 retail allowance</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76095867"/>
                  </a:ext>
                </a:extLst>
              </a:tr>
              <a:tr h="471039">
                <a:tc>
                  <a:txBody>
                    <a:bodyPr/>
                    <a:lstStyle/>
                    <a:p>
                      <a:pPr marL="73025" marR="73025">
                        <a:spcBef>
                          <a:spcPts val="0"/>
                        </a:spcBef>
                        <a:spcAft>
                          <a:spcPts val="0"/>
                        </a:spcAft>
                      </a:pPr>
                      <a:r>
                        <a:rPr lang="en-US" sz="1400" b="0">
                          <a:solidFill>
                            <a:schemeClr val="tx1"/>
                          </a:solidFill>
                          <a:effectLst/>
                          <a:latin typeface="Raleway SemiBold" pitchFamily="2" charset="0"/>
                          <a:ea typeface="Microsoft Sans Serif" panose="020B0604020202020204" pitchFamily="34" charset="0"/>
                          <a:cs typeface="Times New Roman" panose="02020603050405020304" pitchFamily="18" charset="0"/>
                        </a:rPr>
                        <a:t>Lenses</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73025" marR="73025" algn="ctr">
                        <a:spcBef>
                          <a:spcPts val="0"/>
                        </a:spcBef>
                        <a:spcAft>
                          <a:spcPts val="0"/>
                        </a:spcAft>
                      </a:pPr>
                      <a:r>
                        <a:rPr lang="en-US" sz="1600" dirty="0">
                          <a:solidFill>
                            <a:schemeClr val="tx1"/>
                          </a:solidFill>
                          <a:effectLst/>
                          <a:latin typeface="+mj-lt"/>
                          <a:ea typeface="Microsoft Sans Serif" panose="020B0604020202020204" pitchFamily="34" charset="0"/>
                          <a:cs typeface="Times New Roman" panose="02020603050405020304" pitchFamily="18" charset="0"/>
                        </a:rPr>
                        <a:t>$15 copay</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73025" marR="73025" algn="ctr">
                        <a:spcBef>
                          <a:spcPts val="0"/>
                        </a:spcBef>
                        <a:spcAft>
                          <a:spcPts val="0"/>
                        </a:spcAft>
                      </a:pPr>
                      <a:r>
                        <a:rPr lang="en-US" sz="1600" dirty="0">
                          <a:solidFill>
                            <a:schemeClr val="tx1"/>
                          </a:solidFill>
                          <a:effectLst/>
                          <a:latin typeface="+mj-lt"/>
                          <a:ea typeface="Microsoft Sans Serif" panose="020B0604020202020204" pitchFamily="34" charset="0"/>
                          <a:cs typeface="Times New Roman" panose="02020603050405020304" pitchFamily="18" charset="0"/>
                        </a:rPr>
                        <a:t>$15 copay</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78399486"/>
                  </a:ext>
                </a:extLst>
              </a:tr>
              <a:tr h="471039">
                <a:tc>
                  <a:txBody>
                    <a:bodyPr/>
                    <a:lstStyle/>
                    <a:p>
                      <a:pPr marL="73025" marR="73025">
                        <a:spcBef>
                          <a:spcPts val="0"/>
                        </a:spcBef>
                        <a:spcAft>
                          <a:spcPts val="0"/>
                        </a:spcAft>
                      </a:pPr>
                      <a:r>
                        <a:rPr lang="en-US" sz="1400" b="0">
                          <a:solidFill>
                            <a:schemeClr val="tx1"/>
                          </a:solidFill>
                          <a:effectLst/>
                          <a:latin typeface="Raleway SemiBold" pitchFamily="2" charset="0"/>
                          <a:ea typeface="Microsoft Sans Serif" panose="020B0604020202020204" pitchFamily="34" charset="0"/>
                          <a:cs typeface="Times New Roman" panose="02020603050405020304" pitchFamily="18" charset="0"/>
                        </a:rPr>
                        <a:t>Contact Lenses</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73025" marR="73025" algn="ctr">
                        <a:spcBef>
                          <a:spcPts val="0"/>
                        </a:spcBef>
                        <a:spcAft>
                          <a:spcPts val="0"/>
                        </a:spcAft>
                      </a:pPr>
                      <a:r>
                        <a:rPr lang="en-US" sz="1600" dirty="0">
                          <a:solidFill>
                            <a:schemeClr val="tx1"/>
                          </a:solidFill>
                          <a:effectLst/>
                          <a:latin typeface="+mj-lt"/>
                          <a:ea typeface="Microsoft Sans Serif" panose="020B0604020202020204" pitchFamily="34" charset="0"/>
                          <a:cs typeface="Times New Roman" panose="02020603050405020304" pitchFamily="18" charset="0"/>
                        </a:rPr>
                        <a:t>$150 retail allowance</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73025" marR="73025" algn="ctr">
                        <a:spcBef>
                          <a:spcPts val="0"/>
                        </a:spcBef>
                        <a:spcAft>
                          <a:spcPts val="0"/>
                        </a:spcAft>
                      </a:pPr>
                      <a:r>
                        <a:rPr lang="en-US" sz="1600" dirty="0">
                          <a:solidFill>
                            <a:schemeClr val="tx1"/>
                          </a:solidFill>
                          <a:effectLst/>
                          <a:latin typeface="+mj-lt"/>
                          <a:ea typeface="Microsoft Sans Serif" panose="020B0604020202020204" pitchFamily="34" charset="0"/>
                          <a:cs typeface="Times New Roman" panose="02020603050405020304" pitchFamily="18" charset="0"/>
                        </a:rPr>
                        <a:t>$150 retail allowance</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59601839"/>
                  </a:ext>
                </a:extLst>
              </a:tr>
              <a:tr h="471039">
                <a:tc>
                  <a:txBody>
                    <a:bodyPr/>
                    <a:lstStyle/>
                    <a:p>
                      <a:pPr marL="73025" marR="73025">
                        <a:spcBef>
                          <a:spcPts val="0"/>
                        </a:spcBef>
                        <a:spcAft>
                          <a:spcPts val="0"/>
                        </a:spcAft>
                      </a:pPr>
                      <a:r>
                        <a:rPr lang="en-US" sz="1300" b="0">
                          <a:solidFill>
                            <a:schemeClr val="bg1"/>
                          </a:solidFill>
                          <a:effectLst/>
                          <a:latin typeface="+mj-lt"/>
                          <a:ea typeface="Microsoft Sans Serif" panose="020B0604020202020204" pitchFamily="34" charset="0"/>
                          <a:cs typeface="Times New Roman" panose="02020603050405020304" pitchFamily="18" charset="0"/>
                        </a:rPr>
                        <a:t>Benefit Frequency</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75000"/>
                      </a:schemeClr>
                    </a:solidFill>
                  </a:tcPr>
                </a:tc>
                <a:tc>
                  <a:txBody>
                    <a:bodyPr/>
                    <a:lstStyle/>
                    <a:p>
                      <a:pPr marL="73025" marR="73025" algn="ctr">
                        <a:spcBef>
                          <a:spcPts val="0"/>
                        </a:spcBef>
                        <a:spcAft>
                          <a:spcPts val="0"/>
                        </a:spcAft>
                      </a:pPr>
                      <a:endParaRPr lang="en-US" sz="1800" dirty="0">
                        <a:solidFill>
                          <a:schemeClr val="tx1"/>
                        </a:solidFill>
                        <a:effectLst/>
                        <a:latin typeface="+mj-lt"/>
                        <a:ea typeface="Microsoft Sans Serif" panose="020B0604020202020204" pitchFamily="34" charset="0"/>
                        <a:cs typeface="Times New Roman" panose="02020603050405020304" pitchFamily="18" charset="0"/>
                      </a:endParaRP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75000"/>
                      </a:schemeClr>
                    </a:solidFill>
                  </a:tcPr>
                </a:tc>
                <a:tc>
                  <a:txBody>
                    <a:bodyPr/>
                    <a:lstStyle/>
                    <a:p>
                      <a:pPr marL="73025" marR="73025" algn="ctr">
                        <a:spcBef>
                          <a:spcPts val="0"/>
                        </a:spcBef>
                        <a:spcAft>
                          <a:spcPts val="0"/>
                        </a:spcAft>
                      </a:pPr>
                      <a:endParaRPr lang="en-US" sz="1800" dirty="0">
                        <a:solidFill>
                          <a:schemeClr val="tx1"/>
                        </a:solidFill>
                        <a:effectLst/>
                        <a:latin typeface="+mj-lt"/>
                        <a:ea typeface="Microsoft Sans Serif" panose="020B0604020202020204" pitchFamily="34" charset="0"/>
                        <a:cs typeface="Times New Roman" panose="02020603050405020304" pitchFamily="18" charset="0"/>
                      </a:endParaRP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509381308"/>
                  </a:ext>
                </a:extLst>
              </a:tr>
              <a:tr h="471039">
                <a:tc>
                  <a:txBody>
                    <a:bodyPr/>
                    <a:lstStyle/>
                    <a:p>
                      <a:pPr marL="73025" marR="73025" lvl="0" indent="0" algn="l" defTabSz="685800" rtl="0" eaLnBrk="1" fontAlgn="auto" latinLnBrk="0" hangingPunct="1">
                        <a:lnSpc>
                          <a:spcPct val="100000"/>
                        </a:lnSpc>
                        <a:spcBef>
                          <a:spcPts val="0"/>
                        </a:spcBef>
                        <a:spcAft>
                          <a:spcPts val="0"/>
                        </a:spcAft>
                        <a:buClrTx/>
                        <a:buSzTx/>
                        <a:buFontTx/>
                        <a:buNone/>
                        <a:tabLst/>
                        <a:defRPr/>
                      </a:pPr>
                      <a:r>
                        <a:rPr lang="en-US" sz="1400" b="0" kern="1200">
                          <a:solidFill>
                            <a:schemeClr val="tx1"/>
                          </a:solidFill>
                          <a:effectLst/>
                          <a:latin typeface="Raleway SemiBold" pitchFamily="2" charset="0"/>
                          <a:ea typeface="Microsoft Sans Serif" panose="020B0604020202020204" pitchFamily="34" charset="0"/>
                          <a:cs typeface="Times New Roman" panose="02020603050405020304" pitchFamily="18" charset="0"/>
                        </a:rPr>
                        <a:t>Exams</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73025" marR="73025" algn="ctr">
                        <a:spcBef>
                          <a:spcPts val="0"/>
                        </a:spcBef>
                        <a:spcAft>
                          <a:spcPts val="0"/>
                        </a:spcAft>
                      </a:pPr>
                      <a:r>
                        <a:rPr lang="en-US" sz="1600">
                          <a:solidFill>
                            <a:schemeClr val="tx1"/>
                          </a:solidFill>
                          <a:effectLst/>
                          <a:latin typeface="+mn-lt"/>
                          <a:ea typeface="Microsoft Sans Serif" panose="020B0604020202020204" pitchFamily="34" charset="0"/>
                          <a:cs typeface="Times New Roman" panose="02020603050405020304" pitchFamily="18" charset="0"/>
                        </a:rPr>
                        <a:t>Once every </a:t>
                      </a:r>
                      <a:r>
                        <a:rPr lang="en-US" sz="1600">
                          <a:solidFill>
                            <a:srgbClr val="FF0066"/>
                          </a:solidFill>
                          <a:effectLst/>
                          <a:latin typeface="+mn-lt"/>
                          <a:ea typeface="Microsoft Sans Serif" panose="020B0604020202020204" pitchFamily="34" charset="0"/>
                          <a:cs typeface="Times New Roman" panose="02020603050405020304" pitchFamily="18" charset="0"/>
                        </a:rPr>
                        <a:t>12</a:t>
                      </a:r>
                      <a:r>
                        <a:rPr lang="en-US" sz="1600">
                          <a:solidFill>
                            <a:schemeClr val="tx1"/>
                          </a:solidFill>
                          <a:effectLst/>
                          <a:latin typeface="+mn-lt"/>
                          <a:ea typeface="Microsoft Sans Serif" panose="020B0604020202020204" pitchFamily="34" charset="0"/>
                          <a:cs typeface="Times New Roman" panose="02020603050405020304" pitchFamily="18" charset="0"/>
                        </a:rPr>
                        <a:t> months</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73025" marR="73025"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Raleway Medium"/>
                          <a:ea typeface="Microsoft Sans Serif" panose="020B0604020202020204" pitchFamily="34" charset="0"/>
                          <a:cs typeface="Times New Roman" panose="02020603050405020304" pitchFamily="18" charset="0"/>
                        </a:rPr>
                        <a:t>Once every </a:t>
                      </a:r>
                      <a:r>
                        <a:rPr kumimoji="0" lang="en-US" sz="1600" b="0" i="0" u="none" strike="noStrike" kern="1200" cap="none" spc="0" normalizeH="0" baseline="0" noProof="0">
                          <a:ln>
                            <a:noFill/>
                          </a:ln>
                          <a:solidFill>
                            <a:srgbClr val="FF0066"/>
                          </a:solidFill>
                          <a:effectLst/>
                          <a:uLnTx/>
                          <a:uFillTx/>
                          <a:latin typeface="Raleway Medium"/>
                          <a:ea typeface="Microsoft Sans Serif" panose="020B0604020202020204" pitchFamily="34" charset="0"/>
                          <a:cs typeface="Times New Roman" panose="02020603050405020304" pitchFamily="18" charset="0"/>
                        </a:rPr>
                        <a:t>12</a:t>
                      </a:r>
                      <a:r>
                        <a:rPr kumimoji="0" lang="en-US" sz="1600" b="0" i="0" u="none" strike="noStrike" kern="1200" cap="none" spc="0" normalizeH="0" baseline="0" noProof="0">
                          <a:ln>
                            <a:noFill/>
                          </a:ln>
                          <a:solidFill>
                            <a:srgbClr val="595959"/>
                          </a:solidFill>
                          <a:effectLst/>
                          <a:uLnTx/>
                          <a:uFillTx/>
                          <a:latin typeface="Raleway Medium"/>
                          <a:ea typeface="Microsoft Sans Serif" panose="020B0604020202020204" pitchFamily="34" charset="0"/>
                          <a:cs typeface="Times New Roman" panose="02020603050405020304" pitchFamily="18" charset="0"/>
                        </a:rPr>
                        <a:t> </a:t>
                      </a:r>
                      <a:r>
                        <a:rPr kumimoji="0" lang="en-US" sz="1600" b="0" i="0" u="none" strike="noStrike" kern="1200" cap="none" spc="0" normalizeH="0" baseline="0" noProof="0">
                          <a:ln>
                            <a:noFill/>
                          </a:ln>
                          <a:solidFill>
                            <a:schemeClr val="tx1"/>
                          </a:solidFill>
                          <a:effectLst/>
                          <a:uLnTx/>
                          <a:uFillTx/>
                          <a:latin typeface="Raleway Medium"/>
                          <a:ea typeface="Microsoft Sans Serif" panose="020B0604020202020204" pitchFamily="34" charset="0"/>
                          <a:cs typeface="Times New Roman" panose="02020603050405020304" pitchFamily="18" charset="0"/>
                        </a:rPr>
                        <a:t>months</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07541559"/>
                  </a:ext>
                </a:extLst>
              </a:tr>
              <a:tr h="471039">
                <a:tc>
                  <a:txBody>
                    <a:bodyPr/>
                    <a:lstStyle/>
                    <a:p>
                      <a:pPr marL="73025" marR="73025" lvl="0" indent="0" algn="l" defTabSz="6858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effectLst/>
                          <a:latin typeface="Raleway SemiBold" pitchFamily="2" charset="0"/>
                          <a:ea typeface="Microsoft Sans Serif" panose="020B0604020202020204" pitchFamily="34" charset="0"/>
                          <a:cs typeface="Times New Roman" panose="02020603050405020304" pitchFamily="18" charset="0"/>
                        </a:rPr>
                        <a:t>Lenses or Contacts</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73025" marR="73025"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Raleway Medium"/>
                          <a:ea typeface="Microsoft Sans Serif" panose="020B0604020202020204" pitchFamily="34" charset="0"/>
                          <a:cs typeface="Times New Roman" panose="02020603050405020304" pitchFamily="18" charset="0"/>
                        </a:rPr>
                        <a:t>Once every </a:t>
                      </a:r>
                      <a:r>
                        <a:rPr kumimoji="0" lang="en-US" sz="1600" b="0" i="0" u="none" strike="noStrike" kern="1200" cap="none" spc="0" normalizeH="0" baseline="0" noProof="0">
                          <a:ln>
                            <a:noFill/>
                          </a:ln>
                          <a:solidFill>
                            <a:srgbClr val="FF0066"/>
                          </a:solidFill>
                          <a:effectLst/>
                          <a:uLnTx/>
                          <a:uFillTx/>
                          <a:latin typeface="Raleway Medium"/>
                          <a:ea typeface="Microsoft Sans Serif" panose="020B0604020202020204" pitchFamily="34" charset="0"/>
                          <a:cs typeface="Times New Roman" panose="02020603050405020304" pitchFamily="18" charset="0"/>
                        </a:rPr>
                        <a:t>12</a:t>
                      </a:r>
                      <a:r>
                        <a:rPr kumimoji="0" lang="en-US" sz="1600" b="0" i="0" u="none" strike="noStrike" kern="1200" cap="none" spc="0" normalizeH="0" baseline="0" noProof="0">
                          <a:ln>
                            <a:noFill/>
                          </a:ln>
                          <a:solidFill>
                            <a:srgbClr val="595959"/>
                          </a:solidFill>
                          <a:effectLst/>
                          <a:uLnTx/>
                          <a:uFillTx/>
                          <a:latin typeface="Raleway Medium"/>
                          <a:ea typeface="Microsoft Sans Serif" panose="020B0604020202020204" pitchFamily="34" charset="0"/>
                          <a:cs typeface="Times New Roman" panose="02020603050405020304" pitchFamily="18" charset="0"/>
                        </a:rPr>
                        <a:t> </a:t>
                      </a:r>
                      <a:r>
                        <a:rPr kumimoji="0" lang="en-US" sz="1600" b="0" i="0" u="none" strike="noStrike" kern="1200" cap="none" spc="0" normalizeH="0" baseline="0" noProof="0">
                          <a:ln>
                            <a:noFill/>
                          </a:ln>
                          <a:solidFill>
                            <a:schemeClr val="tx1"/>
                          </a:solidFill>
                          <a:effectLst/>
                          <a:uLnTx/>
                          <a:uFillTx/>
                          <a:latin typeface="Raleway Medium"/>
                          <a:ea typeface="Microsoft Sans Serif" panose="020B0604020202020204" pitchFamily="34" charset="0"/>
                          <a:cs typeface="Times New Roman" panose="02020603050405020304" pitchFamily="18" charset="0"/>
                        </a:rPr>
                        <a:t>months</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73025" marR="73025"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Raleway Medium"/>
                          <a:ea typeface="Microsoft Sans Serif" panose="020B0604020202020204" pitchFamily="34" charset="0"/>
                          <a:cs typeface="Times New Roman" panose="02020603050405020304" pitchFamily="18" charset="0"/>
                        </a:rPr>
                        <a:t>Once every </a:t>
                      </a:r>
                      <a:r>
                        <a:rPr kumimoji="0" lang="en-US" sz="1600" b="0" i="0" u="none" strike="noStrike" kern="1200" cap="none" spc="0" normalizeH="0" baseline="0" noProof="0">
                          <a:ln>
                            <a:noFill/>
                          </a:ln>
                          <a:solidFill>
                            <a:srgbClr val="FF0066"/>
                          </a:solidFill>
                          <a:effectLst/>
                          <a:uLnTx/>
                          <a:uFillTx/>
                          <a:latin typeface="Raleway Medium"/>
                          <a:ea typeface="Microsoft Sans Serif" panose="020B0604020202020204" pitchFamily="34" charset="0"/>
                          <a:cs typeface="Times New Roman" panose="02020603050405020304" pitchFamily="18" charset="0"/>
                        </a:rPr>
                        <a:t>12</a:t>
                      </a:r>
                      <a:r>
                        <a:rPr kumimoji="0" lang="en-US" sz="1600" b="0" i="0" u="none" strike="noStrike" kern="1200" cap="none" spc="0" normalizeH="0" baseline="0" noProof="0">
                          <a:ln>
                            <a:noFill/>
                          </a:ln>
                          <a:solidFill>
                            <a:srgbClr val="595959"/>
                          </a:solidFill>
                          <a:effectLst/>
                          <a:uLnTx/>
                          <a:uFillTx/>
                          <a:latin typeface="Raleway Medium"/>
                          <a:ea typeface="Microsoft Sans Serif" panose="020B0604020202020204" pitchFamily="34" charset="0"/>
                          <a:cs typeface="Times New Roman" panose="02020603050405020304" pitchFamily="18" charset="0"/>
                        </a:rPr>
                        <a:t> </a:t>
                      </a:r>
                      <a:r>
                        <a:rPr kumimoji="0" lang="en-US" sz="1600" b="0" i="0" u="none" strike="noStrike" kern="1200" cap="none" spc="0" normalizeH="0" baseline="0" noProof="0">
                          <a:ln>
                            <a:noFill/>
                          </a:ln>
                          <a:solidFill>
                            <a:schemeClr val="tx1"/>
                          </a:solidFill>
                          <a:effectLst/>
                          <a:uLnTx/>
                          <a:uFillTx/>
                          <a:latin typeface="Raleway Medium"/>
                          <a:ea typeface="Microsoft Sans Serif" panose="020B0604020202020204" pitchFamily="34" charset="0"/>
                          <a:cs typeface="Times New Roman" panose="02020603050405020304" pitchFamily="18" charset="0"/>
                        </a:rPr>
                        <a:t>months</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6635694"/>
                  </a:ext>
                </a:extLst>
              </a:tr>
              <a:tr h="471039">
                <a:tc>
                  <a:txBody>
                    <a:bodyPr/>
                    <a:lstStyle/>
                    <a:p>
                      <a:pPr marL="73025" marR="73025" lvl="0" indent="0" algn="l" defTabSz="685800" rtl="0" eaLnBrk="1" fontAlgn="auto" latinLnBrk="0" hangingPunct="1">
                        <a:lnSpc>
                          <a:spcPct val="100000"/>
                        </a:lnSpc>
                        <a:spcBef>
                          <a:spcPts val="0"/>
                        </a:spcBef>
                        <a:spcAft>
                          <a:spcPts val="0"/>
                        </a:spcAft>
                        <a:buClrTx/>
                        <a:buSzTx/>
                        <a:buFontTx/>
                        <a:buNone/>
                        <a:tabLst/>
                        <a:defRPr/>
                      </a:pPr>
                      <a:r>
                        <a:rPr lang="en-US" sz="1400" b="0" kern="1200">
                          <a:solidFill>
                            <a:schemeClr val="tx1"/>
                          </a:solidFill>
                          <a:effectLst/>
                          <a:latin typeface="Raleway SemiBold" pitchFamily="2" charset="0"/>
                          <a:ea typeface="Microsoft Sans Serif" panose="020B0604020202020204" pitchFamily="34" charset="0"/>
                          <a:cs typeface="Times New Roman" panose="02020603050405020304" pitchFamily="18" charset="0"/>
                        </a:rPr>
                        <a:t>Frames</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73025" marR="73025"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Raleway Medium"/>
                          <a:ea typeface="Microsoft Sans Serif" panose="020B0604020202020204" pitchFamily="34" charset="0"/>
                          <a:cs typeface="Times New Roman" panose="02020603050405020304" pitchFamily="18" charset="0"/>
                        </a:rPr>
                        <a:t>Once every </a:t>
                      </a:r>
                      <a:r>
                        <a:rPr kumimoji="0" lang="en-US" sz="1600" b="0" i="0" u="none" strike="noStrike" kern="1200" cap="none" spc="0" normalizeH="0" baseline="0" noProof="0" dirty="0">
                          <a:ln>
                            <a:noFill/>
                          </a:ln>
                          <a:solidFill>
                            <a:srgbClr val="FF0066"/>
                          </a:solidFill>
                          <a:effectLst/>
                          <a:uLnTx/>
                          <a:uFillTx/>
                          <a:latin typeface="Raleway Medium"/>
                          <a:ea typeface="Microsoft Sans Serif" panose="020B0604020202020204" pitchFamily="34" charset="0"/>
                          <a:cs typeface="Times New Roman" panose="02020603050405020304" pitchFamily="18" charset="0"/>
                        </a:rPr>
                        <a:t>24</a:t>
                      </a:r>
                      <a:r>
                        <a:rPr kumimoji="0" lang="en-US" sz="1600" b="0" i="0" u="none" strike="noStrike" kern="1200" cap="none" spc="0" normalizeH="0" baseline="0" noProof="0" dirty="0">
                          <a:ln>
                            <a:noFill/>
                          </a:ln>
                          <a:solidFill>
                            <a:srgbClr val="595959"/>
                          </a:solidFill>
                          <a:effectLst/>
                          <a:uLnTx/>
                          <a:uFillTx/>
                          <a:latin typeface="Raleway Medium"/>
                          <a:ea typeface="Microsoft Sans Serif" panose="020B0604020202020204" pitchFamily="34" charset="0"/>
                          <a:cs typeface="Times New Roman" panose="02020603050405020304" pitchFamily="18" charset="0"/>
                        </a:rPr>
                        <a:t> </a:t>
                      </a:r>
                      <a:r>
                        <a:rPr kumimoji="0" lang="en-US" sz="1600" b="0" i="0" u="none" strike="noStrike" kern="1200" cap="none" spc="0" normalizeH="0" baseline="0" noProof="0" dirty="0">
                          <a:ln>
                            <a:noFill/>
                          </a:ln>
                          <a:solidFill>
                            <a:schemeClr val="tx1"/>
                          </a:solidFill>
                          <a:effectLst/>
                          <a:uLnTx/>
                          <a:uFillTx/>
                          <a:latin typeface="Raleway Medium"/>
                          <a:ea typeface="Microsoft Sans Serif" panose="020B0604020202020204" pitchFamily="34" charset="0"/>
                          <a:cs typeface="Times New Roman" panose="02020603050405020304" pitchFamily="18" charset="0"/>
                        </a:rPr>
                        <a:t>months</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73025" marR="73025"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Raleway Medium"/>
                          <a:ea typeface="Microsoft Sans Serif" panose="020B0604020202020204" pitchFamily="34" charset="0"/>
                          <a:cs typeface="Times New Roman" panose="02020603050405020304" pitchFamily="18" charset="0"/>
                        </a:rPr>
                        <a:t>Once every </a:t>
                      </a:r>
                      <a:r>
                        <a:rPr kumimoji="0" lang="en-US" sz="1600" b="0" i="0" u="none" strike="noStrike" kern="1200" cap="none" spc="0" normalizeH="0" baseline="0" noProof="0" dirty="0">
                          <a:ln>
                            <a:noFill/>
                          </a:ln>
                          <a:solidFill>
                            <a:srgbClr val="FF0066"/>
                          </a:solidFill>
                          <a:effectLst/>
                          <a:uLnTx/>
                          <a:uFillTx/>
                          <a:latin typeface="Raleway Medium"/>
                          <a:ea typeface="Microsoft Sans Serif" panose="020B0604020202020204" pitchFamily="34" charset="0"/>
                          <a:cs typeface="Times New Roman" panose="02020603050405020304" pitchFamily="18" charset="0"/>
                        </a:rPr>
                        <a:t>24</a:t>
                      </a:r>
                      <a:r>
                        <a:rPr kumimoji="0" lang="en-US" sz="1600" b="0" i="0" u="none" strike="noStrike" kern="1200" cap="none" spc="0" normalizeH="0" baseline="0" noProof="0" dirty="0">
                          <a:ln>
                            <a:noFill/>
                          </a:ln>
                          <a:solidFill>
                            <a:srgbClr val="595959"/>
                          </a:solidFill>
                          <a:effectLst/>
                          <a:uLnTx/>
                          <a:uFillTx/>
                          <a:latin typeface="Raleway Medium"/>
                          <a:ea typeface="Microsoft Sans Serif" panose="020B0604020202020204" pitchFamily="34" charset="0"/>
                          <a:cs typeface="Times New Roman" panose="02020603050405020304" pitchFamily="18" charset="0"/>
                        </a:rPr>
                        <a:t> </a:t>
                      </a:r>
                      <a:r>
                        <a:rPr kumimoji="0" lang="en-US" sz="1600" b="0" i="0" u="none" strike="noStrike" kern="1200" cap="none" spc="0" normalizeH="0" baseline="0" noProof="0" dirty="0">
                          <a:ln>
                            <a:noFill/>
                          </a:ln>
                          <a:solidFill>
                            <a:schemeClr val="tx1"/>
                          </a:solidFill>
                          <a:effectLst/>
                          <a:uLnTx/>
                          <a:uFillTx/>
                          <a:latin typeface="Raleway Medium"/>
                          <a:ea typeface="Microsoft Sans Serif" panose="020B0604020202020204" pitchFamily="34" charset="0"/>
                          <a:cs typeface="Times New Roman" panose="02020603050405020304" pitchFamily="18" charset="0"/>
                        </a:rPr>
                        <a:t>months</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26270395"/>
                  </a:ext>
                </a:extLst>
              </a:tr>
            </a:tbl>
          </a:graphicData>
        </a:graphic>
      </p:graphicFrame>
      <p:pic>
        <p:nvPicPr>
          <p:cNvPr id="4" name="Graphic 18" descr="SuperiorVision by VersantHealth">
            <a:extLst>
              <a:ext uri="{FF2B5EF4-FFF2-40B4-BE49-F238E27FC236}">
                <a16:creationId xmlns:a16="http://schemas.microsoft.com/office/drawing/2014/main" id="{921414DE-1A16-DC39-99D2-74C6BA7E63E5}"/>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06139" y="454024"/>
            <a:ext cx="1828800" cy="454025"/>
          </a:xfrm>
          <a:prstGeom prst="rect">
            <a:avLst/>
          </a:prstGeom>
        </p:spPr>
      </p:pic>
    </p:spTree>
    <p:extLst>
      <p:ext uri="{BB962C8B-B14F-4D97-AF65-F5344CB8AC3E}">
        <p14:creationId xmlns:p14="http://schemas.microsoft.com/office/powerpoint/2010/main" val="2339128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08E6F1-3A6D-25CA-5900-D936E305281F}"/>
              </a:ext>
            </a:extLst>
          </p:cNvPr>
          <p:cNvSpPr>
            <a:spLocks noGrp="1"/>
          </p:cNvSpPr>
          <p:nvPr>
            <p:ph sz="half" idx="1"/>
          </p:nvPr>
        </p:nvSpPr>
        <p:spPr/>
        <p:txBody>
          <a:bodyPr vert="horz" lIns="91440" tIns="45720" rIns="91440" bIns="45720" rtlCol="0" anchor="t">
            <a:normAutofit/>
          </a:bodyPr>
          <a:lstStyle/>
          <a:p>
            <a:pPr marL="0" indent="0">
              <a:buNone/>
            </a:pPr>
            <a:r>
              <a:rPr lang="en-US" sz="1800" dirty="0">
                <a:latin typeface="Raleway Medium" pitchFamily="2" charset="0"/>
              </a:rPr>
              <a:t>Forsyth County Government is proud to offer you and your family a valuable benefits program.</a:t>
            </a:r>
          </a:p>
          <a:p>
            <a:pPr marL="0" indent="0">
              <a:buNone/>
            </a:pPr>
            <a:r>
              <a:rPr lang="en-US" sz="1800" dirty="0">
                <a:latin typeface="Raleway Medium"/>
              </a:rPr>
              <a:t>Check out the quick highlights for the 2026 - 2027 plan year.</a:t>
            </a:r>
          </a:p>
          <a:p>
            <a:pPr marL="0" indent="0">
              <a:buNone/>
            </a:pPr>
            <a:endParaRPr lang="en-US" dirty="0"/>
          </a:p>
        </p:txBody>
      </p:sp>
      <p:sp>
        <p:nvSpPr>
          <p:cNvPr id="4" name="Title 3">
            <a:extLst>
              <a:ext uri="{FF2B5EF4-FFF2-40B4-BE49-F238E27FC236}">
                <a16:creationId xmlns:a16="http://schemas.microsoft.com/office/drawing/2014/main" id="{1F38D097-D33E-4715-2F5F-68DAF16B3B5E}"/>
              </a:ext>
            </a:extLst>
          </p:cNvPr>
          <p:cNvSpPr>
            <a:spLocks noGrp="1"/>
          </p:cNvSpPr>
          <p:nvPr>
            <p:ph type="title"/>
          </p:nvPr>
        </p:nvSpPr>
        <p:spPr/>
        <p:txBody>
          <a:bodyPr>
            <a:noAutofit/>
          </a:bodyPr>
          <a:lstStyle/>
          <a:p>
            <a:r>
              <a:rPr lang="en-US" dirty="0">
                <a:solidFill>
                  <a:srgbClr val="004C6C"/>
                </a:solidFill>
              </a:rPr>
              <a:t>Benefit Highlights &amp; Resources</a:t>
            </a:r>
            <a:endParaRPr lang="en-US" dirty="0"/>
          </a:p>
        </p:txBody>
      </p:sp>
      <p:graphicFrame>
        <p:nvGraphicFramePr>
          <p:cNvPr id="5" name="Table 4">
            <a:extLst>
              <a:ext uri="{FF2B5EF4-FFF2-40B4-BE49-F238E27FC236}">
                <a16:creationId xmlns:a16="http://schemas.microsoft.com/office/drawing/2014/main" id="{C3931BDB-3431-2281-7184-CB74B7123CF2}"/>
              </a:ext>
            </a:extLst>
          </p:cNvPr>
          <p:cNvGraphicFramePr>
            <a:graphicFrameLocks noGrp="1"/>
          </p:cNvGraphicFramePr>
          <p:nvPr>
            <p:extLst>
              <p:ext uri="{D42A27DB-BD31-4B8C-83A1-F6EECF244321}">
                <p14:modId xmlns:p14="http://schemas.microsoft.com/office/powerpoint/2010/main" val="2691315792"/>
              </p:ext>
            </p:extLst>
          </p:nvPr>
        </p:nvGraphicFramePr>
        <p:xfrm>
          <a:off x="938909" y="2719888"/>
          <a:ext cx="10314182" cy="2595880"/>
        </p:xfrm>
        <a:graphic>
          <a:graphicData uri="http://schemas.openxmlformats.org/drawingml/2006/table">
            <a:tbl>
              <a:tblPr firstRow="1" bandRow="1">
                <a:tableStyleId>{5C22544A-7EE6-4342-B048-85BDC9FD1C3A}</a:tableStyleId>
              </a:tblPr>
              <a:tblGrid>
                <a:gridCol w="2367214">
                  <a:extLst>
                    <a:ext uri="{9D8B030D-6E8A-4147-A177-3AD203B41FA5}">
                      <a16:colId xmlns:a16="http://schemas.microsoft.com/office/drawing/2014/main" val="4173931960"/>
                    </a:ext>
                  </a:extLst>
                </a:gridCol>
                <a:gridCol w="7946968">
                  <a:extLst>
                    <a:ext uri="{9D8B030D-6E8A-4147-A177-3AD203B41FA5}">
                      <a16:colId xmlns:a16="http://schemas.microsoft.com/office/drawing/2014/main" val="1987798881"/>
                    </a:ext>
                  </a:extLst>
                </a:gridCol>
              </a:tblGrid>
              <a:tr h="370840">
                <a:tc>
                  <a:txBody>
                    <a:bodyPr/>
                    <a:lstStyle/>
                    <a:p>
                      <a:pPr algn="r"/>
                      <a:r>
                        <a:rPr lang="en-US" sz="1600" b="0">
                          <a:solidFill>
                            <a:schemeClr val="tx1"/>
                          </a:solidFill>
                          <a:latin typeface="Raleway SemiBold" pitchFamily="2" charset="0"/>
                        </a:rPr>
                        <a:t>Medical</a:t>
                      </a:r>
                    </a:p>
                  </a:txBody>
                  <a:tcP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rgbClr val="004C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tx1"/>
                          </a:solidFill>
                          <a:latin typeface="Raleway Medium"/>
                        </a:rPr>
                        <a:t>New! Dual Option Plan Design</a:t>
                      </a:r>
                    </a:p>
                  </a:txBody>
                  <a:tcP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rgbClr val="004C6C"/>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07806759"/>
                  </a:ext>
                </a:extLst>
              </a:tr>
              <a:tr h="370840">
                <a:tc>
                  <a:txBody>
                    <a:bodyPr/>
                    <a:lstStyle/>
                    <a:p>
                      <a:pPr algn="r"/>
                      <a:r>
                        <a:rPr lang="en-US" sz="1600" b="0">
                          <a:solidFill>
                            <a:schemeClr val="tx1"/>
                          </a:solidFill>
                          <a:latin typeface="Raleway SemiBold" pitchFamily="2" charset="0"/>
                        </a:rPr>
                        <a:t>Spending Accounts</a:t>
                      </a:r>
                    </a:p>
                  </a:txBody>
                  <a:tcP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rgbClr val="004C6C"/>
                      </a:solidFill>
                      <a:prstDash val="solid"/>
                      <a:round/>
                      <a:headEnd type="none" w="med" len="med"/>
                      <a:tailEnd type="none" w="med" len="med"/>
                    </a:lnT>
                    <a:lnB w="12700" cap="flat" cmpd="sng" algn="ctr">
                      <a:solidFill>
                        <a:srgbClr val="004C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chemeClr val="tx1"/>
                          </a:solidFill>
                          <a:latin typeface="Raleway Medium"/>
                        </a:rPr>
                        <a:t>IRS contribution amounts for the Flexible Spending Accounts have increased.</a:t>
                      </a:r>
                    </a:p>
                  </a:txBody>
                  <a:tcP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rgbClr val="004C6C"/>
                      </a:solidFill>
                      <a:prstDash val="solid"/>
                      <a:round/>
                      <a:headEnd type="none" w="med" len="med"/>
                      <a:tailEnd type="none" w="med" len="med"/>
                    </a:lnT>
                    <a:lnB w="12700" cap="flat" cmpd="sng" algn="ctr">
                      <a:solidFill>
                        <a:srgbClr val="004C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7897938"/>
                  </a:ext>
                </a:extLst>
              </a:tr>
              <a:tr h="370840">
                <a:tc>
                  <a:txBody>
                    <a:bodyPr/>
                    <a:lstStyle/>
                    <a:p>
                      <a:pPr algn="r"/>
                      <a:r>
                        <a:rPr lang="en-US" sz="1600" b="0">
                          <a:solidFill>
                            <a:schemeClr val="tx1"/>
                          </a:solidFill>
                          <a:latin typeface="Raleway SemiBold" pitchFamily="2" charset="0"/>
                        </a:rPr>
                        <a:t>Dental</a:t>
                      </a:r>
                    </a:p>
                  </a:txBody>
                  <a:tcP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rgbClr val="004C6C"/>
                      </a:solidFill>
                      <a:prstDash val="solid"/>
                      <a:round/>
                      <a:headEnd type="none" w="med" len="med"/>
                      <a:tailEnd type="none" w="med" len="med"/>
                    </a:lnT>
                    <a:lnB w="12700" cap="flat" cmpd="sng" algn="ctr">
                      <a:solidFill>
                        <a:srgbClr val="004C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Raleway Medium"/>
                        </a:rPr>
                        <a:t>New! Dual Option Plan Design</a:t>
                      </a:r>
                    </a:p>
                  </a:txBody>
                  <a:tcP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rgbClr val="004C6C"/>
                      </a:solidFill>
                      <a:prstDash val="solid"/>
                      <a:round/>
                      <a:headEnd type="none" w="med" len="med"/>
                      <a:tailEnd type="none" w="med" len="med"/>
                    </a:lnT>
                    <a:lnB w="12700" cap="flat" cmpd="sng" algn="ctr">
                      <a:solidFill>
                        <a:srgbClr val="004C6C"/>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71029748"/>
                  </a:ext>
                </a:extLst>
              </a:tr>
              <a:tr h="370840">
                <a:tc>
                  <a:txBody>
                    <a:bodyPr/>
                    <a:lstStyle/>
                    <a:p>
                      <a:pPr algn="r"/>
                      <a:r>
                        <a:rPr lang="en-US" sz="1600" b="0">
                          <a:solidFill>
                            <a:schemeClr val="tx1"/>
                          </a:solidFill>
                          <a:latin typeface="Raleway SemiBold" pitchFamily="2" charset="0"/>
                        </a:rPr>
                        <a:t>Vision</a:t>
                      </a:r>
                    </a:p>
                  </a:txBody>
                  <a:tcP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rgbClr val="004C6C"/>
                      </a:solidFill>
                      <a:prstDash val="solid"/>
                      <a:round/>
                      <a:headEnd type="none" w="med" len="med"/>
                      <a:tailEnd type="none" w="med" len="med"/>
                    </a:lnT>
                    <a:lnB w="12700" cap="flat" cmpd="sng" algn="ctr">
                      <a:solidFill>
                        <a:srgbClr val="004C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Raleway Medium"/>
                        </a:rPr>
                        <a:t>There are no changes to carrier or plan designs.</a:t>
                      </a:r>
                    </a:p>
                  </a:txBody>
                  <a:tcP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rgbClr val="004C6C"/>
                      </a:solidFill>
                      <a:prstDash val="solid"/>
                      <a:round/>
                      <a:headEnd type="none" w="med" len="med"/>
                      <a:tailEnd type="none" w="med" len="med"/>
                    </a:lnT>
                    <a:lnB w="12700" cap="flat" cmpd="sng" algn="ctr">
                      <a:solidFill>
                        <a:srgbClr val="004C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7008116"/>
                  </a:ext>
                </a:extLst>
              </a:tr>
              <a:tr h="370840">
                <a:tc>
                  <a:txBody>
                    <a:bodyPr/>
                    <a:lstStyle/>
                    <a:p>
                      <a:pPr algn="r"/>
                      <a:r>
                        <a:rPr lang="en-US" sz="1600" b="0">
                          <a:solidFill>
                            <a:schemeClr val="tx1"/>
                          </a:solidFill>
                          <a:latin typeface="Raleway SemiBold" pitchFamily="2" charset="0"/>
                        </a:rPr>
                        <a:t>Life Insurance</a:t>
                      </a:r>
                    </a:p>
                  </a:txBody>
                  <a:tcPr>
                    <a:lnL w="12700" cap="flat" cmpd="sng" algn="ctr">
                      <a:solidFill>
                        <a:schemeClr val="bg2">
                          <a:lumMod val="7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rgbClr val="004C6C"/>
                      </a:solidFill>
                      <a:prstDash val="solid"/>
                      <a:round/>
                      <a:headEnd type="none" w="med" len="med"/>
                      <a:tailEnd type="none" w="med" len="med"/>
                    </a:lnT>
                    <a:lnB w="12700" cap="flat" cmpd="sng" algn="ctr">
                      <a:solidFill>
                        <a:srgbClr val="004C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Raleway Medium"/>
                        </a:rPr>
                        <a:t>Life Insurance plans are now with OneAmerica. Add coverage with NO EOI! </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rgbClr val="004C6C"/>
                      </a:solidFill>
                      <a:prstDash val="solid"/>
                      <a:round/>
                      <a:headEnd type="none" w="med" len="med"/>
                      <a:tailEnd type="none" w="med" len="med"/>
                    </a:lnT>
                    <a:lnB w="12700" cap="flat" cmpd="sng" algn="ctr">
                      <a:solidFill>
                        <a:srgbClr val="004C6C"/>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81602602"/>
                  </a:ext>
                </a:extLst>
              </a:tr>
              <a:tr h="370840">
                <a:tc>
                  <a:txBody>
                    <a:bodyPr/>
                    <a:lstStyle/>
                    <a:p>
                      <a:pPr algn="r"/>
                      <a:r>
                        <a:rPr lang="en-US" sz="1600" b="0" dirty="0">
                          <a:solidFill>
                            <a:schemeClr val="tx1"/>
                          </a:solidFill>
                          <a:latin typeface="Raleway SemiBold" pitchFamily="2" charset="0"/>
                        </a:rPr>
                        <a:t>Disability Insurance</a:t>
                      </a:r>
                    </a:p>
                  </a:txBody>
                  <a:tcPr>
                    <a:lnL w="12700" cap="flat" cmpd="sng" algn="ctr">
                      <a:solidFill>
                        <a:schemeClr val="bg2">
                          <a:lumMod val="7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rgbClr val="004C6C"/>
                      </a:solidFill>
                      <a:prstDash val="solid"/>
                      <a:round/>
                      <a:headEnd type="none" w="med" len="med"/>
                      <a:tailEnd type="none" w="med" len="med"/>
                    </a:lnT>
                    <a:lnB w="12700" cap="flat" cmpd="sng" algn="ctr">
                      <a:solidFill>
                        <a:srgbClr val="004C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Raleway Medium"/>
                        </a:rPr>
                        <a:t>Enroll in coverage with NO EOI! </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rgbClr val="004C6C"/>
                      </a:solidFill>
                      <a:prstDash val="solid"/>
                      <a:round/>
                      <a:headEnd type="none" w="med" len="med"/>
                      <a:tailEnd type="none" w="med" len="med"/>
                    </a:lnT>
                    <a:lnB w="12700" cap="flat" cmpd="sng" algn="ctr">
                      <a:solidFill>
                        <a:srgbClr val="004C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9006643"/>
                  </a:ext>
                </a:extLst>
              </a:tr>
              <a:tr h="370840">
                <a:tc>
                  <a:txBody>
                    <a:bodyPr/>
                    <a:lstStyle/>
                    <a:p>
                      <a:pPr algn="r"/>
                      <a:r>
                        <a:rPr lang="en-US" sz="1600" b="0">
                          <a:solidFill>
                            <a:schemeClr val="tx1"/>
                          </a:solidFill>
                          <a:latin typeface="Raleway SemiBold" pitchFamily="2" charset="0"/>
                        </a:rPr>
                        <a:t>Additional Benefits</a:t>
                      </a:r>
                    </a:p>
                  </a:txBody>
                  <a:tcP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rgbClr val="004C6C"/>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Raleway Medium" pitchFamily="2" charset="0"/>
                        </a:rPr>
                        <a:t>There are no changes to carrier or plan designs.</a:t>
                      </a:r>
                    </a:p>
                  </a:txBody>
                  <a:tcP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rgbClr val="004C6C"/>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44983655"/>
                  </a:ext>
                </a:extLst>
              </a:tr>
            </a:tbl>
          </a:graphicData>
        </a:graphic>
      </p:graphicFrame>
      <p:sp>
        <p:nvSpPr>
          <p:cNvPr id="8" name="Title 1" descr="Benefit Hightlights &amp; Resources">
            <a:extLst>
              <a:ext uri="{FF2B5EF4-FFF2-40B4-BE49-F238E27FC236}">
                <a16:creationId xmlns:a16="http://schemas.microsoft.com/office/drawing/2014/main" id="{83793660-3207-ADFE-0676-49BDB78D021F}"/>
              </a:ext>
            </a:extLst>
          </p:cNvPr>
          <p:cNvSpPr txBox="1">
            <a:spLocks/>
          </p:cNvSpPr>
          <p:nvPr/>
        </p:nvSpPr>
        <p:spPr>
          <a:xfrm>
            <a:off x="870821" y="810899"/>
            <a:ext cx="10515600" cy="3671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2600" b="0" i="0" u="none" strike="noStrike" kern="1200" cap="none" spc="0" normalizeH="0" baseline="0" noProof="0">
              <a:ln>
                <a:noFill/>
              </a:ln>
              <a:solidFill>
                <a:srgbClr val="004C6C"/>
              </a:solidFill>
              <a:effectLst/>
              <a:uLnTx/>
              <a:uFillTx/>
              <a:latin typeface="Raleway ExtraBold"/>
              <a:ea typeface="+mj-ea"/>
              <a:cs typeface="+mj-cs"/>
            </a:endParaRPr>
          </a:p>
        </p:txBody>
      </p:sp>
      <p:sp>
        <p:nvSpPr>
          <p:cNvPr id="2" name="Arrow: Pentagon 1">
            <a:extLst>
              <a:ext uri="{FF2B5EF4-FFF2-40B4-BE49-F238E27FC236}">
                <a16:creationId xmlns:a16="http://schemas.microsoft.com/office/drawing/2014/main" id="{30E6A070-2682-79A0-E622-8072681E09B9}"/>
              </a:ext>
            </a:extLst>
          </p:cNvPr>
          <p:cNvSpPr/>
          <p:nvPr/>
        </p:nvSpPr>
        <p:spPr>
          <a:xfrm>
            <a:off x="6987209" y="5675243"/>
            <a:ext cx="3190461" cy="864705"/>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Check out your benefits details here</a:t>
            </a:r>
          </a:p>
        </p:txBody>
      </p:sp>
      <p:pic>
        <p:nvPicPr>
          <p:cNvPr id="1026" name="Picture 2">
            <a:extLst>
              <a:ext uri="{FF2B5EF4-FFF2-40B4-BE49-F238E27FC236}">
                <a16:creationId xmlns:a16="http://schemas.microsoft.com/office/drawing/2014/main" id="{AC67F6FE-3D88-CF50-A6D7-98F36859875B}"/>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4498" y="5524048"/>
            <a:ext cx="1176487" cy="1176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299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877F59-B64B-23AD-75D8-E81E9B5158DF}"/>
              </a:ext>
            </a:extLst>
          </p:cNvPr>
          <p:cNvSpPr>
            <a:spLocks noGrp="1"/>
          </p:cNvSpPr>
          <p:nvPr>
            <p:ph sz="half" idx="1"/>
          </p:nvPr>
        </p:nvSpPr>
        <p:spPr/>
        <p:txBody>
          <a:bodyPr/>
          <a:lstStyle/>
          <a:p>
            <a:pPr marL="0" indent="0">
              <a:lnSpc>
                <a:spcPct val="150000"/>
              </a:lnSpc>
              <a:buNone/>
            </a:pPr>
            <a:r>
              <a:rPr lang="en-US" sz="1600" dirty="0"/>
              <a:t>Forsyth County Government shares the cost of your vision coverage. Your cost for coverage is deducted pre-tax from your semi-monthly paycheck:</a:t>
            </a:r>
          </a:p>
          <a:p>
            <a:pPr>
              <a:lnSpc>
                <a:spcPct val="150000"/>
              </a:lnSpc>
            </a:pPr>
            <a:endParaRPr lang="en-US" dirty="0"/>
          </a:p>
        </p:txBody>
      </p:sp>
      <p:sp>
        <p:nvSpPr>
          <p:cNvPr id="3" name="Title 2">
            <a:extLst>
              <a:ext uri="{FF2B5EF4-FFF2-40B4-BE49-F238E27FC236}">
                <a16:creationId xmlns:a16="http://schemas.microsoft.com/office/drawing/2014/main" id="{90479CE2-B947-C8B1-4930-BC60937BC78B}"/>
              </a:ext>
            </a:extLst>
          </p:cNvPr>
          <p:cNvSpPr>
            <a:spLocks noGrp="1"/>
          </p:cNvSpPr>
          <p:nvPr>
            <p:ph type="title"/>
          </p:nvPr>
        </p:nvSpPr>
        <p:spPr/>
        <p:txBody>
          <a:bodyPr/>
          <a:lstStyle/>
          <a:p>
            <a:r>
              <a:rPr lang="en-US"/>
              <a:t>Your Cost for Vision Coverage</a:t>
            </a:r>
          </a:p>
        </p:txBody>
      </p:sp>
      <p:graphicFrame>
        <p:nvGraphicFramePr>
          <p:cNvPr id="4" name="Table 3">
            <a:extLst>
              <a:ext uri="{FF2B5EF4-FFF2-40B4-BE49-F238E27FC236}">
                <a16:creationId xmlns:a16="http://schemas.microsoft.com/office/drawing/2014/main" id="{397B0F02-337B-65EC-E40B-28C1BF6C1A50}"/>
              </a:ext>
            </a:extLst>
          </p:cNvPr>
          <p:cNvGraphicFramePr>
            <a:graphicFrameLocks noGrp="1"/>
          </p:cNvGraphicFramePr>
          <p:nvPr>
            <p:extLst>
              <p:ext uri="{D42A27DB-BD31-4B8C-83A1-F6EECF244321}">
                <p14:modId xmlns:p14="http://schemas.microsoft.com/office/powerpoint/2010/main" val="540047640"/>
              </p:ext>
            </p:extLst>
          </p:nvPr>
        </p:nvGraphicFramePr>
        <p:xfrm>
          <a:off x="1294952" y="2811815"/>
          <a:ext cx="8736015" cy="2119429"/>
        </p:xfrm>
        <a:graphic>
          <a:graphicData uri="http://schemas.openxmlformats.org/drawingml/2006/table">
            <a:tbl>
              <a:tblPr>
                <a:effectLst/>
              </a:tblPr>
              <a:tblGrid>
                <a:gridCol w="1658560">
                  <a:extLst>
                    <a:ext uri="{9D8B030D-6E8A-4147-A177-3AD203B41FA5}">
                      <a16:colId xmlns:a16="http://schemas.microsoft.com/office/drawing/2014/main" val="20000"/>
                    </a:ext>
                  </a:extLst>
                </a:gridCol>
                <a:gridCol w="2111325">
                  <a:extLst>
                    <a:ext uri="{9D8B030D-6E8A-4147-A177-3AD203B41FA5}">
                      <a16:colId xmlns:a16="http://schemas.microsoft.com/office/drawing/2014/main" val="20001"/>
                    </a:ext>
                  </a:extLst>
                </a:gridCol>
                <a:gridCol w="2483065">
                  <a:extLst>
                    <a:ext uri="{9D8B030D-6E8A-4147-A177-3AD203B41FA5}">
                      <a16:colId xmlns:a16="http://schemas.microsoft.com/office/drawing/2014/main" val="20002"/>
                    </a:ext>
                  </a:extLst>
                </a:gridCol>
                <a:gridCol w="2483065">
                  <a:extLst>
                    <a:ext uri="{9D8B030D-6E8A-4147-A177-3AD203B41FA5}">
                      <a16:colId xmlns:a16="http://schemas.microsoft.com/office/drawing/2014/main" val="20003"/>
                    </a:ext>
                  </a:extLst>
                </a:gridCol>
              </a:tblGrid>
              <a:tr h="389801">
                <a:tc gridSpan="4">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bg1"/>
                          </a:solidFill>
                          <a:latin typeface="+mj-lt"/>
                          <a:cs typeface="Arial" panose="020B0604020202020204" pitchFamily="34" charset="0"/>
                        </a:rPr>
                        <a:t>Employee Per Pay Period Premium</a:t>
                      </a:r>
                    </a:p>
                  </a:txBody>
                  <a:tcPr marL="76296" marR="76296" marT="38148" marB="38148"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9801">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500" b="0" i="0" u="none" strike="noStrike" cap="none" normalizeH="0" baseline="0">
                        <a:ln>
                          <a:noFill/>
                        </a:ln>
                        <a:solidFill>
                          <a:schemeClr val="tx1"/>
                        </a:solidFill>
                        <a:latin typeface="+mj-lt"/>
                        <a:cs typeface="Arial" panose="020B0604020202020204" pitchFamily="34" charset="0"/>
                      </a:endParaRPr>
                    </a:p>
                  </a:txBody>
                  <a:tcPr marL="84053" marR="84053" marT="0" marB="0"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bg1"/>
                          </a:solidFill>
                          <a:latin typeface="Raleway SemiBold" pitchFamily="2" charset="0"/>
                          <a:cs typeface="Arial"/>
                        </a:rPr>
                        <a:t>Employee Only</a:t>
                      </a:r>
                    </a:p>
                  </a:txBody>
                  <a:tcPr marL="84053" marR="84053" marT="0" marB="0"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bg1"/>
                          </a:solidFill>
                          <a:latin typeface="Raleway SemiBold" pitchFamily="2" charset="0"/>
                          <a:cs typeface="Arial"/>
                        </a:rPr>
                        <a:t>Employee + 1 Dependent</a:t>
                      </a:r>
                    </a:p>
                  </a:txBody>
                  <a:tcPr marL="84053" marR="84053" marT="0" marB="0"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bg1"/>
                          </a:solidFill>
                          <a:latin typeface="Raleway SemiBold" pitchFamily="2" charset="0"/>
                          <a:cs typeface="Arial"/>
                        </a:rPr>
                        <a:t>Employee + 2 or more Dependents</a:t>
                      </a:r>
                    </a:p>
                  </a:txBody>
                  <a:tcPr marL="84053" marR="84053" marT="0" marB="0"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75000"/>
                      </a:schemeClr>
                    </a:solidFill>
                  </a:tcPr>
                </a:tc>
                <a:extLst>
                  <a:ext uri="{0D108BD9-81ED-4DB2-BD59-A6C34878D82A}">
                    <a16:rowId xmlns:a16="http://schemas.microsoft.com/office/drawing/2014/main" val="10001"/>
                  </a:ext>
                </a:extLst>
              </a:tr>
              <a:tr h="45476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tx1"/>
                          </a:solidFill>
                          <a:latin typeface="Raleway SemiBold" pitchFamily="2" charset="0"/>
                          <a:cs typeface="Arial" panose="020B0604020202020204" pitchFamily="34" charset="0"/>
                        </a:rPr>
                        <a:t>Exam &amp; Materials Plan</a:t>
                      </a:r>
                    </a:p>
                  </a:txBody>
                  <a:tcPr marL="89503" marR="89503" marT="89507" marB="89507"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0" i="0" u="none" strike="noStrike" cap="none" normalizeH="0" baseline="0" dirty="0">
                          <a:ln>
                            <a:noFill/>
                          </a:ln>
                          <a:solidFill>
                            <a:schemeClr val="tx1"/>
                          </a:solidFill>
                          <a:latin typeface="+mn-lt"/>
                          <a:cs typeface="Arial" panose="020B0604020202020204" pitchFamily="34" charset="0"/>
                        </a:rPr>
                        <a:t>$4.34</a:t>
                      </a:r>
                    </a:p>
                  </a:txBody>
                  <a:tcPr marL="89503" marR="89503" marT="89507" marB="89507"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0" i="0" u="none" strike="noStrike" cap="none" normalizeH="0" baseline="0" dirty="0">
                          <a:ln>
                            <a:noFill/>
                          </a:ln>
                          <a:solidFill>
                            <a:schemeClr val="tx1"/>
                          </a:solidFill>
                          <a:latin typeface="+mn-lt"/>
                          <a:cs typeface="Arial" panose="020B0604020202020204" pitchFamily="34" charset="0"/>
                        </a:rPr>
                        <a:t>$8.43</a:t>
                      </a:r>
                    </a:p>
                  </a:txBody>
                  <a:tcPr marL="89503" marR="89503" marT="89507" marB="89507"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0" i="0" u="none" strike="noStrike" cap="none" normalizeH="0" baseline="0" dirty="0">
                          <a:ln>
                            <a:noFill/>
                          </a:ln>
                          <a:solidFill>
                            <a:schemeClr val="tx1"/>
                          </a:solidFill>
                          <a:latin typeface="+mn-lt"/>
                          <a:cs typeface="Arial" panose="020B0604020202020204" pitchFamily="34" charset="0"/>
                        </a:rPr>
                        <a:t>$14.67</a:t>
                      </a:r>
                    </a:p>
                  </a:txBody>
                  <a:tcPr marL="89503" marR="89503" marT="89507" marB="89507"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solidFill>
                  </a:tcPr>
                </a:tc>
                <a:extLst>
                  <a:ext uri="{0D108BD9-81ED-4DB2-BD59-A6C34878D82A}">
                    <a16:rowId xmlns:a16="http://schemas.microsoft.com/office/drawing/2014/main" val="10002"/>
                  </a:ext>
                </a:extLst>
              </a:tr>
              <a:tr h="45476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500" b="0" i="0" u="none" strike="noStrike" cap="none" normalizeH="0" baseline="0" dirty="0">
                          <a:ln>
                            <a:noFill/>
                          </a:ln>
                          <a:solidFill>
                            <a:schemeClr val="tx1"/>
                          </a:solidFill>
                          <a:latin typeface="Raleway SemiBold" pitchFamily="2" charset="0"/>
                          <a:cs typeface="Arial" panose="020B0604020202020204" pitchFamily="34" charset="0"/>
                        </a:rPr>
                        <a:t>Materials Only Plan</a:t>
                      </a:r>
                    </a:p>
                  </a:txBody>
                  <a:tcPr marL="89503" marR="89503" marT="89507" marB="89507"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0" i="0" u="none" strike="noStrike" cap="none" normalizeH="0" baseline="0" dirty="0">
                          <a:ln>
                            <a:noFill/>
                          </a:ln>
                          <a:solidFill>
                            <a:schemeClr val="tx1"/>
                          </a:solidFill>
                          <a:latin typeface="+mn-lt"/>
                          <a:cs typeface="Arial" panose="020B0604020202020204" pitchFamily="34" charset="0"/>
                        </a:rPr>
                        <a:t>$2.87</a:t>
                      </a:r>
                    </a:p>
                  </a:txBody>
                  <a:tcPr marL="89503" marR="89503" marT="89507" marB="89507"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0" i="0" u="none" strike="noStrike" cap="none" normalizeH="0" baseline="0" dirty="0">
                          <a:ln>
                            <a:noFill/>
                          </a:ln>
                          <a:solidFill>
                            <a:schemeClr val="tx1"/>
                          </a:solidFill>
                          <a:latin typeface="+mn-lt"/>
                          <a:cs typeface="Arial" panose="020B0604020202020204" pitchFamily="34" charset="0"/>
                        </a:rPr>
                        <a:t>$5.55</a:t>
                      </a:r>
                    </a:p>
                  </a:txBody>
                  <a:tcPr marL="89503" marR="89503" marT="89507" marB="89507"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600" b="0" i="0" u="none" strike="noStrike" cap="none" normalizeH="0" baseline="0" dirty="0">
                          <a:ln>
                            <a:noFill/>
                          </a:ln>
                          <a:solidFill>
                            <a:schemeClr val="tx1"/>
                          </a:solidFill>
                          <a:latin typeface="+mn-lt"/>
                          <a:cs typeface="Arial" panose="020B0604020202020204" pitchFamily="34" charset="0"/>
                        </a:rPr>
                        <a:t>$9.52</a:t>
                      </a:r>
                    </a:p>
                  </a:txBody>
                  <a:tcPr marL="89503" marR="89503" marT="89507" marB="89507" anchor="ctr" horzOverflow="overflow">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cap="flat" cmpd="sng" algn="ctr">
                      <a:noFill/>
                      <a:prstDash val="solid"/>
                      <a:round/>
                      <a:headEnd type="none" w="med" len="med"/>
                      <a:tailEnd type="none" w="med" len="med"/>
                    </a:lnTlToBr>
                    <a:lnBlToTr cap="flat" cmpd="sng" algn="ctr">
                      <a:noFill/>
                      <a:prstDash val="solid"/>
                      <a:round/>
                      <a:headEnd type="none" w="med" len="med"/>
                      <a:tailEnd type="none" w="med" len="med"/>
                    </a:lnBlToTr>
                    <a:solidFill>
                      <a:schemeClr val="bg1"/>
                    </a:solidFill>
                  </a:tcPr>
                </a:tc>
                <a:extLst>
                  <a:ext uri="{0D108BD9-81ED-4DB2-BD59-A6C34878D82A}">
                    <a16:rowId xmlns:a16="http://schemas.microsoft.com/office/drawing/2014/main" val="4024340627"/>
                  </a:ext>
                </a:extLst>
              </a:tr>
            </a:tbl>
          </a:graphicData>
        </a:graphic>
      </p:graphicFrame>
    </p:spTree>
    <p:extLst>
      <p:ext uri="{BB962C8B-B14F-4D97-AF65-F5344CB8AC3E}">
        <p14:creationId xmlns:p14="http://schemas.microsoft.com/office/powerpoint/2010/main" val="1065043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860FC-CD44-B23A-5242-C7BB199DC0E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01A91DA-D58E-C05A-D67C-C7A5095F8C6A}"/>
              </a:ext>
            </a:extLst>
          </p:cNvPr>
          <p:cNvSpPr>
            <a:spLocks noGrp="1"/>
          </p:cNvSpPr>
          <p:nvPr>
            <p:ph type="title"/>
          </p:nvPr>
        </p:nvSpPr>
        <p:spPr/>
        <p:txBody>
          <a:bodyPr/>
          <a:lstStyle/>
          <a:p>
            <a:r>
              <a:rPr lang="en-US" dirty="0"/>
              <a:t>Tax-Advantaged Accounts</a:t>
            </a:r>
            <a:br>
              <a:rPr lang="en-US" dirty="0"/>
            </a:br>
            <a:endParaRPr lang="en-US" dirty="0"/>
          </a:p>
        </p:txBody>
      </p:sp>
      <p:sp>
        <p:nvSpPr>
          <p:cNvPr id="3" name="Title 4" descr="Tax-Advantaged Accounts">
            <a:extLst>
              <a:ext uri="{FF2B5EF4-FFF2-40B4-BE49-F238E27FC236}">
                <a16:creationId xmlns:a16="http://schemas.microsoft.com/office/drawing/2014/main" id="{70A48241-5590-2539-0E39-44FA5026446F}"/>
              </a:ext>
            </a:extLst>
          </p:cNvPr>
          <p:cNvSpPr txBox="1"/>
          <p:nvPr/>
        </p:nvSpPr>
        <p:spPr>
          <a:xfrm>
            <a:off x="-1144636" y="2289646"/>
            <a:ext cx="7992742" cy="1631216"/>
          </a:xfrm>
          <a:prstGeom prst="rect">
            <a:avLst/>
          </a:prstGeom>
        </p:spPr>
        <p:txBody>
          <a:bodyPr vert="horz" lIns="91440" tIns="45720" rIns="91440" bIns="45720" rtlCol="0" anchor="ctr">
            <a:noAutofit/>
          </a:bodyPr>
          <a:lstStyle>
            <a:defPPr>
              <a:defRPr lang="en-GB"/>
            </a:defPPr>
            <a:lvl1pPr defTabSz="914400">
              <a:lnSpc>
                <a:spcPct val="90000"/>
              </a:lnSpc>
              <a:spcBef>
                <a:spcPct val="0"/>
              </a:spcBef>
              <a:spcAft>
                <a:spcPts val="600"/>
              </a:spcAft>
              <a:buNone/>
              <a:defRPr sz="3000">
                <a:solidFill>
                  <a:srgbClr val="004C6C"/>
                </a:solidFill>
                <a:latin typeface="+mj-lt"/>
                <a:ea typeface="+mj-ea"/>
                <a:cs typeface="+mj-cs"/>
              </a:defRPr>
            </a:lvl1pPr>
          </a:lstStyle>
          <a:p>
            <a:endParaRPr lang="en-US"/>
          </a:p>
        </p:txBody>
      </p:sp>
      <p:sp>
        <p:nvSpPr>
          <p:cNvPr id="2" name="Rectangle 1">
            <a:extLst>
              <a:ext uri="{FF2B5EF4-FFF2-40B4-BE49-F238E27FC236}">
                <a16:creationId xmlns:a16="http://schemas.microsoft.com/office/drawing/2014/main" id="{E8EDA44D-7681-01EA-36F6-EDC22F80DB20}"/>
              </a:ext>
              <a:ext uri="{C183D7F6-B498-43B3-948B-1728B52AA6E4}">
                <adec:decorative xmlns:adec="http://schemas.microsoft.com/office/drawing/2017/decorative" val="1"/>
              </a:ext>
            </a:extLst>
          </p:cNvPr>
          <p:cNvSpPr/>
          <p:nvPr/>
        </p:nvSpPr>
        <p:spPr>
          <a:xfrm>
            <a:off x="0" y="0"/>
            <a:ext cx="12192000" cy="6981371"/>
          </a:xfrm>
          <a:prstGeom prst="rect">
            <a:avLst/>
          </a:prstGeom>
          <a:gradFill>
            <a:gsLst>
              <a:gs pos="30000">
                <a:schemeClr val="accent2"/>
              </a:gs>
              <a:gs pos="100000">
                <a:schemeClr val="accent2">
                  <a:lumMod val="20000"/>
                  <a:lumOff val="80000"/>
                </a:schemeClr>
              </a:gs>
            </a:gsLst>
            <a:lin ang="18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321B2ED-7A0C-4D4D-F1A1-F3CC4FC3516C}"/>
              </a:ext>
            </a:extLst>
          </p:cNvPr>
          <p:cNvSpPr txBox="1"/>
          <p:nvPr/>
        </p:nvSpPr>
        <p:spPr>
          <a:xfrm>
            <a:off x="440058" y="2644170"/>
            <a:ext cx="799274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Raleway" pitchFamily="2" charset="0"/>
                <a:ea typeface="+mn-ea"/>
                <a:cs typeface="+mn-cs"/>
              </a:rPr>
              <a:t>Tax-Advantaged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Raleway" pitchFamily="2" charset="0"/>
                <a:ea typeface="+mn-ea"/>
                <a:cs typeface="+mn-cs"/>
              </a:rPr>
              <a:t>Accounts</a:t>
            </a:r>
          </a:p>
        </p:txBody>
      </p:sp>
      <p:pic>
        <p:nvPicPr>
          <p:cNvPr id="7" name="Graphic 6">
            <a:extLst>
              <a:ext uri="{FF2B5EF4-FFF2-40B4-BE49-F238E27FC236}">
                <a16:creationId xmlns:a16="http://schemas.microsoft.com/office/drawing/2014/main" id="{6D61BADB-E36F-4BB5-120C-757E8E7E7280}"/>
              </a:ext>
              <a:ext uri="{C183D7F6-B498-43B3-948B-1728B52AA6E4}">
                <adec:decorative xmlns:adec="http://schemas.microsoft.com/office/drawing/2017/decorative" val="1"/>
              </a:ext>
            </a:extLst>
          </p:cNvPr>
          <p:cNvPicPr>
            <a:picLocks noChangeAspect="1"/>
          </p:cNvPicPr>
          <p:nvPr/>
        </p:nvPicPr>
        <p:blipFill>
          <a:blip>
            <a:alphaModFix amt="2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562400">
            <a:off x="7876926" y="926468"/>
            <a:ext cx="5005061" cy="5005061"/>
          </a:xfrm>
          <a:prstGeom prst="rect">
            <a:avLst/>
          </a:prstGeom>
        </p:spPr>
      </p:pic>
    </p:spTree>
    <p:extLst>
      <p:ext uri="{BB962C8B-B14F-4D97-AF65-F5344CB8AC3E}">
        <p14:creationId xmlns:p14="http://schemas.microsoft.com/office/powerpoint/2010/main" val="2790995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7AE101-F266-0AD4-403C-3172E5440FA4}"/>
              </a:ext>
            </a:extLst>
          </p:cNvPr>
          <p:cNvSpPr>
            <a:spLocks noGrp="1"/>
          </p:cNvSpPr>
          <p:nvPr>
            <p:ph type="title"/>
          </p:nvPr>
        </p:nvSpPr>
        <p:spPr/>
        <p:txBody>
          <a:bodyPr/>
          <a:lstStyle/>
          <a:p>
            <a:r>
              <a:rPr lang="en-US" dirty="0"/>
              <a:t>Flexible Spending Accounts</a:t>
            </a:r>
          </a:p>
        </p:txBody>
      </p:sp>
      <p:graphicFrame>
        <p:nvGraphicFramePr>
          <p:cNvPr id="2" name="Table 1">
            <a:extLst>
              <a:ext uri="{FF2B5EF4-FFF2-40B4-BE49-F238E27FC236}">
                <a16:creationId xmlns:a16="http://schemas.microsoft.com/office/drawing/2014/main" id="{8C8760AC-0BF0-C738-6E78-4F8AB09C493C}"/>
              </a:ext>
            </a:extLst>
          </p:cNvPr>
          <p:cNvGraphicFramePr>
            <a:graphicFrameLocks noGrp="1"/>
          </p:cNvGraphicFramePr>
          <p:nvPr>
            <p:extLst>
              <p:ext uri="{D42A27DB-BD31-4B8C-83A1-F6EECF244321}">
                <p14:modId xmlns:p14="http://schemas.microsoft.com/office/powerpoint/2010/main" val="831072053"/>
              </p:ext>
            </p:extLst>
          </p:nvPr>
        </p:nvGraphicFramePr>
        <p:xfrm>
          <a:off x="944392" y="1433168"/>
          <a:ext cx="10409408" cy="5262600"/>
        </p:xfrm>
        <a:graphic>
          <a:graphicData uri="http://schemas.openxmlformats.org/drawingml/2006/table">
            <a:tbl>
              <a:tblPr bandRow="1">
                <a:tableStyleId>{C1A551C0-2021-AC11-E31C-4D4D43000001}</a:tableStyleId>
              </a:tblPr>
              <a:tblGrid>
                <a:gridCol w="1525231">
                  <a:extLst>
                    <a:ext uri="{9D8B030D-6E8A-4147-A177-3AD203B41FA5}">
                      <a16:colId xmlns:a16="http://schemas.microsoft.com/office/drawing/2014/main" val="3076828683"/>
                    </a:ext>
                  </a:extLst>
                </a:gridCol>
                <a:gridCol w="8884177">
                  <a:extLst>
                    <a:ext uri="{9D8B030D-6E8A-4147-A177-3AD203B41FA5}">
                      <a16:colId xmlns:a16="http://schemas.microsoft.com/office/drawing/2014/main" val="2057918436"/>
                    </a:ext>
                  </a:extLst>
                </a:gridCol>
              </a:tblGrid>
              <a:tr h="3392723">
                <a:tc>
                  <a:txBody>
                    <a:bodyPr/>
                    <a:lstStyle/>
                    <a:p>
                      <a:pPr marL="285750" indent="-285750">
                        <a:buFont typeface="Arial" panose="020B0604020202020204" pitchFamily="34" charset="0"/>
                        <a:buChar char="•"/>
                      </a:pPr>
                      <a:endParaRPr lang="en-US"/>
                    </a:p>
                  </a:txBody>
                  <a:tcPr/>
                </a:tc>
                <a:tc>
                  <a:txBody>
                    <a:bodyPr/>
                    <a:lstStyle/>
                    <a:p>
                      <a:pPr marL="0" marR="0" lvl="0" indent="0" algn="l">
                        <a:lnSpc>
                          <a:spcPct val="110000"/>
                        </a:lnSpc>
                        <a:spcBef>
                          <a:spcPts val="300"/>
                        </a:spcBef>
                        <a:spcAft>
                          <a:spcPts val="300"/>
                        </a:spcAft>
                        <a:buClr>
                          <a:srgbClr val="000000"/>
                        </a:buClr>
                        <a:buSzPts val="800"/>
                        <a:buFont typeface="Symbol" panose="05050102010706020507" pitchFamily="18" charset="2"/>
                        <a:buNone/>
                      </a:pPr>
                      <a:r>
                        <a:rPr lang="en-US" sz="1400" dirty="0">
                          <a:solidFill>
                            <a:schemeClr val="accent4"/>
                          </a:solidFill>
                          <a:effectLst/>
                          <a:latin typeface="+mj-lt"/>
                          <a:ea typeface="Calibri" panose="020F0502020204030204" pitchFamily="34" charset="0"/>
                          <a:cs typeface="Arial" panose="020B0604020202020204" pitchFamily="34" charset="0"/>
                        </a:rPr>
                        <a:t>Healthcare FSA</a:t>
                      </a:r>
                    </a:p>
                    <a:p>
                      <a:pPr marL="342900" marR="0" lvl="0" indent="-342900" algn="l">
                        <a:lnSpc>
                          <a:spcPct val="110000"/>
                        </a:lnSpc>
                        <a:spcBef>
                          <a:spcPts val="300"/>
                        </a:spcBef>
                        <a:spcAft>
                          <a:spcPts val="300"/>
                        </a:spcAft>
                        <a:buClr>
                          <a:srgbClr val="000000"/>
                        </a:buClr>
                        <a:buSzPts val="800"/>
                        <a:buFont typeface="Symbol" panose="05050102010706020507" pitchFamily="18" charset="2"/>
                        <a:buChar char=""/>
                      </a:pPr>
                      <a:r>
                        <a:rPr lang="en-US" sz="1200" dirty="0">
                          <a:solidFill>
                            <a:srgbClr val="000000"/>
                          </a:solidFill>
                          <a:effectLst/>
                          <a:latin typeface="+mn-lt"/>
                          <a:ea typeface="Calibri" panose="020F0502020204030204" pitchFamily="34" charset="0"/>
                          <a:cs typeface="Arial" panose="020B0604020202020204" pitchFamily="34" charset="0"/>
                        </a:rPr>
                        <a:t>Allows employees who are not enrolled in an HDHP or contributing to an HSA to pay for certain IRS-approved medical care expenses with pre-tax dollars. </a:t>
                      </a:r>
                      <a:endParaRPr lang="en-US" sz="1200" dirty="0">
                        <a:solidFill>
                          <a:srgbClr val="000000"/>
                        </a:solidFill>
                        <a:effectLst/>
                        <a:latin typeface="+mn-lt"/>
                        <a:ea typeface="MS Mincho" panose="02020609040205080304" pitchFamily="49" charset="-128"/>
                        <a:cs typeface="Arial" panose="020B0604020202020204" pitchFamily="34" charset="0"/>
                      </a:endParaRPr>
                    </a:p>
                    <a:p>
                      <a:pPr marL="342900" marR="0" lvl="0" indent="-342900" algn="l">
                        <a:lnSpc>
                          <a:spcPct val="110000"/>
                        </a:lnSpc>
                        <a:spcBef>
                          <a:spcPts val="300"/>
                        </a:spcBef>
                        <a:spcAft>
                          <a:spcPts val="300"/>
                        </a:spcAft>
                        <a:buClr>
                          <a:srgbClr val="000000"/>
                        </a:buClr>
                        <a:buSzPts val="800"/>
                        <a:buFont typeface="Symbol" panose="05050102010706020507" pitchFamily="18" charset="2"/>
                        <a:buChar char=""/>
                      </a:pPr>
                      <a:r>
                        <a:rPr lang="en-US" sz="1200" dirty="0">
                          <a:solidFill>
                            <a:srgbClr val="000000"/>
                          </a:solidFill>
                          <a:effectLst/>
                          <a:latin typeface="+mn-lt"/>
                          <a:ea typeface="MS Mincho" panose="02020609040205080304" pitchFamily="49" charset="-128"/>
                          <a:cs typeface="Arial" panose="020B0604020202020204" pitchFamily="34" charset="0"/>
                        </a:rPr>
                        <a:t>This is a pre-funded account, meaning you can submit a claim for medical expenses on the first day of the Plan Year and you will be reimbursed for your total claim amount, up to your annual election. The dollars that you are pre-funded will be recovered as deductions, which are taken from your paycheck on a pre-tax basis.</a:t>
                      </a:r>
                    </a:p>
                    <a:p>
                      <a:pPr marL="342900" marR="0" lvl="0" indent="-342900" algn="l">
                        <a:lnSpc>
                          <a:spcPct val="110000"/>
                        </a:lnSpc>
                        <a:spcBef>
                          <a:spcPts val="300"/>
                        </a:spcBef>
                        <a:spcAft>
                          <a:spcPts val="300"/>
                        </a:spcAft>
                        <a:buClr>
                          <a:srgbClr val="000000"/>
                        </a:buClr>
                        <a:buSzPts val="800"/>
                        <a:buFont typeface="Symbol" panose="05050102010706020507" pitchFamily="18" charset="2"/>
                        <a:buChar char=""/>
                      </a:pPr>
                      <a:r>
                        <a:rPr lang="en-US" sz="1200" dirty="0">
                          <a:solidFill>
                            <a:srgbClr val="000000"/>
                          </a:solidFill>
                          <a:effectLst/>
                          <a:latin typeface="+mn-lt"/>
                          <a:ea typeface="Calibri" panose="020F0502020204030204" pitchFamily="34" charset="0"/>
                          <a:cs typeface="Arial" panose="020B0604020202020204" pitchFamily="34" charset="0"/>
                        </a:rPr>
                        <a:t>The annual maximum contribution of $3,400 can be used for eligible health care related expenses, including medical, dental and vision expenses. The minimum contribution amount for the plan year is $260.</a:t>
                      </a:r>
                      <a:endParaRPr lang="en-US" sz="1200" dirty="0">
                        <a:solidFill>
                          <a:srgbClr val="000000"/>
                        </a:solidFill>
                        <a:effectLst/>
                        <a:latin typeface="+mn-lt"/>
                        <a:ea typeface="MS Mincho" panose="02020609040205080304" pitchFamily="49" charset="-128"/>
                        <a:cs typeface="Arial" panose="020B0604020202020204" pitchFamily="34" charset="0"/>
                      </a:endParaRPr>
                    </a:p>
                    <a:p>
                      <a:pPr marL="342900" marR="0" lvl="0" indent="-342900" algn="l">
                        <a:lnSpc>
                          <a:spcPct val="110000"/>
                        </a:lnSpc>
                        <a:spcBef>
                          <a:spcPts val="300"/>
                        </a:spcBef>
                        <a:spcAft>
                          <a:spcPts val="300"/>
                        </a:spcAft>
                        <a:buClr>
                          <a:srgbClr val="000000"/>
                        </a:buClr>
                        <a:buSzPts val="800"/>
                        <a:buFont typeface="Symbol" panose="05050102010706020507" pitchFamily="18" charset="2"/>
                        <a:buChar char=""/>
                      </a:pPr>
                      <a:r>
                        <a:rPr lang="en-US" sz="1200" dirty="0">
                          <a:solidFill>
                            <a:srgbClr val="000000"/>
                          </a:solidFill>
                          <a:effectLst/>
                          <a:latin typeface="+mn-lt"/>
                          <a:ea typeface="Calibri" panose="020F0502020204030204" pitchFamily="34" charset="0"/>
                          <a:cs typeface="Arial" panose="020B0604020202020204" pitchFamily="34" charset="0"/>
                        </a:rPr>
                        <a:t>Unused funds will be forfeited back to your employer as governed by the IRS's "use-it-or-lose-it" rule. </a:t>
                      </a:r>
                      <a:endParaRPr lang="en-US" sz="1200" dirty="0">
                        <a:solidFill>
                          <a:srgbClr val="000000"/>
                        </a:solidFill>
                        <a:effectLst/>
                        <a:latin typeface="+mn-lt"/>
                        <a:ea typeface="MS Mincho" panose="02020609040205080304" pitchFamily="49" charset="-128"/>
                        <a:cs typeface="Arial" panose="020B0604020202020204" pitchFamily="34" charset="0"/>
                      </a:endParaRPr>
                    </a:p>
                    <a:p>
                      <a:pPr marL="342900" marR="0" lvl="0" indent="-342900" algn="l">
                        <a:lnSpc>
                          <a:spcPct val="110000"/>
                        </a:lnSpc>
                        <a:spcBef>
                          <a:spcPts val="300"/>
                        </a:spcBef>
                        <a:spcAft>
                          <a:spcPts val="300"/>
                        </a:spcAft>
                        <a:buClr>
                          <a:srgbClr val="000000"/>
                        </a:buClr>
                        <a:buSzPts val="800"/>
                        <a:buFont typeface="Symbol" panose="05050102010706020507" pitchFamily="18" charset="2"/>
                        <a:buChar char=""/>
                      </a:pPr>
                      <a:r>
                        <a:rPr lang="en-US" sz="1200" dirty="0">
                          <a:solidFill>
                            <a:srgbClr val="000000"/>
                          </a:solidFill>
                          <a:effectLst/>
                          <a:latin typeface="+mn-lt"/>
                          <a:ea typeface="Calibri" panose="020F0502020204030204" pitchFamily="34" charset="0"/>
                          <a:cs typeface="Arial" panose="020B0604020202020204" pitchFamily="34" charset="0"/>
                        </a:rPr>
                        <a:t>There is a 90-day run-out period, in which all claims must be submitted by September 28, 2027, for the plan year ending June 30, 2027. </a:t>
                      </a:r>
                      <a:endParaRPr lang="en-US" sz="1200" dirty="0">
                        <a:solidFill>
                          <a:srgbClr val="000000"/>
                        </a:solidFill>
                        <a:effectLst/>
                        <a:latin typeface="+mn-lt"/>
                        <a:ea typeface="MS Mincho" panose="02020609040205080304" pitchFamily="49" charset="-128"/>
                        <a:cs typeface="Arial" panose="020B0604020202020204" pitchFamily="34" charset="0"/>
                      </a:endParaRPr>
                    </a:p>
                    <a:p>
                      <a:pPr marL="342900" marR="0" lvl="0" indent="-342900" algn="l">
                        <a:lnSpc>
                          <a:spcPct val="110000"/>
                        </a:lnSpc>
                        <a:spcBef>
                          <a:spcPts val="300"/>
                        </a:spcBef>
                        <a:spcAft>
                          <a:spcPts val="300"/>
                        </a:spcAft>
                        <a:buClr>
                          <a:srgbClr val="000000"/>
                        </a:buClr>
                        <a:buSzPts val="800"/>
                        <a:buFont typeface="Symbol" panose="05050102010706020507" pitchFamily="18" charset="2"/>
                        <a:buChar char=""/>
                      </a:pPr>
                      <a:r>
                        <a:rPr lang="en-US" sz="1200" dirty="0">
                          <a:solidFill>
                            <a:srgbClr val="000000"/>
                          </a:solidFill>
                          <a:effectLst/>
                          <a:latin typeface="+mn-lt"/>
                          <a:ea typeface="Calibri" panose="020F0502020204030204" pitchFamily="34" charset="0"/>
                          <a:cs typeface="Arial" panose="020B0604020202020204" pitchFamily="34" charset="0"/>
                        </a:rPr>
                        <a:t>There is a 2-month + 15-day grace period to spend down funds, which ends September 15, 2027.</a:t>
                      </a:r>
                      <a:endParaRPr lang="en-US" sz="1200" dirty="0">
                        <a:solidFill>
                          <a:srgbClr val="000000"/>
                        </a:solidFill>
                        <a:effectLst/>
                        <a:latin typeface="+mn-lt"/>
                        <a:ea typeface="MS Mincho" panose="02020609040205080304" pitchFamily="49" charset="-128"/>
                        <a:cs typeface="Arial" panose="020B0604020202020204" pitchFamily="34" charset="0"/>
                      </a:endParaRPr>
                    </a:p>
                  </a:txBody>
                  <a:tcPr marL="114300" marR="114300" marT="0" marB="0"/>
                </a:tc>
                <a:extLst>
                  <a:ext uri="{0D108BD9-81ED-4DB2-BD59-A6C34878D82A}">
                    <a16:rowId xmlns:a16="http://schemas.microsoft.com/office/drawing/2014/main" val="3170913107"/>
                  </a:ext>
                </a:extLst>
              </a:tr>
              <a:tr h="1869877">
                <a:tc>
                  <a:txBody>
                    <a:bodyPr/>
                    <a:lstStyle/>
                    <a:p>
                      <a:endParaRPr lang="en-US" dirty="0"/>
                    </a:p>
                  </a:txBody>
                  <a:tcPr/>
                </a:tc>
                <a:tc>
                  <a:txBody>
                    <a:bodyPr/>
                    <a:lstStyle/>
                    <a:p>
                      <a:pPr marL="0" marR="0" lvl="0" indent="0" algn="l" defTabSz="914400" rtl="0" eaLnBrk="1" latinLnBrk="0" hangingPunct="1">
                        <a:lnSpc>
                          <a:spcPct val="110000"/>
                        </a:lnSpc>
                        <a:spcBef>
                          <a:spcPts val="300"/>
                        </a:spcBef>
                        <a:spcAft>
                          <a:spcPts val="300"/>
                        </a:spcAft>
                        <a:buClr>
                          <a:srgbClr val="000000"/>
                        </a:buClr>
                        <a:buSzPts val="800"/>
                        <a:buFont typeface="Symbol" panose="05050102010706020507" pitchFamily="18" charset="2"/>
                        <a:buNone/>
                      </a:pPr>
                      <a:r>
                        <a:rPr lang="en-US" sz="1400" kern="1200" dirty="0">
                          <a:solidFill>
                            <a:schemeClr val="accent4"/>
                          </a:solidFill>
                          <a:effectLst/>
                          <a:latin typeface="+mj-lt"/>
                          <a:ea typeface="Calibri" panose="020F0502020204030204" pitchFamily="34" charset="0"/>
                          <a:cs typeface="Arial" panose="020B0604020202020204" pitchFamily="34" charset="0"/>
                        </a:rPr>
                        <a:t>Dependent Care FSA</a:t>
                      </a:r>
                    </a:p>
                    <a:p>
                      <a:pPr marL="342900" marR="0" lvl="0" indent="-342900" algn="l">
                        <a:lnSpc>
                          <a:spcPct val="110000"/>
                        </a:lnSpc>
                        <a:spcBef>
                          <a:spcPts val="300"/>
                        </a:spcBef>
                        <a:spcAft>
                          <a:spcPts val="300"/>
                        </a:spcAft>
                        <a:buClr>
                          <a:srgbClr val="000000"/>
                        </a:buClr>
                        <a:buSzPts val="800"/>
                        <a:buFont typeface="Symbol" panose="05050102010706020507" pitchFamily="18" charset="2"/>
                        <a:buChar char=""/>
                      </a:pPr>
                      <a:r>
                        <a:rPr lang="en-US" sz="1200" kern="1200" dirty="0">
                          <a:solidFill>
                            <a:srgbClr val="000000"/>
                          </a:solidFill>
                          <a:effectLst/>
                          <a:latin typeface="+mn-lt"/>
                          <a:ea typeface="MS Mincho" panose="02020609040205080304" pitchFamily="49" charset="-128"/>
                          <a:cs typeface="Arial" panose="020B0604020202020204" pitchFamily="34" charset="0"/>
                        </a:rPr>
                        <a:t>Allows employees to use pre-tax dollars toward qualified dependent care, such as caring for children under age 13 or caring for elders. </a:t>
                      </a:r>
                    </a:p>
                    <a:p>
                      <a:pPr marL="342900" marR="0" lvl="0" indent="-342900" algn="l">
                        <a:lnSpc>
                          <a:spcPct val="110000"/>
                        </a:lnSpc>
                        <a:spcBef>
                          <a:spcPts val="300"/>
                        </a:spcBef>
                        <a:spcAft>
                          <a:spcPts val="300"/>
                        </a:spcAft>
                        <a:buClr>
                          <a:srgbClr val="000000"/>
                        </a:buClr>
                        <a:buSzPts val="800"/>
                        <a:buFont typeface="Symbol" panose="05050102010706020507" pitchFamily="18" charset="2"/>
                        <a:buChar char=""/>
                      </a:pPr>
                      <a:r>
                        <a:rPr lang="en-US" sz="1200" kern="1200" dirty="0">
                          <a:solidFill>
                            <a:srgbClr val="000000"/>
                          </a:solidFill>
                          <a:effectLst/>
                          <a:latin typeface="+mn-lt"/>
                          <a:ea typeface="MS Mincho" panose="02020609040205080304" pitchFamily="49" charset="-128"/>
                          <a:cs typeface="Arial" panose="020B0604020202020204" pitchFamily="34" charset="0"/>
                        </a:rPr>
                        <a:t>The annual contribution maximum is $7,500 (or $3,750 if married and filing separately).</a:t>
                      </a:r>
                    </a:p>
                    <a:p>
                      <a:pPr marL="342900" marR="0" lvl="0" indent="-342900" algn="l">
                        <a:lnSpc>
                          <a:spcPct val="110000"/>
                        </a:lnSpc>
                        <a:spcBef>
                          <a:spcPts val="300"/>
                        </a:spcBef>
                        <a:spcAft>
                          <a:spcPts val="300"/>
                        </a:spcAft>
                        <a:buClr>
                          <a:srgbClr val="000000"/>
                        </a:buClr>
                        <a:buSzPts val="800"/>
                        <a:buFont typeface="Symbol" panose="05050102010706020507" pitchFamily="18" charset="2"/>
                        <a:buChar char=""/>
                      </a:pPr>
                      <a:r>
                        <a:rPr lang="en-US" sz="1200" kern="1200" dirty="0">
                          <a:solidFill>
                            <a:srgbClr val="000000"/>
                          </a:solidFill>
                          <a:effectLst/>
                          <a:latin typeface="+mn-lt"/>
                          <a:ea typeface="MS Mincho" panose="02020609040205080304" pitchFamily="49" charset="-128"/>
                          <a:cs typeface="Arial" panose="020B0604020202020204" pitchFamily="34" charset="0"/>
                        </a:rPr>
                        <a:t>Unused funds will be forfeited back to your employer as governed by the IRS's "use-it-or-lose-it" rule. </a:t>
                      </a:r>
                    </a:p>
                    <a:p>
                      <a:pPr marL="342900" marR="0" lvl="0" indent="-342900" algn="l">
                        <a:lnSpc>
                          <a:spcPct val="110000"/>
                        </a:lnSpc>
                        <a:spcBef>
                          <a:spcPts val="300"/>
                        </a:spcBef>
                        <a:spcAft>
                          <a:spcPts val="300"/>
                        </a:spcAft>
                        <a:buClr>
                          <a:srgbClr val="000000"/>
                        </a:buClr>
                        <a:buSzPts val="800"/>
                        <a:buFont typeface="Symbol" panose="05050102010706020507" pitchFamily="18" charset="2"/>
                        <a:buChar char=""/>
                      </a:pPr>
                      <a:r>
                        <a:rPr lang="en-US" sz="1200" kern="1200" dirty="0">
                          <a:solidFill>
                            <a:srgbClr val="000000"/>
                          </a:solidFill>
                          <a:effectLst/>
                          <a:latin typeface="+mn-lt"/>
                          <a:ea typeface="MS Mincho" panose="02020609040205080304" pitchFamily="49" charset="-128"/>
                          <a:cs typeface="Arial" panose="020B0604020202020204" pitchFamily="34" charset="0"/>
                        </a:rPr>
                        <a:t>There is a 90-day run-out period, in which all claims must be submitted by September 28, 2027, for the plan year ending June 30, 2027. </a:t>
                      </a:r>
                    </a:p>
                  </a:txBody>
                  <a:tcPr marL="114300" marR="114300" marT="0" marB="0"/>
                </a:tc>
                <a:extLst>
                  <a:ext uri="{0D108BD9-81ED-4DB2-BD59-A6C34878D82A}">
                    <a16:rowId xmlns:a16="http://schemas.microsoft.com/office/drawing/2014/main" val="226924278"/>
                  </a:ext>
                </a:extLst>
              </a:tr>
            </a:tbl>
          </a:graphicData>
        </a:graphic>
      </p:graphicFrame>
      <p:grpSp>
        <p:nvGrpSpPr>
          <p:cNvPr id="31" name="Group 30">
            <a:extLst>
              <a:ext uri="{FF2B5EF4-FFF2-40B4-BE49-F238E27FC236}">
                <a16:creationId xmlns:a16="http://schemas.microsoft.com/office/drawing/2014/main" id="{DE6B970C-C877-4C08-9C8C-29CE861F9BB5}"/>
              </a:ext>
              <a:ext uri="{C183D7F6-B498-43B3-948B-1728B52AA6E4}">
                <adec:decorative xmlns:adec="http://schemas.microsoft.com/office/drawing/2017/decorative" val="1"/>
              </a:ext>
            </a:extLst>
          </p:cNvPr>
          <p:cNvGrpSpPr/>
          <p:nvPr/>
        </p:nvGrpSpPr>
        <p:grpSpPr>
          <a:xfrm>
            <a:off x="1365629" y="1969671"/>
            <a:ext cx="656421" cy="3732474"/>
            <a:chOff x="1759703" y="2150250"/>
            <a:chExt cx="558430" cy="3175283"/>
          </a:xfrm>
          <a:solidFill>
            <a:schemeClr val="accent1"/>
          </a:solidFill>
        </p:grpSpPr>
        <p:sp>
          <p:nvSpPr>
            <p:cNvPr id="19" name="Graphic 2584">
              <a:extLst>
                <a:ext uri="{FF2B5EF4-FFF2-40B4-BE49-F238E27FC236}">
                  <a16:creationId xmlns:a16="http://schemas.microsoft.com/office/drawing/2014/main" id="{8C839996-F982-F684-1B5A-D95AC1D80366}"/>
                </a:ext>
              </a:extLst>
            </p:cNvPr>
            <p:cNvSpPr>
              <a:spLocks noChangeAspect="1"/>
            </p:cNvSpPr>
            <p:nvPr/>
          </p:nvSpPr>
          <p:spPr>
            <a:xfrm>
              <a:off x="1810315" y="2150250"/>
              <a:ext cx="507818" cy="511311"/>
            </a:xfrm>
            <a:custGeom>
              <a:avLst/>
              <a:gdLst>
                <a:gd name="connsiteX0" fmla="*/ 362631 w 362631"/>
                <a:gd name="connsiteY0" fmla="*/ 212990 h 365125"/>
                <a:gd name="connsiteX1" fmla="*/ 301777 w 362631"/>
                <a:gd name="connsiteY1" fmla="*/ 152135 h 365125"/>
                <a:gd name="connsiteX2" fmla="*/ 240923 w 362631"/>
                <a:gd name="connsiteY2" fmla="*/ 212990 h 365125"/>
                <a:gd name="connsiteX3" fmla="*/ 286563 w 362631"/>
                <a:gd name="connsiteY3" fmla="*/ 272322 h 365125"/>
                <a:gd name="connsiteX4" fmla="*/ 286563 w 362631"/>
                <a:gd name="connsiteY4" fmla="*/ 334698 h 365125"/>
                <a:gd name="connsiteX5" fmla="*/ 134428 w 362631"/>
                <a:gd name="connsiteY5" fmla="*/ 334698 h 365125"/>
                <a:gd name="connsiteX6" fmla="*/ 134428 w 362631"/>
                <a:gd name="connsiteY6" fmla="*/ 257109 h 365125"/>
                <a:gd name="connsiteX7" fmla="*/ 167898 w 362631"/>
                <a:gd name="connsiteY7" fmla="*/ 257109 h 365125"/>
                <a:gd name="connsiteX8" fmla="*/ 213538 w 362631"/>
                <a:gd name="connsiteY8" fmla="*/ 217554 h 365125"/>
                <a:gd name="connsiteX9" fmla="*/ 237880 w 362631"/>
                <a:gd name="connsiteY9" fmla="*/ 48683 h 365125"/>
                <a:gd name="connsiteX10" fmla="*/ 231795 w 362631"/>
                <a:gd name="connsiteY10" fmla="*/ 25863 h 365125"/>
                <a:gd name="connsiteX11" fmla="*/ 207453 w 362631"/>
                <a:gd name="connsiteY11" fmla="*/ 15214 h 365125"/>
                <a:gd name="connsiteX12" fmla="*/ 180069 w 362631"/>
                <a:gd name="connsiteY12" fmla="*/ 15214 h 365125"/>
                <a:gd name="connsiteX13" fmla="*/ 164855 w 362631"/>
                <a:gd name="connsiteY13" fmla="*/ 0 h 365125"/>
                <a:gd name="connsiteX14" fmla="*/ 149641 w 362631"/>
                <a:gd name="connsiteY14" fmla="*/ 15214 h 365125"/>
                <a:gd name="connsiteX15" fmla="*/ 149641 w 362631"/>
                <a:gd name="connsiteY15" fmla="*/ 45641 h 365125"/>
                <a:gd name="connsiteX16" fmla="*/ 164855 w 362631"/>
                <a:gd name="connsiteY16" fmla="*/ 60854 h 365125"/>
                <a:gd name="connsiteX17" fmla="*/ 180069 w 362631"/>
                <a:gd name="connsiteY17" fmla="*/ 45641 h 365125"/>
                <a:gd name="connsiteX18" fmla="*/ 207453 w 362631"/>
                <a:gd name="connsiteY18" fmla="*/ 45641 h 365125"/>
                <a:gd name="connsiteX19" fmla="*/ 183111 w 362631"/>
                <a:gd name="connsiteY19" fmla="*/ 214511 h 365125"/>
                <a:gd name="connsiteX20" fmla="*/ 167898 w 362631"/>
                <a:gd name="connsiteY20" fmla="*/ 226682 h 365125"/>
                <a:gd name="connsiteX21" fmla="*/ 69010 w 362631"/>
                <a:gd name="connsiteY21" fmla="*/ 226682 h 365125"/>
                <a:gd name="connsiteX22" fmla="*/ 53796 w 362631"/>
                <a:gd name="connsiteY22" fmla="*/ 214511 h 365125"/>
                <a:gd name="connsiteX23" fmla="*/ 30976 w 362631"/>
                <a:gd name="connsiteY23" fmla="*/ 45641 h 365125"/>
                <a:gd name="connsiteX24" fmla="*/ 30976 w 362631"/>
                <a:gd name="connsiteY24" fmla="*/ 45641 h 365125"/>
                <a:gd name="connsiteX25" fmla="*/ 58360 w 362631"/>
                <a:gd name="connsiteY25" fmla="*/ 45641 h 365125"/>
                <a:gd name="connsiteX26" fmla="*/ 73574 w 362631"/>
                <a:gd name="connsiteY26" fmla="*/ 60854 h 365125"/>
                <a:gd name="connsiteX27" fmla="*/ 88787 w 362631"/>
                <a:gd name="connsiteY27" fmla="*/ 45641 h 365125"/>
                <a:gd name="connsiteX28" fmla="*/ 88787 w 362631"/>
                <a:gd name="connsiteY28" fmla="*/ 15214 h 365125"/>
                <a:gd name="connsiteX29" fmla="*/ 73574 w 362631"/>
                <a:gd name="connsiteY29" fmla="*/ 0 h 365125"/>
                <a:gd name="connsiteX30" fmla="*/ 58360 w 362631"/>
                <a:gd name="connsiteY30" fmla="*/ 15214 h 365125"/>
                <a:gd name="connsiteX31" fmla="*/ 30976 w 362631"/>
                <a:gd name="connsiteY31" fmla="*/ 15214 h 365125"/>
                <a:gd name="connsiteX32" fmla="*/ 6634 w 362631"/>
                <a:gd name="connsiteY32" fmla="*/ 25863 h 365125"/>
                <a:gd name="connsiteX33" fmla="*/ 549 w 362631"/>
                <a:gd name="connsiteY33" fmla="*/ 48683 h 365125"/>
                <a:gd name="connsiteX34" fmla="*/ 23369 w 362631"/>
                <a:gd name="connsiteY34" fmla="*/ 219075 h 365125"/>
                <a:gd name="connsiteX35" fmla="*/ 69010 w 362631"/>
                <a:gd name="connsiteY35" fmla="*/ 257109 h 365125"/>
                <a:gd name="connsiteX36" fmla="*/ 104001 w 362631"/>
                <a:gd name="connsiteY36" fmla="*/ 257109 h 365125"/>
                <a:gd name="connsiteX37" fmla="*/ 104001 w 362631"/>
                <a:gd name="connsiteY37" fmla="*/ 349911 h 365125"/>
                <a:gd name="connsiteX38" fmla="*/ 119214 w 362631"/>
                <a:gd name="connsiteY38" fmla="*/ 365125 h 365125"/>
                <a:gd name="connsiteX39" fmla="*/ 301777 w 362631"/>
                <a:gd name="connsiteY39" fmla="*/ 365125 h 365125"/>
                <a:gd name="connsiteX40" fmla="*/ 316990 w 362631"/>
                <a:gd name="connsiteY40" fmla="*/ 349911 h 365125"/>
                <a:gd name="connsiteX41" fmla="*/ 316990 w 362631"/>
                <a:gd name="connsiteY41" fmla="*/ 272322 h 365125"/>
                <a:gd name="connsiteX42" fmla="*/ 362631 w 362631"/>
                <a:gd name="connsiteY42" fmla="*/ 212990 h 365125"/>
                <a:gd name="connsiteX43" fmla="*/ 301777 w 362631"/>
                <a:gd name="connsiteY43" fmla="*/ 243417 h 365125"/>
                <a:gd name="connsiteX44" fmla="*/ 271350 w 362631"/>
                <a:gd name="connsiteY44" fmla="*/ 212990 h 365125"/>
                <a:gd name="connsiteX45" fmla="*/ 301777 w 362631"/>
                <a:gd name="connsiteY45" fmla="*/ 182563 h 365125"/>
                <a:gd name="connsiteX46" fmla="*/ 332204 w 362631"/>
                <a:gd name="connsiteY46" fmla="*/ 212990 h 365125"/>
                <a:gd name="connsiteX47" fmla="*/ 301777 w 362631"/>
                <a:gd name="connsiteY47" fmla="*/ 243417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62631" h="365125">
                  <a:moveTo>
                    <a:pt x="362631" y="212990"/>
                  </a:moveTo>
                  <a:cubicBezTo>
                    <a:pt x="362631" y="179520"/>
                    <a:pt x="335247" y="152135"/>
                    <a:pt x="301777" y="152135"/>
                  </a:cubicBezTo>
                  <a:cubicBezTo>
                    <a:pt x="268307" y="152135"/>
                    <a:pt x="240923" y="179520"/>
                    <a:pt x="240923" y="212990"/>
                  </a:cubicBezTo>
                  <a:cubicBezTo>
                    <a:pt x="240923" y="241895"/>
                    <a:pt x="260700" y="264716"/>
                    <a:pt x="286563" y="272322"/>
                  </a:cubicBezTo>
                  <a:lnTo>
                    <a:pt x="286563" y="334698"/>
                  </a:lnTo>
                  <a:lnTo>
                    <a:pt x="134428" y="334698"/>
                  </a:lnTo>
                  <a:lnTo>
                    <a:pt x="134428" y="257109"/>
                  </a:lnTo>
                  <a:lnTo>
                    <a:pt x="167898" y="257109"/>
                  </a:lnTo>
                  <a:cubicBezTo>
                    <a:pt x="192239" y="257109"/>
                    <a:pt x="210496" y="240374"/>
                    <a:pt x="213538" y="217554"/>
                  </a:cubicBezTo>
                  <a:lnTo>
                    <a:pt x="237880" y="48683"/>
                  </a:lnTo>
                  <a:cubicBezTo>
                    <a:pt x="239401" y="39555"/>
                    <a:pt x="236359" y="31948"/>
                    <a:pt x="231795" y="25863"/>
                  </a:cubicBezTo>
                  <a:cubicBezTo>
                    <a:pt x="225709" y="19778"/>
                    <a:pt x="216581" y="15214"/>
                    <a:pt x="207453" y="15214"/>
                  </a:cubicBezTo>
                  <a:lnTo>
                    <a:pt x="180069" y="15214"/>
                  </a:lnTo>
                  <a:cubicBezTo>
                    <a:pt x="180069" y="6085"/>
                    <a:pt x="173983" y="0"/>
                    <a:pt x="164855" y="0"/>
                  </a:cubicBezTo>
                  <a:cubicBezTo>
                    <a:pt x="155727" y="0"/>
                    <a:pt x="149641" y="6085"/>
                    <a:pt x="149641" y="15214"/>
                  </a:cubicBezTo>
                  <a:lnTo>
                    <a:pt x="149641" y="45641"/>
                  </a:lnTo>
                  <a:cubicBezTo>
                    <a:pt x="149641" y="54769"/>
                    <a:pt x="155727" y="60854"/>
                    <a:pt x="164855" y="60854"/>
                  </a:cubicBezTo>
                  <a:cubicBezTo>
                    <a:pt x="173983" y="60854"/>
                    <a:pt x="180069" y="54769"/>
                    <a:pt x="180069" y="45641"/>
                  </a:cubicBezTo>
                  <a:lnTo>
                    <a:pt x="207453" y="45641"/>
                  </a:lnTo>
                  <a:lnTo>
                    <a:pt x="183111" y="214511"/>
                  </a:lnTo>
                  <a:cubicBezTo>
                    <a:pt x="183111" y="222118"/>
                    <a:pt x="173983" y="226682"/>
                    <a:pt x="167898" y="226682"/>
                  </a:cubicBezTo>
                  <a:lnTo>
                    <a:pt x="69010" y="226682"/>
                  </a:lnTo>
                  <a:cubicBezTo>
                    <a:pt x="61403" y="226682"/>
                    <a:pt x="55317" y="220596"/>
                    <a:pt x="53796" y="214511"/>
                  </a:cubicBezTo>
                  <a:lnTo>
                    <a:pt x="30976" y="45641"/>
                  </a:lnTo>
                  <a:cubicBezTo>
                    <a:pt x="30976" y="45641"/>
                    <a:pt x="30976" y="45641"/>
                    <a:pt x="30976" y="45641"/>
                  </a:cubicBezTo>
                  <a:lnTo>
                    <a:pt x="58360" y="45641"/>
                  </a:lnTo>
                  <a:cubicBezTo>
                    <a:pt x="58360" y="54769"/>
                    <a:pt x="64446" y="60854"/>
                    <a:pt x="73574" y="60854"/>
                  </a:cubicBezTo>
                  <a:cubicBezTo>
                    <a:pt x="82702" y="60854"/>
                    <a:pt x="88787" y="54769"/>
                    <a:pt x="88787" y="45641"/>
                  </a:cubicBezTo>
                  <a:lnTo>
                    <a:pt x="88787" y="15214"/>
                  </a:lnTo>
                  <a:cubicBezTo>
                    <a:pt x="88787" y="6085"/>
                    <a:pt x="82702" y="0"/>
                    <a:pt x="73574" y="0"/>
                  </a:cubicBezTo>
                  <a:cubicBezTo>
                    <a:pt x="64446" y="0"/>
                    <a:pt x="58360" y="6085"/>
                    <a:pt x="58360" y="15214"/>
                  </a:cubicBezTo>
                  <a:lnTo>
                    <a:pt x="30976" y="15214"/>
                  </a:lnTo>
                  <a:cubicBezTo>
                    <a:pt x="21848" y="15214"/>
                    <a:pt x="12720" y="18256"/>
                    <a:pt x="6634" y="25863"/>
                  </a:cubicBezTo>
                  <a:cubicBezTo>
                    <a:pt x="549" y="31948"/>
                    <a:pt x="-973" y="41077"/>
                    <a:pt x="549" y="48683"/>
                  </a:cubicBezTo>
                  <a:lnTo>
                    <a:pt x="23369" y="219075"/>
                  </a:lnTo>
                  <a:cubicBezTo>
                    <a:pt x="27933" y="241895"/>
                    <a:pt x="46189" y="257109"/>
                    <a:pt x="69010" y="257109"/>
                  </a:cubicBezTo>
                  <a:lnTo>
                    <a:pt x="104001" y="257109"/>
                  </a:lnTo>
                  <a:lnTo>
                    <a:pt x="104001" y="349911"/>
                  </a:lnTo>
                  <a:cubicBezTo>
                    <a:pt x="104001" y="359040"/>
                    <a:pt x="110086" y="365125"/>
                    <a:pt x="119214" y="365125"/>
                  </a:cubicBezTo>
                  <a:lnTo>
                    <a:pt x="301777" y="365125"/>
                  </a:lnTo>
                  <a:cubicBezTo>
                    <a:pt x="310905" y="365125"/>
                    <a:pt x="316990" y="359040"/>
                    <a:pt x="316990" y="349911"/>
                  </a:cubicBezTo>
                  <a:lnTo>
                    <a:pt x="316990" y="272322"/>
                  </a:lnTo>
                  <a:cubicBezTo>
                    <a:pt x="342853" y="264716"/>
                    <a:pt x="362631" y="241895"/>
                    <a:pt x="362631" y="212990"/>
                  </a:cubicBezTo>
                  <a:close/>
                  <a:moveTo>
                    <a:pt x="301777" y="243417"/>
                  </a:moveTo>
                  <a:cubicBezTo>
                    <a:pt x="285042" y="243417"/>
                    <a:pt x="271350" y="229724"/>
                    <a:pt x="271350" y="212990"/>
                  </a:cubicBezTo>
                  <a:cubicBezTo>
                    <a:pt x="271350" y="196255"/>
                    <a:pt x="285042" y="182563"/>
                    <a:pt x="301777" y="182563"/>
                  </a:cubicBezTo>
                  <a:cubicBezTo>
                    <a:pt x="318512" y="182563"/>
                    <a:pt x="332204" y="196255"/>
                    <a:pt x="332204" y="212990"/>
                  </a:cubicBezTo>
                  <a:cubicBezTo>
                    <a:pt x="332204" y="229724"/>
                    <a:pt x="318512" y="243417"/>
                    <a:pt x="301777" y="243417"/>
                  </a:cubicBez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grpSp>
          <p:nvGrpSpPr>
            <p:cNvPr id="25" name="Graphic 1906">
              <a:extLst>
                <a:ext uri="{FF2B5EF4-FFF2-40B4-BE49-F238E27FC236}">
                  <a16:creationId xmlns:a16="http://schemas.microsoft.com/office/drawing/2014/main" id="{AB10107D-82D9-365A-B659-E72755CD5EBA}"/>
                </a:ext>
              </a:extLst>
            </p:cNvPr>
            <p:cNvGrpSpPr>
              <a:grpSpLocks noChangeAspect="1"/>
            </p:cNvGrpSpPr>
            <p:nvPr/>
          </p:nvGrpSpPr>
          <p:grpSpPr>
            <a:xfrm>
              <a:off x="1759703" y="4814229"/>
              <a:ext cx="558430" cy="511304"/>
              <a:chOff x="2548300" y="2526454"/>
              <a:chExt cx="365124" cy="334312"/>
            </a:xfrm>
            <a:grpFill/>
          </p:grpSpPr>
          <p:sp>
            <p:nvSpPr>
              <p:cNvPr id="26" name="Freeform 48">
                <a:extLst>
                  <a:ext uri="{FF2B5EF4-FFF2-40B4-BE49-F238E27FC236}">
                    <a16:creationId xmlns:a16="http://schemas.microsoft.com/office/drawing/2014/main" id="{C86E71A6-A24F-46D6-7137-23690C4B3DE6}"/>
                  </a:ext>
                </a:extLst>
              </p:cNvPr>
              <p:cNvSpPr/>
              <p:nvPr/>
            </p:nvSpPr>
            <p:spPr>
              <a:xfrm>
                <a:off x="2548300" y="2767964"/>
                <a:ext cx="167348" cy="92802"/>
              </a:xfrm>
              <a:custGeom>
                <a:avLst/>
                <a:gdLst>
                  <a:gd name="connsiteX0" fmla="*/ 83674 w 167348"/>
                  <a:gd name="connsiteY0" fmla="*/ 0 h 92802"/>
                  <a:gd name="connsiteX1" fmla="*/ 16735 w 167348"/>
                  <a:gd name="connsiteY1" fmla="*/ 22820 h 92802"/>
                  <a:gd name="connsiteX2" fmla="*/ 0 w 167348"/>
                  <a:gd name="connsiteY2" fmla="*/ 59333 h 92802"/>
                  <a:gd name="connsiteX3" fmla="*/ 0 w 167348"/>
                  <a:gd name="connsiteY3" fmla="*/ 77589 h 92802"/>
                  <a:gd name="connsiteX4" fmla="*/ 15214 w 167348"/>
                  <a:gd name="connsiteY4" fmla="*/ 92803 h 92802"/>
                  <a:gd name="connsiteX5" fmla="*/ 152135 w 167348"/>
                  <a:gd name="connsiteY5" fmla="*/ 92803 h 92802"/>
                  <a:gd name="connsiteX6" fmla="*/ 167349 w 167348"/>
                  <a:gd name="connsiteY6" fmla="*/ 77589 h 92802"/>
                  <a:gd name="connsiteX7" fmla="*/ 167349 w 167348"/>
                  <a:gd name="connsiteY7" fmla="*/ 59333 h 92802"/>
                  <a:gd name="connsiteX8" fmla="*/ 152135 w 167348"/>
                  <a:gd name="connsiteY8" fmla="*/ 22820 h 92802"/>
                  <a:gd name="connsiteX9" fmla="*/ 83674 w 167348"/>
                  <a:gd name="connsiteY9" fmla="*/ 0 h 92802"/>
                  <a:gd name="connsiteX10" fmla="*/ 136922 w 167348"/>
                  <a:gd name="connsiteY10" fmla="*/ 62376 h 92802"/>
                  <a:gd name="connsiteX11" fmla="*/ 30427 w 167348"/>
                  <a:gd name="connsiteY11" fmla="*/ 62376 h 92802"/>
                  <a:gd name="connsiteX12" fmla="*/ 30427 w 167348"/>
                  <a:gd name="connsiteY12" fmla="*/ 59333 h 92802"/>
                  <a:gd name="connsiteX13" fmla="*/ 34991 w 167348"/>
                  <a:gd name="connsiteY13" fmla="*/ 47162 h 92802"/>
                  <a:gd name="connsiteX14" fmla="*/ 83674 w 167348"/>
                  <a:gd name="connsiteY14" fmla="*/ 30427 h 92802"/>
                  <a:gd name="connsiteX15" fmla="*/ 130836 w 167348"/>
                  <a:gd name="connsiteY15" fmla="*/ 45641 h 92802"/>
                  <a:gd name="connsiteX16" fmla="*/ 136922 w 167348"/>
                  <a:gd name="connsiteY16" fmla="*/ 59333 h 92802"/>
                  <a:gd name="connsiteX17" fmla="*/ 136922 w 167348"/>
                  <a:gd name="connsiteY17" fmla="*/ 62376 h 92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7348" h="92802">
                    <a:moveTo>
                      <a:pt x="83674" y="0"/>
                    </a:moveTo>
                    <a:cubicBezTo>
                      <a:pt x="59333" y="0"/>
                      <a:pt x="36513" y="7607"/>
                      <a:pt x="16735" y="22820"/>
                    </a:cubicBezTo>
                    <a:cubicBezTo>
                      <a:pt x="6085" y="31948"/>
                      <a:pt x="0" y="44119"/>
                      <a:pt x="0" y="59333"/>
                    </a:cubicBezTo>
                    <a:lnTo>
                      <a:pt x="0" y="77589"/>
                    </a:lnTo>
                    <a:cubicBezTo>
                      <a:pt x="0" y="86717"/>
                      <a:pt x="6085" y="92803"/>
                      <a:pt x="15214" y="92803"/>
                    </a:cubicBezTo>
                    <a:lnTo>
                      <a:pt x="152135" y="92803"/>
                    </a:lnTo>
                    <a:cubicBezTo>
                      <a:pt x="161264" y="92803"/>
                      <a:pt x="167349" y="86717"/>
                      <a:pt x="167349" y="77589"/>
                    </a:cubicBezTo>
                    <a:lnTo>
                      <a:pt x="167349" y="59333"/>
                    </a:lnTo>
                    <a:cubicBezTo>
                      <a:pt x="167349" y="47162"/>
                      <a:pt x="161264" y="33470"/>
                      <a:pt x="152135" y="22820"/>
                    </a:cubicBezTo>
                    <a:cubicBezTo>
                      <a:pt x="143007" y="16735"/>
                      <a:pt x="120187" y="0"/>
                      <a:pt x="83674" y="0"/>
                    </a:cubicBezTo>
                    <a:close/>
                    <a:moveTo>
                      <a:pt x="136922" y="62376"/>
                    </a:moveTo>
                    <a:lnTo>
                      <a:pt x="30427" y="62376"/>
                    </a:lnTo>
                    <a:lnTo>
                      <a:pt x="30427" y="59333"/>
                    </a:lnTo>
                    <a:cubicBezTo>
                      <a:pt x="30427" y="54769"/>
                      <a:pt x="31948" y="50205"/>
                      <a:pt x="34991" y="47162"/>
                    </a:cubicBezTo>
                    <a:cubicBezTo>
                      <a:pt x="44119" y="39555"/>
                      <a:pt x="59333" y="30427"/>
                      <a:pt x="83674" y="30427"/>
                    </a:cubicBezTo>
                    <a:cubicBezTo>
                      <a:pt x="109538" y="30427"/>
                      <a:pt x="126272" y="41077"/>
                      <a:pt x="130836" y="45641"/>
                    </a:cubicBezTo>
                    <a:cubicBezTo>
                      <a:pt x="133879" y="50205"/>
                      <a:pt x="136922" y="54769"/>
                      <a:pt x="136922" y="59333"/>
                    </a:cubicBezTo>
                    <a:lnTo>
                      <a:pt x="136922" y="62376"/>
                    </a:ln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sp>
            <p:nvSpPr>
              <p:cNvPr id="27" name="Freeform 49">
                <a:extLst>
                  <a:ext uri="{FF2B5EF4-FFF2-40B4-BE49-F238E27FC236}">
                    <a16:creationId xmlns:a16="http://schemas.microsoft.com/office/drawing/2014/main" id="{6644E7E7-AA19-6235-E33A-DF438C64D02F}"/>
                  </a:ext>
                </a:extLst>
              </p:cNvPr>
              <p:cNvSpPr/>
              <p:nvPr/>
            </p:nvSpPr>
            <p:spPr>
              <a:xfrm>
                <a:off x="2548653" y="2526454"/>
                <a:ext cx="364414" cy="106114"/>
              </a:xfrm>
              <a:custGeom>
                <a:avLst/>
                <a:gdLst>
                  <a:gd name="connsiteX0" fmla="*/ 349556 w 364414"/>
                  <a:gd name="connsiteY0" fmla="*/ 106114 h 106114"/>
                  <a:gd name="connsiteX1" fmla="*/ 363248 w 364414"/>
                  <a:gd name="connsiteY1" fmla="*/ 96986 h 106114"/>
                  <a:gd name="connsiteX2" fmla="*/ 355642 w 364414"/>
                  <a:gd name="connsiteY2" fmla="*/ 77209 h 106114"/>
                  <a:gd name="connsiteX3" fmla="*/ 188293 w 364414"/>
                  <a:gd name="connsiteY3" fmla="*/ 1141 h 106114"/>
                  <a:gd name="connsiteX4" fmla="*/ 176122 w 364414"/>
                  <a:gd name="connsiteY4" fmla="*/ 1141 h 106114"/>
                  <a:gd name="connsiteX5" fmla="*/ 8773 w 364414"/>
                  <a:gd name="connsiteY5" fmla="*/ 77209 h 106114"/>
                  <a:gd name="connsiteX6" fmla="*/ 1166 w 364414"/>
                  <a:gd name="connsiteY6" fmla="*/ 96986 h 106114"/>
                  <a:gd name="connsiteX7" fmla="*/ 20944 w 364414"/>
                  <a:gd name="connsiteY7" fmla="*/ 104593 h 106114"/>
                  <a:gd name="connsiteX8" fmla="*/ 182207 w 364414"/>
                  <a:gd name="connsiteY8" fmla="*/ 31568 h 106114"/>
                  <a:gd name="connsiteX9" fmla="*/ 343471 w 364414"/>
                  <a:gd name="connsiteY9" fmla="*/ 104593 h 106114"/>
                  <a:gd name="connsiteX10" fmla="*/ 349556 w 364414"/>
                  <a:gd name="connsiteY10" fmla="*/ 106114 h 10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4414" h="106114">
                    <a:moveTo>
                      <a:pt x="349556" y="106114"/>
                    </a:moveTo>
                    <a:cubicBezTo>
                      <a:pt x="355642" y="106114"/>
                      <a:pt x="360206" y="103072"/>
                      <a:pt x="363248" y="96986"/>
                    </a:cubicBezTo>
                    <a:cubicBezTo>
                      <a:pt x="366291" y="89380"/>
                      <a:pt x="363248" y="80251"/>
                      <a:pt x="355642" y="77209"/>
                    </a:cubicBezTo>
                    <a:lnTo>
                      <a:pt x="188293" y="1141"/>
                    </a:lnTo>
                    <a:cubicBezTo>
                      <a:pt x="183728" y="-380"/>
                      <a:pt x="179164" y="-380"/>
                      <a:pt x="176122" y="1141"/>
                    </a:cubicBezTo>
                    <a:lnTo>
                      <a:pt x="8773" y="77209"/>
                    </a:lnTo>
                    <a:cubicBezTo>
                      <a:pt x="1166" y="80251"/>
                      <a:pt x="-1877" y="89380"/>
                      <a:pt x="1166" y="96986"/>
                    </a:cubicBezTo>
                    <a:cubicBezTo>
                      <a:pt x="4209" y="104593"/>
                      <a:pt x="13337" y="107636"/>
                      <a:pt x="20944" y="104593"/>
                    </a:cubicBezTo>
                    <a:lnTo>
                      <a:pt x="182207" y="31568"/>
                    </a:lnTo>
                    <a:lnTo>
                      <a:pt x="343471" y="104593"/>
                    </a:lnTo>
                    <a:cubicBezTo>
                      <a:pt x="344992" y="106114"/>
                      <a:pt x="348035" y="106114"/>
                      <a:pt x="349556" y="106114"/>
                    </a:cubicBez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95959"/>
                  </a:solidFill>
                  <a:effectLst/>
                  <a:uLnTx/>
                  <a:uFillTx/>
                  <a:latin typeface="Raleway Medium"/>
                  <a:ea typeface="+mn-ea"/>
                  <a:cs typeface="+mn-cs"/>
                </a:endParaRPr>
              </a:p>
            </p:txBody>
          </p:sp>
          <p:sp>
            <p:nvSpPr>
              <p:cNvPr id="28" name="Freeform 50">
                <a:extLst>
                  <a:ext uri="{FF2B5EF4-FFF2-40B4-BE49-F238E27FC236}">
                    <a16:creationId xmlns:a16="http://schemas.microsoft.com/office/drawing/2014/main" id="{110F7D32-7041-6FA7-A614-EA90915995F1}"/>
                  </a:ext>
                </a:extLst>
              </p:cNvPr>
              <p:cNvSpPr/>
              <p:nvPr/>
            </p:nvSpPr>
            <p:spPr>
              <a:xfrm>
                <a:off x="2578727" y="2647780"/>
                <a:ext cx="106494" cy="106494"/>
              </a:xfrm>
              <a:custGeom>
                <a:avLst/>
                <a:gdLst>
                  <a:gd name="connsiteX0" fmla="*/ 106495 w 106494"/>
                  <a:gd name="connsiteY0" fmla="*/ 53247 h 106494"/>
                  <a:gd name="connsiteX1" fmla="*/ 53247 w 106494"/>
                  <a:gd name="connsiteY1" fmla="*/ 0 h 106494"/>
                  <a:gd name="connsiteX2" fmla="*/ 0 w 106494"/>
                  <a:gd name="connsiteY2" fmla="*/ 53247 h 106494"/>
                  <a:gd name="connsiteX3" fmla="*/ 53247 w 106494"/>
                  <a:gd name="connsiteY3" fmla="*/ 106495 h 106494"/>
                  <a:gd name="connsiteX4" fmla="*/ 106495 w 106494"/>
                  <a:gd name="connsiteY4" fmla="*/ 53247 h 106494"/>
                  <a:gd name="connsiteX5" fmla="*/ 30427 w 106494"/>
                  <a:gd name="connsiteY5" fmla="*/ 53247 h 106494"/>
                  <a:gd name="connsiteX6" fmla="*/ 53247 w 106494"/>
                  <a:gd name="connsiteY6" fmla="*/ 30427 h 106494"/>
                  <a:gd name="connsiteX7" fmla="*/ 76068 w 106494"/>
                  <a:gd name="connsiteY7" fmla="*/ 53247 h 106494"/>
                  <a:gd name="connsiteX8" fmla="*/ 53247 w 106494"/>
                  <a:gd name="connsiteY8" fmla="*/ 76068 h 106494"/>
                  <a:gd name="connsiteX9" fmla="*/ 30427 w 106494"/>
                  <a:gd name="connsiteY9" fmla="*/ 53247 h 1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94" h="106494">
                    <a:moveTo>
                      <a:pt x="106495" y="53247"/>
                    </a:moveTo>
                    <a:cubicBezTo>
                      <a:pt x="106495" y="24342"/>
                      <a:pt x="82153" y="0"/>
                      <a:pt x="53247" y="0"/>
                    </a:cubicBezTo>
                    <a:cubicBezTo>
                      <a:pt x="24342" y="0"/>
                      <a:pt x="0" y="24342"/>
                      <a:pt x="0" y="53247"/>
                    </a:cubicBezTo>
                    <a:cubicBezTo>
                      <a:pt x="0" y="82153"/>
                      <a:pt x="24342" y="106495"/>
                      <a:pt x="53247" y="106495"/>
                    </a:cubicBezTo>
                    <a:cubicBezTo>
                      <a:pt x="82153" y="106495"/>
                      <a:pt x="106495" y="82153"/>
                      <a:pt x="106495" y="53247"/>
                    </a:cubicBezTo>
                    <a:close/>
                    <a:moveTo>
                      <a:pt x="30427" y="53247"/>
                    </a:moveTo>
                    <a:cubicBezTo>
                      <a:pt x="30427" y="41077"/>
                      <a:pt x="41077" y="30427"/>
                      <a:pt x="53247" y="30427"/>
                    </a:cubicBezTo>
                    <a:cubicBezTo>
                      <a:pt x="65418" y="30427"/>
                      <a:pt x="76068" y="41077"/>
                      <a:pt x="76068" y="53247"/>
                    </a:cubicBezTo>
                    <a:cubicBezTo>
                      <a:pt x="76068" y="65418"/>
                      <a:pt x="65418" y="76068"/>
                      <a:pt x="53247" y="76068"/>
                    </a:cubicBezTo>
                    <a:cubicBezTo>
                      <a:pt x="41077" y="76068"/>
                      <a:pt x="30427" y="65418"/>
                      <a:pt x="30427" y="53247"/>
                    </a:cubicBez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95959"/>
                  </a:solidFill>
                  <a:effectLst/>
                  <a:uLnTx/>
                  <a:uFillTx/>
                  <a:latin typeface="Raleway Medium"/>
                  <a:ea typeface="+mn-ea"/>
                  <a:cs typeface="+mn-cs"/>
                </a:endParaRPr>
              </a:p>
            </p:txBody>
          </p:sp>
          <p:sp>
            <p:nvSpPr>
              <p:cNvPr id="29" name="Freeform 51">
                <a:extLst>
                  <a:ext uri="{FF2B5EF4-FFF2-40B4-BE49-F238E27FC236}">
                    <a16:creationId xmlns:a16="http://schemas.microsoft.com/office/drawing/2014/main" id="{1FAA89D3-2EC9-D71E-7729-BC4C65629BD4}"/>
                  </a:ext>
                </a:extLst>
              </p:cNvPr>
              <p:cNvSpPr/>
              <p:nvPr/>
            </p:nvSpPr>
            <p:spPr>
              <a:xfrm>
                <a:off x="2746076" y="2767963"/>
                <a:ext cx="167348" cy="92802"/>
              </a:xfrm>
              <a:custGeom>
                <a:avLst/>
                <a:gdLst>
                  <a:gd name="connsiteX0" fmla="*/ 152135 w 167348"/>
                  <a:gd name="connsiteY0" fmla="*/ 22820 h 92802"/>
                  <a:gd name="connsiteX1" fmla="*/ 83674 w 167348"/>
                  <a:gd name="connsiteY1" fmla="*/ 0 h 92802"/>
                  <a:gd name="connsiteX2" fmla="*/ 16735 w 167348"/>
                  <a:gd name="connsiteY2" fmla="*/ 22820 h 92802"/>
                  <a:gd name="connsiteX3" fmla="*/ 0 w 167348"/>
                  <a:gd name="connsiteY3" fmla="*/ 59333 h 92802"/>
                  <a:gd name="connsiteX4" fmla="*/ 0 w 167348"/>
                  <a:gd name="connsiteY4" fmla="*/ 77589 h 92802"/>
                  <a:gd name="connsiteX5" fmla="*/ 15214 w 167348"/>
                  <a:gd name="connsiteY5" fmla="*/ 92803 h 92802"/>
                  <a:gd name="connsiteX6" fmla="*/ 152135 w 167348"/>
                  <a:gd name="connsiteY6" fmla="*/ 92803 h 92802"/>
                  <a:gd name="connsiteX7" fmla="*/ 167349 w 167348"/>
                  <a:gd name="connsiteY7" fmla="*/ 77589 h 92802"/>
                  <a:gd name="connsiteX8" fmla="*/ 167349 w 167348"/>
                  <a:gd name="connsiteY8" fmla="*/ 59333 h 92802"/>
                  <a:gd name="connsiteX9" fmla="*/ 152135 w 167348"/>
                  <a:gd name="connsiteY9" fmla="*/ 22820 h 92802"/>
                  <a:gd name="connsiteX10" fmla="*/ 136922 w 167348"/>
                  <a:gd name="connsiteY10" fmla="*/ 62376 h 92802"/>
                  <a:gd name="connsiteX11" fmla="*/ 30427 w 167348"/>
                  <a:gd name="connsiteY11" fmla="*/ 62376 h 92802"/>
                  <a:gd name="connsiteX12" fmla="*/ 30427 w 167348"/>
                  <a:gd name="connsiteY12" fmla="*/ 59333 h 92802"/>
                  <a:gd name="connsiteX13" fmla="*/ 34991 w 167348"/>
                  <a:gd name="connsiteY13" fmla="*/ 47162 h 92802"/>
                  <a:gd name="connsiteX14" fmla="*/ 83674 w 167348"/>
                  <a:gd name="connsiteY14" fmla="*/ 30427 h 92802"/>
                  <a:gd name="connsiteX15" fmla="*/ 130836 w 167348"/>
                  <a:gd name="connsiteY15" fmla="*/ 45641 h 92802"/>
                  <a:gd name="connsiteX16" fmla="*/ 136922 w 167348"/>
                  <a:gd name="connsiteY16" fmla="*/ 59333 h 92802"/>
                  <a:gd name="connsiteX17" fmla="*/ 136922 w 167348"/>
                  <a:gd name="connsiteY17" fmla="*/ 62376 h 92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7348" h="92802">
                    <a:moveTo>
                      <a:pt x="152135" y="22820"/>
                    </a:moveTo>
                    <a:cubicBezTo>
                      <a:pt x="144529" y="15214"/>
                      <a:pt x="120187" y="0"/>
                      <a:pt x="83674" y="0"/>
                    </a:cubicBezTo>
                    <a:cubicBezTo>
                      <a:pt x="59333" y="0"/>
                      <a:pt x="36512" y="7607"/>
                      <a:pt x="16735" y="22820"/>
                    </a:cubicBezTo>
                    <a:cubicBezTo>
                      <a:pt x="6085" y="31948"/>
                      <a:pt x="0" y="44119"/>
                      <a:pt x="0" y="59333"/>
                    </a:cubicBezTo>
                    <a:lnTo>
                      <a:pt x="0" y="77589"/>
                    </a:lnTo>
                    <a:cubicBezTo>
                      <a:pt x="0" y="86717"/>
                      <a:pt x="6085" y="92803"/>
                      <a:pt x="15214" y="92803"/>
                    </a:cubicBezTo>
                    <a:lnTo>
                      <a:pt x="152135" y="92803"/>
                    </a:lnTo>
                    <a:cubicBezTo>
                      <a:pt x="161264" y="92803"/>
                      <a:pt x="167349" y="86717"/>
                      <a:pt x="167349" y="77589"/>
                    </a:cubicBezTo>
                    <a:lnTo>
                      <a:pt x="167349" y="59333"/>
                    </a:lnTo>
                    <a:cubicBezTo>
                      <a:pt x="167349" y="47162"/>
                      <a:pt x="161264" y="33470"/>
                      <a:pt x="152135" y="22820"/>
                    </a:cubicBezTo>
                    <a:close/>
                    <a:moveTo>
                      <a:pt x="136922" y="62376"/>
                    </a:moveTo>
                    <a:lnTo>
                      <a:pt x="30427" y="62376"/>
                    </a:lnTo>
                    <a:lnTo>
                      <a:pt x="30427" y="59333"/>
                    </a:lnTo>
                    <a:cubicBezTo>
                      <a:pt x="30427" y="54769"/>
                      <a:pt x="31948" y="50205"/>
                      <a:pt x="34991" y="47162"/>
                    </a:cubicBezTo>
                    <a:cubicBezTo>
                      <a:pt x="44119" y="39555"/>
                      <a:pt x="59333" y="30427"/>
                      <a:pt x="83674" y="30427"/>
                    </a:cubicBezTo>
                    <a:cubicBezTo>
                      <a:pt x="109538" y="30427"/>
                      <a:pt x="126272" y="41077"/>
                      <a:pt x="130836" y="45641"/>
                    </a:cubicBezTo>
                    <a:cubicBezTo>
                      <a:pt x="133879" y="48683"/>
                      <a:pt x="136922" y="54769"/>
                      <a:pt x="136922" y="59333"/>
                    </a:cubicBezTo>
                    <a:lnTo>
                      <a:pt x="136922" y="62376"/>
                    </a:ln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95959"/>
                  </a:solidFill>
                  <a:effectLst/>
                  <a:uLnTx/>
                  <a:uFillTx/>
                  <a:latin typeface="Raleway Medium"/>
                  <a:ea typeface="+mn-ea"/>
                  <a:cs typeface="+mn-cs"/>
                </a:endParaRPr>
              </a:p>
            </p:txBody>
          </p:sp>
          <p:sp>
            <p:nvSpPr>
              <p:cNvPr id="30" name="Freeform 52">
                <a:extLst>
                  <a:ext uri="{FF2B5EF4-FFF2-40B4-BE49-F238E27FC236}">
                    <a16:creationId xmlns:a16="http://schemas.microsoft.com/office/drawing/2014/main" id="{47FBAC0E-DBB2-E6B3-2860-9EE26F972539}"/>
                  </a:ext>
                </a:extLst>
              </p:cNvPr>
              <p:cNvSpPr/>
              <p:nvPr/>
            </p:nvSpPr>
            <p:spPr>
              <a:xfrm>
                <a:off x="2776501" y="2647777"/>
                <a:ext cx="106494" cy="106494"/>
              </a:xfrm>
              <a:custGeom>
                <a:avLst/>
                <a:gdLst>
                  <a:gd name="connsiteX0" fmla="*/ 0 w 106494"/>
                  <a:gd name="connsiteY0" fmla="*/ 53247 h 106494"/>
                  <a:gd name="connsiteX1" fmla="*/ 53247 w 106494"/>
                  <a:gd name="connsiteY1" fmla="*/ 106495 h 106494"/>
                  <a:gd name="connsiteX2" fmla="*/ 106495 w 106494"/>
                  <a:gd name="connsiteY2" fmla="*/ 53247 h 106494"/>
                  <a:gd name="connsiteX3" fmla="*/ 53247 w 106494"/>
                  <a:gd name="connsiteY3" fmla="*/ 0 h 106494"/>
                  <a:gd name="connsiteX4" fmla="*/ 0 w 106494"/>
                  <a:gd name="connsiteY4" fmla="*/ 53247 h 106494"/>
                  <a:gd name="connsiteX5" fmla="*/ 76068 w 106494"/>
                  <a:gd name="connsiteY5" fmla="*/ 53247 h 106494"/>
                  <a:gd name="connsiteX6" fmla="*/ 53247 w 106494"/>
                  <a:gd name="connsiteY6" fmla="*/ 76068 h 106494"/>
                  <a:gd name="connsiteX7" fmla="*/ 30427 w 106494"/>
                  <a:gd name="connsiteY7" fmla="*/ 53247 h 106494"/>
                  <a:gd name="connsiteX8" fmla="*/ 53247 w 106494"/>
                  <a:gd name="connsiteY8" fmla="*/ 30427 h 106494"/>
                  <a:gd name="connsiteX9" fmla="*/ 76068 w 106494"/>
                  <a:gd name="connsiteY9" fmla="*/ 53247 h 1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94" h="106494">
                    <a:moveTo>
                      <a:pt x="0" y="53247"/>
                    </a:moveTo>
                    <a:cubicBezTo>
                      <a:pt x="0" y="82153"/>
                      <a:pt x="24342" y="106495"/>
                      <a:pt x="53247" y="106495"/>
                    </a:cubicBezTo>
                    <a:cubicBezTo>
                      <a:pt x="82153" y="106495"/>
                      <a:pt x="106495" y="82153"/>
                      <a:pt x="106495" y="53247"/>
                    </a:cubicBezTo>
                    <a:cubicBezTo>
                      <a:pt x="106495" y="24342"/>
                      <a:pt x="82153" y="0"/>
                      <a:pt x="53247" y="0"/>
                    </a:cubicBezTo>
                    <a:cubicBezTo>
                      <a:pt x="24342" y="0"/>
                      <a:pt x="0" y="24342"/>
                      <a:pt x="0" y="53247"/>
                    </a:cubicBezTo>
                    <a:close/>
                    <a:moveTo>
                      <a:pt x="76068" y="53247"/>
                    </a:moveTo>
                    <a:cubicBezTo>
                      <a:pt x="76068" y="65418"/>
                      <a:pt x="65418" y="76068"/>
                      <a:pt x="53247" y="76068"/>
                    </a:cubicBezTo>
                    <a:cubicBezTo>
                      <a:pt x="41077" y="76068"/>
                      <a:pt x="30427" y="65418"/>
                      <a:pt x="30427" y="53247"/>
                    </a:cubicBezTo>
                    <a:cubicBezTo>
                      <a:pt x="30427" y="41077"/>
                      <a:pt x="41077" y="30427"/>
                      <a:pt x="53247" y="30427"/>
                    </a:cubicBezTo>
                    <a:cubicBezTo>
                      <a:pt x="65418" y="30427"/>
                      <a:pt x="76068" y="41077"/>
                      <a:pt x="76068" y="53247"/>
                    </a:cubicBez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grpSp>
      </p:grpSp>
      <p:pic>
        <p:nvPicPr>
          <p:cNvPr id="4" name="Picture 3" descr="FlexibleBenefit Administrator">
            <a:extLst>
              <a:ext uri="{FF2B5EF4-FFF2-40B4-BE49-F238E27FC236}">
                <a16:creationId xmlns:a16="http://schemas.microsoft.com/office/drawing/2014/main" id="{E31223A8-6EE8-B20F-1C31-08B374FCB9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9960610" y="435197"/>
            <a:ext cx="1393190" cy="5778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52220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383809-6A3D-2A90-5331-96CF34D791E2}"/>
              </a:ext>
            </a:extLst>
          </p:cNvPr>
          <p:cNvSpPr>
            <a:spLocks noGrp="1"/>
          </p:cNvSpPr>
          <p:nvPr>
            <p:ph type="title"/>
          </p:nvPr>
        </p:nvSpPr>
        <p:spPr>
          <a:xfrm>
            <a:off x="793338" y="570727"/>
            <a:ext cx="9582339" cy="489738"/>
          </a:xfrm>
        </p:spPr>
        <p:txBody>
          <a:bodyPr/>
          <a:lstStyle/>
          <a:p>
            <a:r>
              <a:rPr lang="en-US" dirty="0"/>
              <a:t>How can an FSA save you money?</a:t>
            </a:r>
          </a:p>
        </p:txBody>
      </p:sp>
      <p:sp>
        <p:nvSpPr>
          <p:cNvPr id="9" name="Rectangle 8">
            <a:extLst>
              <a:ext uri="{FF2B5EF4-FFF2-40B4-BE49-F238E27FC236}">
                <a16:creationId xmlns:a16="http://schemas.microsoft.com/office/drawing/2014/main" id="{60A5B4F0-4495-5832-17AD-5A624A330153}"/>
              </a:ext>
              <a:ext uri="{C183D7F6-B498-43B3-948B-1728B52AA6E4}">
                <adec:decorative xmlns:adec="http://schemas.microsoft.com/office/drawing/2017/decorative" val="1"/>
              </a:ext>
            </a:extLst>
          </p:cNvPr>
          <p:cNvSpPr/>
          <p:nvPr/>
        </p:nvSpPr>
        <p:spPr>
          <a:xfrm>
            <a:off x="1797362" y="5227911"/>
            <a:ext cx="8597276" cy="734648"/>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aleway Medium"/>
              <a:ea typeface="+mn-ea"/>
              <a:cs typeface="+mn-cs"/>
            </a:endParaRPr>
          </a:p>
        </p:txBody>
      </p:sp>
      <p:sp>
        <p:nvSpPr>
          <p:cNvPr id="12" name="TextBox 11">
            <a:extLst>
              <a:ext uri="{FF2B5EF4-FFF2-40B4-BE49-F238E27FC236}">
                <a16:creationId xmlns:a16="http://schemas.microsoft.com/office/drawing/2014/main" id="{5EC4609E-57CA-2A16-0F94-71885B2EF0DF}"/>
              </a:ext>
            </a:extLst>
          </p:cNvPr>
          <p:cNvSpPr txBox="1"/>
          <p:nvPr/>
        </p:nvSpPr>
        <p:spPr>
          <a:xfrm>
            <a:off x="1744146" y="5333625"/>
            <a:ext cx="8703708"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0" cap="none" spc="0" normalizeH="0" baseline="0" noProof="0">
                <a:ln>
                  <a:noFill/>
                </a:ln>
                <a:solidFill>
                  <a:schemeClr val="bg1"/>
                </a:solidFill>
                <a:effectLst/>
                <a:uLnTx/>
                <a:uFillTx/>
              </a:rPr>
              <a:t>Alex takes home </a:t>
            </a:r>
            <a:r>
              <a:rPr kumimoji="0" lang="en-US" sz="2800" b="0" i="0" u="none" strike="noStrike" kern="0" cap="none" spc="0" normalizeH="0" baseline="0" noProof="0">
                <a:ln>
                  <a:noFill/>
                </a:ln>
                <a:solidFill>
                  <a:schemeClr val="bg1"/>
                </a:solidFill>
                <a:effectLst/>
                <a:uLnTx/>
                <a:uFillTx/>
                <a:latin typeface="Raleway ExtraBold"/>
              </a:rPr>
              <a:t>$</a:t>
            </a:r>
            <a:r>
              <a:rPr lang="en-US" sz="2800" kern="0">
                <a:solidFill>
                  <a:schemeClr val="bg1"/>
                </a:solidFill>
                <a:latin typeface="Raleway ExtraBold"/>
              </a:rPr>
              <a:t>1,350</a:t>
            </a:r>
            <a:r>
              <a:rPr kumimoji="0" lang="en-US" sz="2800" b="0" i="0" u="none" strike="noStrike" kern="0" cap="none" spc="0" normalizeH="0" baseline="0" noProof="0">
                <a:ln>
                  <a:noFill/>
                </a:ln>
                <a:solidFill>
                  <a:schemeClr val="bg1"/>
                </a:solidFill>
                <a:effectLst/>
                <a:uLnTx/>
                <a:uFillTx/>
                <a:latin typeface="Raleway ExtraBold"/>
              </a:rPr>
              <a:t> </a:t>
            </a:r>
            <a:r>
              <a:rPr kumimoji="0" lang="en-US" sz="2000" b="0" i="0" u="none" strike="noStrike" kern="0" cap="none" spc="0" normalizeH="0" baseline="0" noProof="0">
                <a:ln>
                  <a:noFill/>
                </a:ln>
                <a:solidFill>
                  <a:schemeClr val="bg1"/>
                </a:solidFill>
                <a:effectLst/>
                <a:uLnTx/>
                <a:uFillTx/>
              </a:rPr>
              <a:t>more with a dependent care FSA account!</a:t>
            </a:r>
          </a:p>
        </p:txBody>
      </p:sp>
      <p:sp>
        <p:nvSpPr>
          <p:cNvPr id="13" name="TextBox 12">
            <a:extLst>
              <a:ext uri="{FF2B5EF4-FFF2-40B4-BE49-F238E27FC236}">
                <a16:creationId xmlns:a16="http://schemas.microsoft.com/office/drawing/2014/main" id="{76DFA98B-9101-EEC7-3BAE-D52F106570D1}"/>
              </a:ext>
            </a:extLst>
          </p:cNvPr>
          <p:cNvSpPr txBox="1"/>
          <p:nvPr/>
        </p:nvSpPr>
        <p:spPr>
          <a:xfrm>
            <a:off x="1963608" y="6176963"/>
            <a:ext cx="8264784" cy="43088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effectLst/>
                <a:uLnTx/>
                <a:uFillTx/>
              </a:rPr>
              <a:t>All figures in this table are estimates and based on an annual salary of $70,000 and maximum contribution limits to the benefit account. Your salary, tax rate, healthcare expenses and tax savings may be different.</a:t>
            </a:r>
          </a:p>
        </p:txBody>
      </p:sp>
      <p:sp>
        <p:nvSpPr>
          <p:cNvPr id="14" name="Rectangle 13">
            <a:extLst>
              <a:ext uri="{FF2B5EF4-FFF2-40B4-BE49-F238E27FC236}">
                <a16:creationId xmlns:a16="http://schemas.microsoft.com/office/drawing/2014/main" id="{5E2100EF-4CE2-D7EF-3EA0-36F416ED7CEE}"/>
              </a:ext>
              <a:ext uri="{C183D7F6-B498-43B3-948B-1728B52AA6E4}">
                <adec:decorative xmlns:adec="http://schemas.microsoft.com/office/drawing/2017/decorative" val="1"/>
              </a:ext>
            </a:extLst>
          </p:cNvPr>
          <p:cNvSpPr/>
          <p:nvPr/>
        </p:nvSpPr>
        <p:spPr>
          <a:xfrm>
            <a:off x="5584508" y="1134258"/>
            <a:ext cx="6607492" cy="146039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15" name="TextBox 14">
            <a:extLst>
              <a:ext uri="{FF2B5EF4-FFF2-40B4-BE49-F238E27FC236}">
                <a16:creationId xmlns:a16="http://schemas.microsoft.com/office/drawing/2014/main" id="{A8E17C44-C94A-F30D-39ED-72E1301ACD22}"/>
              </a:ext>
            </a:extLst>
          </p:cNvPr>
          <p:cNvSpPr txBox="1"/>
          <p:nvPr/>
        </p:nvSpPr>
        <p:spPr>
          <a:xfrm>
            <a:off x="6113457" y="1368618"/>
            <a:ext cx="3971378" cy="892552"/>
          </a:xfrm>
          <a:prstGeom prst="rect">
            <a:avLst/>
          </a:prstGeom>
          <a:noFill/>
        </p:spPr>
        <p:txBody>
          <a:bodyPr wrap="square">
            <a:spAutoFit/>
          </a:bodyPr>
          <a:lstStyle/>
          <a:p>
            <a:pPr marL="0" indent="0">
              <a:buFont typeface="Arial" panose="020B0604020202020204" pitchFamily="34" charset="0"/>
              <a:buNone/>
            </a:pPr>
            <a:r>
              <a:rPr lang="en-US" sz="2000" dirty="0">
                <a:solidFill>
                  <a:schemeClr val="bg1"/>
                </a:solidFill>
                <a:latin typeface="+mj-lt"/>
              </a:rPr>
              <a:t>Meet Alex!</a:t>
            </a:r>
          </a:p>
          <a:p>
            <a:pPr marL="0" indent="0">
              <a:buFont typeface="Arial" panose="020B0604020202020204" pitchFamily="34" charset="0"/>
              <a:buNone/>
            </a:pPr>
            <a:r>
              <a:rPr lang="en-US" sz="1600" dirty="0">
                <a:solidFill>
                  <a:schemeClr val="bg1"/>
                </a:solidFill>
              </a:rPr>
              <a:t>Alex is a single father with 1 child that is currently in daycare.</a:t>
            </a:r>
          </a:p>
        </p:txBody>
      </p:sp>
      <p:pic>
        <p:nvPicPr>
          <p:cNvPr id="16" name="Picture 15" descr="A person sitting at a table with a tablet">
            <a:extLst>
              <a:ext uri="{FF2B5EF4-FFF2-40B4-BE49-F238E27FC236}">
                <a16:creationId xmlns:a16="http://schemas.microsoft.com/office/drawing/2014/main" id="{58208196-D3B9-16F7-6D8A-ABBC39D58E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34259"/>
            <a:ext cx="5584508" cy="1460393"/>
          </a:xfrm>
          <a:prstGeom prst="rect">
            <a:avLst/>
          </a:prstGeom>
        </p:spPr>
      </p:pic>
      <p:graphicFrame>
        <p:nvGraphicFramePr>
          <p:cNvPr id="2" name="Table 1">
            <a:extLst>
              <a:ext uri="{FF2B5EF4-FFF2-40B4-BE49-F238E27FC236}">
                <a16:creationId xmlns:a16="http://schemas.microsoft.com/office/drawing/2014/main" id="{405455E8-B3BF-539B-51E5-DF40916FE477}"/>
              </a:ext>
            </a:extLst>
          </p:cNvPr>
          <p:cNvGraphicFramePr>
            <a:graphicFrameLocks noGrp="1"/>
          </p:cNvGraphicFramePr>
          <p:nvPr/>
        </p:nvGraphicFramePr>
        <p:xfrm>
          <a:off x="1360077" y="2855052"/>
          <a:ext cx="4324658" cy="2170420"/>
        </p:xfrm>
        <a:graphic>
          <a:graphicData uri="http://schemas.openxmlformats.org/drawingml/2006/table">
            <a:tbl>
              <a:tblPr firstRow="1" bandRow="1"/>
              <a:tblGrid>
                <a:gridCol w="3227378">
                  <a:extLst>
                    <a:ext uri="{9D8B030D-6E8A-4147-A177-3AD203B41FA5}">
                      <a16:colId xmlns:a16="http://schemas.microsoft.com/office/drawing/2014/main" val="1891252817"/>
                    </a:ext>
                  </a:extLst>
                </a:gridCol>
                <a:gridCol w="1097280">
                  <a:extLst>
                    <a:ext uri="{9D8B030D-6E8A-4147-A177-3AD203B41FA5}">
                      <a16:colId xmlns:a16="http://schemas.microsoft.com/office/drawing/2014/main" val="1454844579"/>
                    </a:ext>
                  </a:extLst>
                </a:gridCol>
              </a:tblGrid>
              <a:tr h="3791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a:solidFill>
                            <a:schemeClr val="accent1"/>
                          </a:solidFill>
                          <a:latin typeface="+mj-lt"/>
                        </a:rPr>
                        <a:t>Without Dependent Care FSA:</a:t>
                      </a:r>
                    </a:p>
                  </a:txBody>
                  <a:tcPr>
                    <a:lnL w="12700" cmpd="sng">
                      <a:noFill/>
                      <a:prstDash val="solid"/>
                    </a:lnL>
                    <a:lnR w="12700" cmpd="sng">
                      <a:noFill/>
                      <a:prstDash val="solid"/>
                    </a:lnR>
                    <a:lnT w="12700" cmpd="sng">
                      <a:noFill/>
                      <a:prstDash val="solid"/>
                    </a:lnT>
                    <a:lnB w="38100" cap="flat" cmpd="sng" algn="ctr">
                      <a:noFill/>
                      <a:prstDash val="sysDot"/>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L w="12700" cmpd="sng">
                      <a:noFill/>
                      <a:prstDash val="solid"/>
                    </a:lnL>
                  </a:tcPr>
                </a:tc>
                <a:extLst>
                  <a:ext uri="{0D108BD9-81ED-4DB2-BD59-A6C34878D82A}">
                    <a16:rowId xmlns:a16="http://schemas.microsoft.com/office/drawing/2014/main" val="1342849563"/>
                  </a:ext>
                </a:extLst>
              </a:tr>
              <a:tr h="354836">
                <a:tc>
                  <a:txBody>
                    <a:bodyPr/>
                    <a:lstStyle/>
                    <a:p>
                      <a:pPr algn="r"/>
                      <a:r>
                        <a:rPr lang="en-US" sz="1600">
                          <a:latin typeface="+mn-lt"/>
                        </a:rPr>
                        <a:t>Gross Annual Pay…………………………………</a:t>
                      </a:r>
                    </a:p>
                  </a:txBody>
                  <a:tcPr marR="0" anchor="ctr">
                    <a:lnL w="12700" cmpd="sng">
                      <a:noFill/>
                      <a:prstDash val="solid"/>
                    </a:lnL>
                    <a:lnR w="12700" cap="flat" cmpd="sng" algn="ctr">
                      <a:noFill/>
                      <a:prstDash val="sysDot"/>
                      <a:round/>
                      <a:headEnd type="none" w="med" len="med"/>
                      <a:tailEnd type="none" w="med" len="med"/>
                    </a:lnR>
                    <a:lnT w="38100" cap="flat" cmpd="sng" algn="ctr">
                      <a:no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a:latin typeface="+mn-lt"/>
                        </a:rPr>
                        <a:t>$70,000</a:t>
                      </a:r>
                    </a:p>
                  </a:txBody>
                  <a:tcPr marL="0" anchor="ctr">
                    <a:lnL w="12700" cmpd="sng">
                      <a:noFill/>
                      <a:prstDash val="soli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292689"/>
                  </a:ext>
                </a:extLst>
              </a:tr>
              <a:tr h="354836">
                <a:tc>
                  <a:txBody>
                    <a:bodyPr/>
                    <a:lstStyle/>
                    <a:p>
                      <a:pPr algn="r"/>
                      <a:r>
                        <a:rPr lang="en-US" sz="1600">
                          <a:latin typeface="+mn-lt"/>
                        </a:rPr>
                        <a:t>Tax Rate (18%)………………………………………..</a:t>
                      </a:r>
                    </a:p>
                  </a:txBody>
                  <a:tcPr marR="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latin typeface="+mn-lt"/>
                        </a:rPr>
                        <a:t>-$12,600</a:t>
                      </a:r>
                    </a:p>
                  </a:txBody>
                  <a:tcPr marL="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81976568"/>
                  </a:ext>
                </a:extLst>
              </a:tr>
              <a:tr h="354836">
                <a:tc>
                  <a:txBody>
                    <a:bodyPr/>
                    <a:lstStyle/>
                    <a:p>
                      <a:pPr algn="r"/>
                      <a:r>
                        <a:rPr lang="en-US" sz="1600">
                          <a:latin typeface="+mn-lt"/>
                        </a:rPr>
                        <a:t>Net Annual Pay…………………………………….</a:t>
                      </a:r>
                    </a:p>
                  </a:txBody>
                  <a:tcPr marR="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a:latin typeface="+mn-lt"/>
                        </a:rPr>
                        <a:t>$57,400</a:t>
                      </a:r>
                    </a:p>
                  </a:txBody>
                  <a:tcPr marL="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65335924"/>
                  </a:ext>
                </a:extLst>
              </a:tr>
              <a:tr h="354836">
                <a:tc>
                  <a:txBody>
                    <a:bodyPr/>
                    <a:lstStyle/>
                    <a:p>
                      <a:pPr algn="r"/>
                      <a:r>
                        <a:rPr lang="en-US" sz="1600">
                          <a:latin typeface="+mn-lt"/>
                        </a:rPr>
                        <a:t>Daycare Expenses………………..……………</a:t>
                      </a:r>
                    </a:p>
                  </a:txBody>
                  <a:tcPr marR="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a:latin typeface="+mn-lt"/>
                        </a:rPr>
                        <a:t>-$7,500</a:t>
                      </a:r>
                    </a:p>
                  </a:txBody>
                  <a:tcPr marL="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0960312"/>
                  </a:ext>
                </a:extLst>
              </a:tr>
              <a:tr h="354836">
                <a:tc>
                  <a:txBody>
                    <a:bodyPr/>
                    <a:lstStyle/>
                    <a:p>
                      <a:pPr algn="r"/>
                      <a:r>
                        <a:rPr lang="en-US" sz="1600">
                          <a:latin typeface="+mn-lt"/>
                        </a:rPr>
                        <a:t>Final Take-Home Pay……………………..</a:t>
                      </a:r>
                    </a:p>
                  </a:txBody>
                  <a:tcPr marR="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a:latin typeface="+mn-lt"/>
                        </a:rPr>
                        <a:t>$49,900</a:t>
                      </a:r>
                    </a:p>
                  </a:txBody>
                  <a:tcPr marL="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09140299"/>
                  </a:ext>
                </a:extLst>
              </a:tr>
            </a:tbl>
          </a:graphicData>
        </a:graphic>
      </p:graphicFrame>
      <p:graphicFrame>
        <p:nvGraphicFramePr>
          <p:cNvPr id="4" name="Table 3">
            <a:extLst>
              <a:ext uri="{FF2B5EF4-FFF2-40B4-BE49-F238E27FC236}">
                <a16:creationId xmlns:a16="http://schemas.microsoft.com/office/drawing/2014/main" id="{2FEBEEE5-7A5B-6987-2FED-ECFF5529C117}"/>
              </a:ext>
            </a:extLst>
          </p:cNvPr>
          <p:cNvGraphicFramePr>
            <a:graphicFrameLocks noGrp="1"/>
          </p:cNvGraphicFramePr>
          <p:nvPr/>
        </p:nvGraphicFramePr>
        <p:xfrm>
          <a:off x="6069980" y="2855052"/>
          <a:ext cx="4324658" cy="2170420"/>
        </p:xfrm>
        <a:graphic>
          <a:graphicData uri="http://schemas.openxmlformats.org/drawingml/2006/table">
            <a:tbl>
              <a:tblPr firstRow="1" bandRow="1"/>
              <a:tblGrid>
                <a:gridCol w="3227378">
                  <a:extLst>
                    <a:ext uri="{9D8B030D-6E8A-4147-A177-3AD203B41FA5}">
                      <a16:colId xmlns:a16="http://schemas.microsoft.com/office/drawing/2014/main" val="1891252817"/>
                    </a:ext>
                  </a:extLst>
                </a:gridCol>
                <a:gridCol w="1097280">
                  <a:extLst>
                    <a:ext uri="{9D8B030D-6E8A-4147-A177-3AD203B41FA5}">
                      <a16:colId xmlns:a16="http://schemas.microsoft.com/office/drawing/2014/main" val="1454844579"/>
                    </a:ext>
                  </a:extLst>
                </a:gridCol>
              </a:tblGrid>
              <a:tr h="3791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a:solidFill>
                            <a:schemeClr val="accent1"/>
                          </a:solidFill>
                          <a:latin typeface="+mj-lt"/>
                        </a:rPr>
                        <a:t>With Dependent Care FSA:</a:t>
                      </a:r>
                    </a:p>
                  </a:txBody>
                  <a:tcPr>
                    <a:lnL w="12700" cmpd="sng">
                      <a:noFill/>
                      <a:prstDash val="solid"/>
                    </a:lnL>
                    <a:lnR w="12700" cmpd="sng">
                      <a:noFill/>
                      <a:prstDash val="solid"/>
                    </a:lnR>
                    <a:lnT w="12700" cmpd="sng">
                      <a:noFill/>
                      <a:prstDash val="solid"/>
                    </a:lnT>
                    <a:lnB w="38100" cap="flat" cmpd="sng" algn="ctr">
                      <a:noFill/>
                      <a:prstDash val="sysDot"/>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L w="12700" cmpd="sng">
                      <a:noFill/>
                      <a:prstDash val="solid"/>
                    </a:lnL>
                  </a:tcPr>
                </a:tc>
                <a:extLst>
                  <a:ext uri="{0D108BD9-81ED-4DB2-BD59-A6C34878D82A}">
                    <a16:rowId xmlns:a16="http://schemas.microsoft.com/office/drawing/2014/main" val="1342849563"/>
                  </a:ext>
                </a:extLst>
              </a:tr>
              <a:tr h="354836">
                <a:tc>
                  <a:txBody>
                    <a:bodyPr/>
                    <a:lstStyle/>
                    <a:p>
                      <a:pPr algn="r"/>
                      <a:r>
                        <a:rPr lang="en-US" sz="1600">
                          <a:latin typeface="+mn-lt"/>
                        </a:rPr>
                        <a:t>Gross Annual Pay…………………………………</a:t>
                      </a:r>
                    </a:p>
                  </a:txBody>
                  <a:tcPr marR="0" anchor="ctr">
                    <a:lnL w="12700" cmpd="sng">
                      <a:noFill/>
                      <a:prstDash val="solid"/>
                    </a:lnL>
                    <a:lnR w="12700" cap="flat" cmpd="sng" algn="ctr">
                      <a:noFill/>
                      <a:prstDash val="sysDot"/>
                      <a:round/>
                      <a:headEnd type="none" w="med" len="med"/>
                      <a:tailEnd type="none" w="med" len="med"/>
                    </a:lnR>
                    <a:lnT w="38100" cap="flat" cmpd="sng" algn="ctr">
                      <a:no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a:latin typeface="+mn-lt"/>
                        </a:rPr>
                        <a:t>$70,000</a:t>
                      </a:r>
                    </a:p>
                  </a:txBody>
                  <a:tcPr marL="0" anchor="ctr">
                    <a:lnL w="12700" cmpd="sng">
                      <a:noFill/>
                      <a:prstDash val="soli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292689"/>
                  </a:ext>
                </a:extLst>
              </a:tr>
              <a:tr h="354836">
                <a:tc>
                  <a:txBody>
                    <a:bodyPr/>
                    <a:lstStyle/>
                    <a:p>
                      <a:pPr algn="r"/>
                      <a:r>
                        <a:rPr lang="en-US" sz="1600">
                          <a:latin typeface="+mn-lt"/>
                        </a:rPr>
                        <a:t>Annual DCFSA Contribution…..…..</a:t>
                      </a:r>
                    </a:p>
                  </a:txBody>
                  <a:tcPr marR="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latin typeface="+mn-lt"/>
                        </a:rPr>
                        <a:t>-$7,500</a:t>
                      </a:r>
                    </a:p>
                  </a:txBody>
                  <a:tcPr marL="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81976568"/>
                  </a:ext>
                </a:extLst>
              </a:tr>
              <a:tr h="354836">
                <a:tc>
                  <a:txBody>
                    <a:bodyPr/>
                    <a:lstStyle/>
                    <a:p>
                      <a:pPr algn="r"/>
                      <a:r>
                        <a:rPr lang="en-US" sz="1600">
                          <a:latin typeface="+mn-lt"/>
                        </a:rPr>
                        <a:t>Net Annual Pay…………………………………….</a:t>
                      </a:r>
                    </a:p>
                  </a:txBody>
                  <a:tcPr marR="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a:latin typeface="+mn-lt"/>
                        </a:rPr>
                        <a:t>$62,500</a:t>
                      </a:r>
                    </a:p>
                  </a:txBody>
                  <a:tcPr marL="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65335924"/>
                  </a:ext>
                </a:extLst>
              </a:tr>
              <a:tr h="354836">
                <a:tc>
                  <a:txBody>
                    <a:bodyPr/>
                    <a:lstStyle/>
                    <a:p>
                      <a:pPr algn="r"/>
                      <a:r>
                        <a:rPr lang="en-US" sz="1600">
                          <a:latin typeface="+mn-lt"/>
                        </a:rPr>
                        <a:t>Tax Rate (18%)………………………………………..</a:t>
                      </a:r>
                    </a:p>
                  </a:txBody>
                  <a:tcPr marR="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a:latin typeface="+mn-lt"/>
                        </a:rPr>
                        <a:t>-$11,250</a:t>
                      </a:r>
                    </a:p>
                  </a:txBody>
                  <a:tcPr marL="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0960312"/>
                  </a:ext>
                </a:extLst>
              </a:tr>
              <a:tr h="354836">
                <a:tc>
                  <a:txBody>
                    <a:bodyPr/>
                    <a:lstStyle/>
                    <a:p>
                      <a:pPr algn="r"/>
                      <a:r>
                        <a:rPr lang="en-US" sz="1600">
                          <a:latin typeface="+mn-lt"/>
                        </a:rPr>
                        <a:t>Final Take-Home Pay……………………..</a:t>
                      </a:r>
                    </a:p>
                  </a:txBody>
                  <a:tcPr marR="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a:latin typeface="+mn-lt"/>
                        </a:rPr>
                        <a:t>$51,250</a:t>
                      </a:r>
                    </a:p>
                  </a:txBody>
                  <a:tcPr marL="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09140299"/>
                  </a:ext>
                </a:extLst>
              </a:tr>
            </a:tbl>
          </a:graphicData>
        </a:graphic>
      </p:graphicFrame>
    </p:spTree>
    <p:extLst>
      <p:ext uri="{BB962C8B-B14F-4D97-AF65-F5344CB8AC3E}">
        <p14:creationId xmlns:p14="http://schemas.microsoft.com/office/powerpoint/2010/main" val="3904173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8D38BD3-A4D7-145E-D67C-45CF403E7B16}"/>
              </a:ext>
            </a:extLst>
          </p:cNvPr>
          <p:cNvSpPr>
            <a:spLocks noGrp="1"/>
          </p:cNvSpPr>
          <p:nvPr>
            <p:ph sz="half" idx="1"/>
          </p:nvPr>
        </p:nvSpPr>
        <p:spPr>
          <a:xfrm>
            <a:off x="838200" y="1472698"/>
            <a:ext cx="10515600" cy="4351338"/>
          </a:xfrm>
        </p:spPr>
        <p:txBody>
          <a:bodyPr>
            <a:normAutofit/>
          </a:bodyPr>
          <a:lstStyle/>
          <a:p>
            <a:pPr marL="0" indent="0">
              <a:lnSpc>
                <a:spcPct val="150000"/>
              </a:lnSpc>
              <a:buNone/>
            </a:pPr>
            <a:r>
              <a:rPr lang="en-US" sz="1800" dirty="0"/>
              <a:t>The IRS determines which medical and dependent care expenses qualify for reimbursement from your FSA plans. Common expenses include:</a:t>
            </a:r>
          </a:p>
          <a:p>
            <a:pPr>
              <a:lnSpc>
                <a:spcPct val="150000"/>
              </a:lnSpc>
            </a:pPr>
            <a:endParaRPr lang="en-US" sz="1800" dirty="0"/>
          </a:p>
        </p:txBody>
      </p:sp>
      <p:sp>
        <p:nvSpPr>
          <p:cNvPr id="6" name="Title 5">
            <a:extLst>
              <a:ext uri="{FF2B5EF4-FFF2-40B4-BE49-F238E27FC236}">
                <a16:creationId xmlns:a16="http://schemas.microsoft.com/office/drawing/2014/main" id="{594CEE41-FE9C-372A-69A9-3D04F44E4A15}"/>
              </a:ext>
            </a:extLst>
          </p:cNvPr>
          <p:cNvSpPr>
            <a:spLocks noGrp="1"/>
          </p:cNvSpPr>
          <p:nvPr>
            <p:ph type="title"/>
          </p:nvPr>
        </p:nvSpPr>
        <p:spPr/>
        <p:txBody>
          <a:bodyPr/>
          <a:lstStyle/>
          <a:p>
            <a:r>
              <a:rPr lang="en-US"/>
              <a:t>Qualified Expenses</a:t>
            </a:r>
          </a:p>
        </p:txBody>
      </p:sp>
      <p:graphicFrame>
        <p:nvGraphicFramePr>
          <p:cNvPr id="10" name="Table 9">
            <a:extLst>
              <a:ext uri="{FF2B5EF4-FFF2-40B4-BE49-F238E27FC236}">
                <a16:creationId xmlns:a16="http://schemas.microsoft.com/office/drawing/2014/main" id="{949BBA29-CB8B-7023-7481-919C279126EF}"/>
              </a:ext>
            </a:extLst>
          </p:cNvPr>
          <p:cNvGraphicFramePr>
            <a:graphicFrameLocks noGrp="1"/>
          </p:cNvGraphicFramePr>
          <p:nvPr>
            <p:extLst>
              <p:ext uri="{D42A27DB-BD31-4B8C-83A1-F6EECF244321}">
                <p14:modId xmlns:p14="http://schemas.microsoft.com/office/powerpoint/2010/main" val="2528170485"/>
              </p:ext>
            </p:extLst>
          </p:nvPr>
        </p:nvGraphicFramePr>
        <p:xfrm>
          <a:off x="2816577" y="2925618"/>
          <a:ext cx="6558846" cy="2352519"/>
        </p:xfrm>
        <a:graphic>
          <a:graphicData uri="http://schemas.openxmlformats.org/drawingml/2006/table">
            <a:tbl>
              <a:tblPr firstRow="1" bandRow="1">
                <a:effectLst/>
                <a:tableStyleId>{5C22544A-7EE6-4342-B048-85BDC9FD1C3A}</a:tableStyleId>
              </a:tblPr>
              <a:tblGrid>
                <a:gridCol w="2623538">
                  <a:extLst>
                    <a:ext uri="{9D8B030D-6E8A-4147-A177-3AD203B41FA5}">
                      <a16:colId xmlns:a16="http://schemas.microsoft.com/office/drawing/2014/main" val="3564602120"/>
                    </a:ext>
                  </a:extLst>
                </a:gridCol>
                <a:gridCol w="655885">
                  <a:extLst>
                    <a:ext uri="{9D8B030D-6E8A-4147-A177-3AD203B41FA5}">
                      <a16:colId xmlns:a16="http://schemas.microsoft.com/office/drawing/2014/main" val="92140945"/>
                    </a:ext>
                  </a:extLst>
                </a:gridCol>
                <a:gridCol w="655885">
                  <a:extLst>
                    <a:ext uri="{9D8B030D-6E8A-4147-A177-3AD203B41FA5}">
                      <a16:colId xmlns:a16="http://schemas.microsoft.com/office/drawing/2014/main" val="917072581"/>
                    </a:ext>
                  </a:extLst>
                </a:gridCol>
                <a:gridCol w="2623538">
                  <a:extLst>
                    <a:ext uri="{9D8B030D-6E8A-4147-A177-3AD203B41FA5}">
                      <a16:colId xmlns:a16="http://schemas.microsoft.com/office/drawing/2014/main" val="2998868281"/>
                    </a:ext>
                  </a:extLst>
                </a:gridCol>
              </a:tblGrid>
              <a:tr h="382633">
                <a:tc>
                  <a:txBody>
                    <a:bodyPr/>
                    <a:lstStyle/>
                    <a:p>
                      <a:pPr marL="0" indent="0" algn="ctr">
                        <a:buClr>
                          <a:schemeClr val="accent3"/>
                        </a:buClr>
                        <a:buFont typeface="Wingdings" pitchFamily="2" charset="2"/>
                        <a:buNone/>
                      </a:pPr>
                      <a:r>
                        <a:rPr lang="en-US" sz="1600" b="0" dirty="0">
                          <a:solidFill>
                            <a:schemeClr val="bg1"/>
                          </a:solidFill>
                          <a:latin typeface="+mj-lt"/>
                        </a:rPr>
                        <a:t>Health Care FSA</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indent="0" algn="ctr">
                        <a:buClr>
                          <a:schemeClr val="accent3"/>
                        </a:buClr>
                        <a:buFont typeface="Wingdings" pitchFamily="2" charset="2"/>
                        <a:buNone/>
                      </a:pPr>
                      <a:endParaRPr lang="en-US" sz="1600" b="1">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indent="0" algn="ctr">
                        <a:buClr>
                          <a:schemeClr val="accent3"/>
                        </a:buClr>
                        <a:buFont typeface="Wingdings" pitchFamily="2" charset="2"/>
                        <a:buNone/>
                      </a:pPr>
                      <a:endParaRPr lang="en-US" sz="1600" b="1"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indent="0" algn="ctr">
                        <a:buClr>
                          <a:schemeClr val="accent3"/>
                        </a:buClr>
                        <a:buFont typeface="Wingdings" pitchFamily="2" charset="2"/>
                        <a:buNone/>
                      </a:pPr>
                      <a:r>
                        <a:rPr lang="en-US" sz="1600" b="0">
                          <a:solidFill>
                            <a:schemeClr val="bg1"/>
                          </a:solidFill>
                          <a:latin typeface="+mj-lt"/>
                        </a:rPr>
                        <a:t>Dependent</a:t>
                      </a:r>
                      <a:r>
                        <a:rPr lang="en-US" sz="1600" b="0" baseline="0">
                          <a:solidFill>
                            <a:schemeClr val="bg1"/>
                          </a:solidFill>
                          <a:latin typeface="+mj-lt"/>
                        </a:rPr>
                        <a:t> Care FSA</a:t>
                      </a:r>
                      <a:endParaRPr lang="en-US" sz="1600" b="0">
                        <a:solidFill>
                          <a:schemeClr val="bg1"/>
                        </a:solidFill>
                        <a:latin typeface="+mj-lt"/>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2361485908"/>
                  </a:ext>
                </a:extLst>
              </a:tr>
              <a:tr h="405823">
                <a:tc>
                  <a:txBody>
                    <a:bodyPr/>
                    <a:lstStyle/>
                    <a:p>
                      <a:pPr marL="171450" indent="-171450">
                        <a:buClr>
                          <a:schemeClr val="accent3"/>
                        </a:buClr>
                        <a:buFont typeface="Wingdings" pitchFamily="2" charset="2"/>
                        <a:buChar char="§"/>
                      </a:pPr>
                      <a:r>
                        <a:rPr lang="en-US" sz="1600" b="0">
                          <a:solidFill>
                            <a:schemeClr val="tx1"/>
                          </a:solidFill>
                        </a:rPr>
                        <a:t>Doctor’s fees</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Clr>
                          <a:schemeClr val="accent3"/>
                        </a:buClr>
                        <a:buFont typeface="Wingdings" pitchFamily="2" charset="2"/>
                        <a:buChar char="§"/>
                      </a:pPr>
                      <a:endParaRPr lang="en-US" sz="1600" b="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1450" indent="-171450">
                        <a:buClr>
                          <a:schemeClr val="accent3"/>
                        </a:buClr>
                        <a:buFont typeface="Wingdings" pitchFamily="2" charset="2"/>
                        <a:buChar char="§"/>
                      </a:pPr>
                      <a:endParaRPr lang="en-US" sz="1600" b="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1450" indent="-171450">
                        <a:buClr>
                          <a:schemeClr val="accent3"/>
                        </a:buClr>
                        <a:buFont typeface="Wingdings" pitchFamily="2" charset="2"/>
                        <a:buChar char="§"/>
                      </a:pPr>
                      <a:r>
                        <a:rPr lang="en-US" sz="1600" b="0">
                          <a:solidFill>
                            <a:schemeClr val="tx1"/>
                          </a:solidFill>
                        </a:rPr>
                        <a:t>Daycare</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99871214"/>
                  </a:ext>
                </a:extLst>
              </a:tr>
              <a:tr h="405823">
                <a:tc>
                  <a:txBody>
                    <a:bodyPr/>
                    <a:lstStyle/>
                    <a:p>
                      <a:pPr marL="171450" marR="0" lvl="0" indent="-171450" algn="l" defTabSz="685800" rtl="0" eaLnBrk="1" fontAlgn="auto" latinLnBrk="0" hangingPunct="1">
                        <a:lnSpc>
                          <a:spcPct val="100000"/>
                        </a:lnSpc>
                        <a:spcBef>
                          <a:spcPts val="0"/>
                        </a:spcBef>
                        <a:spcAft>
                          <a:spcPts val="0"/>
                        </a:spcAft>
                        <a:buClr>
                          <a:schemeClr val="accent3"/>
                        </a:buClr>
                        <a:buSzTx/>
                        <a:buFont typeface="Wingdings" pitchFamily="2" charset="2"/>
                        <a:buChar char="§"/>
                        <a:tabLst/>
                        <a:defRPr/>
                      </a:pPr>
                      <a:r>
                        <a:rPr lang="en-US" sz="1600" b="0">
                          <a:solidFill>
                            <a:schemeClr val="tx1"/>
                          </a:solidFill>
                        </a:rPr>
                        <a:t>Contact lenses</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lvl="0" indent="-171450" algn="l" defTabSz="685800" rtl="0" eaLnBrk="1" fontAlgn="auto" latinLnBrk="0" hangingPunct="1">
                        <a:lnSpc>
                          <a:spcPct val="100000"/>
                        </a:lnSpc>
                        <a:spcBef>
                          <a:spcPts val="0"/>
                        </a:spcBef>
                        <a:spcAft>
                          <a:spcPts val="0"/>
                        </a:spcAft>
                        <a:buClr>
                          <a:schemeClr val="accent3"/>
                        </a:buClr>
                        <a:buSzTx/>
                        <a:buFont typeface="Wingdings" pitchFamily="2" charset="2"/>
                        <a:buChar char="§"/>
                        <a:tabLst/>
                        <a:defRPr/>
                      </a:pPr>
                      <a:endParaRPr lang="en-US" sz="1600" b="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1450" marR="0" lvl="0" indent="-171450" algn="l" defTabSz="685800" rtl="0" eaLnBrk="1" fontAlgn="auto" latinLnBrk="0" hangingPunct="1">
                        <a:lnSpc>
                          <a:spcPct val="100000"/>
                        </a:lnSpc>
                        <a:spcBef>
                          <a:spcPts val="0"/>
                        </a:spcBef>
                        <a:spcAft>
                          <a:spcPts val="0"/>
                        </a:spcAft>
                        <a:buClr>
                          <a:schemeClr val="accent3"/>
                        </a:buClr>
                        <a:buSzTx/>
                        <a:buFont typeface="Wingdings" pitchFamily="2" charset="2"/>
                        <a:buChar char="§"/>
                        <a:tabLst/>
                        <a:defRPr/>
                      </a:pPr>
                      <a:endParaRPr lang="en-US" sz="1600" b="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1450" indent="-171450">
                        <a:buClr>
                          <a:schemeClr val="accent3"/>
                        </a:buClr>
                        <a:buFont typeface="Wingdings" pitchFamily="2" charset="2"/>
                        <a:buChar char="§"/>
                      </a:pPr>
                      <a:r>
                        <a:rPr lang="en-US" sz="1600" b="0">
                          <a:solidFill>
                            <a:schemeClr val="tx1"/>
                          </a:solidFill>
                        </a:rPr>
                        <a:t>Before/after school</a:t>
                      </a:r>
                      <a:r>
                        <a:rPr lang="en-US" sz="1600" b="0" baseline="0">
                          <a:solidFill>
                            <a:schemeClr val="tx1"/>
                          </a:solidFill>
                        </a:rPr>
                        <a:t> care</a:t>
                      </a:r>
                      <a:endParaRPr lang="en-US" sz="1600" b="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06728224"/>
                  </a:ext>
                </a:extLst>
              </a:tr>
              <a:tr h="405823">
                <a:tc>
                  <a:txBody>
                    <a:bodyPr/>
                    <a:lstStyle/>
                    <a:p>
                      <a:pPr marL="171450" marR="0" lvl="0" indent="-171450" algn="l" defTabSz="685800" rtl="0" eaLnBrk="1" fontAlgn="auto" latinLnBrk="0" hangingPunct="1">
                        <a:lnSpc>
                          <a:spcPct val="100000"/>
                        </a:lnSpc>
                        <a:spcBef>
                          <a:spcPts val="0"/>
                        </a:spcBef>
                        <a:spcAft>
                          <a:spcPts val="0"/>
                        </a:spcAft>
                        <a:buClr>
                          <a:schemeClr val="accent3"/>
                        </a:buClr>
                        <a:buSzTx/>
                        <a:buFont typeface="Wingdings" pitchFamily="2" charset="2"/>
                        <a:buChar char="§"/>
                        <a:tabLst/>
                        <a:defRPr/>
                      </a:pPr>
                      <a:r>
                        <a:rPr lang="en-US" sz="1600" b="0">
                          <a:solidFill>
                            <a:schemeClr val="tx1"/>
                          </a:solidFill>
                        </a:rPr>
                        <a:t>Dental treatment</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lvl="0" indent="-171450" algn="l" defTabSz="685800" rtl="0" eaLnBrk="1" fontAlgn="auto" latinLnBrk="0" hangingPunct="1">
                        <a:lnSpc>
                          <a:spcPct val="100000"/>
                        </a:lnSpc>
                        <a:spcBef>
                          <a:spcPts val="0"/>
                        </a:spcBef>
                        <a:spcAft>
                          <a:spcPts val="0"/>
                        </a:spcAft>
                        <a:buClr>
                          <a:schemeClr val="accent3"/>
                        </a:buClr>
                        <a:buSzTx/>
                        <a:buFont typeface="Wingdings" pitchFamily="2" charset="2"/>
                        <a:buChar char="§"/>
                        <a:tabLst/>
                        <a:defRPr/>
                      </a:pPr>
                      <a:endParaRPr lang="en-US" sz="1600" b="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1450" marR="0" lvl="0" indent="-171450" algn="l" defTabSz="685800" rtl="0" eaLnBrk="1" fontAlgn="auto" latinLnBrk="0" hangingPunct="1">
                        <a:lnSpc>
                          <a:spcPct val="100000"/>
                        </a:lnSpc>
                        <a:spcBef>
                          <a:spcPts val="0"/>
                        </a:spcBef>
                        <a:spcAft>
                          <a:spcPts val="0"/>
                        </a:spcAft>
                        <a:buClr>
                          <a:schemeClr val="accent3"/>
                        </a:buClr>
                        <a:buSzTx/>
                        <a:buFont typeface="Wingdings" pitchFamily="2" charset="2"/>
                        <a:buChar char="§"/>
                        <a:tabLst/>
                        <a:defRPr/>
                      </a:pPr>
                      <a:endParaRPr lang="en-US" sz="1600" b="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1450" indent="-171450">
                        <a:buClr>
                          <a:schemeClr val="accent3"/>
                        </a:buClr>
                        <a:buFont typeface="Wingdings" pitchFamily="2" charset="2"/>
                        <a:buChar char="§"/>
                      </a:pPr>
                      <a:r>
                        <a:rPr lang="en-US" sz="1600" b="0">
                          <a:solidFill>
                            <a:schemeClr val="tx1"/>
                          </a:solidFill>
                        </a:rPr>
                        <a:t>Summer programs</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58079140"/>
                  </a:ext>
                </a:extLst>
              </a:tr>
              <a:tr h="541098">
                <a:tc>
                  <a:txBody>
                    <a:bodyPr/>
                    <a:lstStyle/>
                    <a:p>
                      <a:pPr marL="171450" marR="0" lvl="0" indent="-171450" algn="l" defTabSz="685800" rtl="0" eaLnBrk="1" fontAlgn="auto" latinLnBrk="0" hangingPunct="1">
                        <a:lnSpc>
                          <a:spcPct val="100000"/>
                        </a:lnSpc>
                        <a:spcBef>
                          <a:spcPts val="0"/>
                        </a:spcBef>
                        <a:spcAft>
                          <a:spcPts val="0"/>
                        </a:spcAft>
                        <a:buClr>
                          <a:schemeClr val="accent3"/>
                        </a:buClr>
                        <a:buSzTx/>
                        <a:buFont typeface="Wingdings" pitchFamily="2" charset="2"/>
                        <a:buChar char="§"/>
                        <a:tabLst/>
                        <a:defRPr/>
                      </a:pPr>
                      <a:r>
                        <a:rPr lang="en-US" sz="1600" b="0">
                          <a:solidFill>
                            <a:schemeClr val="tx1"/>
                          </a:solidFill>
                        </a:rPr>
                        <a:t>Over-the-counter</a:t>
                      </a:r>
                      <a:r>
                        <a:rPr lang="en-US" sz="1600" b="0" baseline="0">
                          <a:solidFill>
                            <a:schemeClr val="tx1"/>
                          </a:solidFill>
                        </a:rPr>
                        <a:t> medications</a:t>
                      </a:r>
                      <a:endParaRPr lang="en-US" sz="1600" b="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lvl="0" indent="-171450" algn="l" defTabSz="685800" rtl="0" eaLnBrk="1" fontAlgn="auto" latinLnBrk="0" hangingPunct="1">
                        <a:lnSpc>
                          <a:spcPct val="100000"/>
                        </a:lnSpc>
                        <a:spcBef>
                          <a:spcPts val="0"/>
                        </a:spcBef>
                        <a:spcAft>
                          <a:spcPts val="0"/>
                        </a:spcAft>
                        <a:buClr>
                          <a:schemeClr val="accent3"/>
                        </a:buClr>
                        <a:buSzTx/>
                        <a:buFont typeface="Wingdings" pitchFamily="2" charset="2"/>
                        <a:buChar char="§"/>
                        <a:tabLst/>
                        <a:defRPr/>
                      </a:pPr>
                      <a:endParaRPr lang="en-US" sz="1600" b="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1450" marR="0" lvl="0" indent="-171450" algn="l" defTabSz="685800" rtl="0" eaLnBrk="1" fontAlgn="auto" latinLnBrk="0" hangingPunct="1">
                        <a:lnSpc>
                          <a:spcPct val="100000"/>
                        </a:lnSpc>
                        <a:spcBef>
                          <a:spcPts val="0"/>
                        </a:spcBef>
                        <a:spcAft>
                          <a:spcPts val="0"/>
                        </a:spcAft>
                        <a:buClr>
                          <a:schemeClr val="accent3"/>
                        </a:buClr>
                        <a:buSzTx/>
                        <a:buFont typeface="Wingdings" pitchFamily="2" charset="2"/>
                        <a:buChar char="§"/>
                        <a:tabLst/>
                        <a:defRPr/>
                      </a:pPr>
                      <a:endParaRPr lang="en-US" sz="1600" b="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1450" indent="-171450">
                        <a:buClr>
                          <a:schemeClr val="accent3"/>
                        </a:buClr>
                        <a:buFont typeface="Wingdings" pitchFamily="2" charset="2"/>
                        <a:buChar char="§"/>
                      </a:pPr>
                      <a:r>
                        <a:rPr lang="en-US" sz="1600" b="0" dirty="0">
                          <a:solidFill>
                            <a:schemeClr val="tx1"/>
                          </a:solidFill>
                        </a:rPr>
                        <a:t>Senior daycare</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74749629"/>
                  </a:ext>
                </a:extLst>
              </a:tr>
            </a:tbl>
          </a:graphicData>
        </a:graphic>
      </p:graphicFrame>
    </p:spTree>
    <p:extLst>
      <p:ext uri="{BB962C8B-B14F-4D97-AF65-F5344CB8AC3E}">
        <p14:creationId xmlns:p14="http://schemas.microsoft.com/office/powerpoint/2010/main" val="427946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5EBAC-6D46-2485-7FA4-7F41B954BD9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067330F-871B-93FC-A2FE-8EE6CF000BEC}"/>
              </a:ext>
            </a:extLst>
          </p:cNvPr>
          <p:cNvSpPr>
            <a:spLocks noGrp="1"/>
          </p:cNvSpPr>
          <p:nvPr>
            <p:ph type="title"/>
          </p:nvPr>
        </p:nvSpPr>
        <p:spPr/>
        <p:txBody>
          <a:bodyPr/>
          <a:lstStyle/>
          <a:p>
            <a:r>
              <a:rPr lang="en-US" dirty="0"/>
              <a:t>Supplemental Health Benefits </a:t>
            </a:r>
          </a:p>
        </p:txBody>
      </p:sp>
      <p:sp>
        <p:nvSpPr>
          <p:cNvPr id="3" name="Rectangle 2">
            <a:extLst>
              <a:ext uri="{FF2B5EF4-FFF2-40B4-BE49-F238E27FC236}">
                <a16:creationId xmlns:a16="http://schemas.microsoft.com/office/drawing/2014/main" id="{D4C7218F-0302-F05A-12D5-9413E1836F25}"/>
              </a:ext>
              <a:ext uri="{C183D7F6-B498-43B3-948B-1728B52AA6E4}">
                <adec:decorative xmlns:adec="http://schemas.microsoft.com/office/drawing/2017/decorative" val="1"/>
              </a:ext>
            </a:extLst>
          </p:cNvPr>
          <p:cNvSpPr/>
          <p:nvPr/>
        </p:nvSpPr>
        <p:spPr>
          <a:xfrm>
            <a:off x="0" y="0"/>
            <a:ext cx="12192000" cy="6981371"/>
          </a:xfrm>
          <a:prstGeom prst="rect">
            <a:avLst/>
          </a:prstGeom>
          <a:gradFill>
            <a:gsLst>
              <a:gs pos="30000">
                <a:schemeClr val="accent2"/>
              </a:gs>
              <a:gs pos="100000">
                <a:schemeClr val="accent2">
                  <a:lumMod val="20000"/>
                  <a:lumOff val="80000"/>
                </a:schemeClr>
              </a:gs>
            </a:gsLst>
            <a:lin ang="18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650007C-8314-5990-EAE6-4E3B51604BF0}"/>
              </a:ext>
            </a:extLst>
          </p:cNvPr>
          <p:cNvSpPr txBox="1"/>
          <p:nvPr/>
        </p:nvSpPr>
        <p:spPr>
          <a:xfrm>
            <a:off x="440058" y="2644170"/>
            <a:ext cx="799274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Raleway" pitchFamily="2" charset="0"/>
                <a:ea typeface="+mn-ea"/>
                <a:cs typeface="+mn-cs"/>
              </a:rPr>
              <a:t>Supplemental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Raleway" pitchFamily="2" charset="0"/>
                <a:ea typeface="+mn-ea"/>
                <a:cs typeface="+mn-cs"/>
              </a:rPr>
              <a:t>Health Benefits </a:t>
            </a:r>
          </a:p>
        </p:txBody>
      </p:sp>
      <p:pic>
        <p:nvPicPr>
          <p:cNvPr id="2" name="Graphic 1">
            <a:extLst>
              <a:ext uri="{FF2B5EF4-FFF2-40B4-BE49-F238E27FC236}">
                <a16:creationId xmlns:a16="http://schemas.microsoft.com/office/drawing/2014/main" id="{ECE7B640-5032-0719-CF69-5405C6925027}"/>
              </a:ext>
              <a:ext uri="{C183D7F6-B498-43B3-948B-1728B52AA6E4}">
                <adec:decorative xmlns:adec="http://schemas.microsoft.com/office/drawing/2017/decorative" val="1"/>
              </a:ext>
            </a:extLst>
          </p:cNvPr>
          <p:cNvPicPr>
            <a:picLocks noChangeAspect="1"/>
          </p:cNvPicPr>
          <p:nvPr/>
        </p:nvPicPr>
        <p:blipFill>
          <a:blip>
            <a:alphaModFix amt="20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57050" y="1153812"/>
            <a:ext cx="4900582" cy="4900582"/>
          </a:xfrm>
          <a:prstGeom prst="rect">
            <a:avLst/>
          </a:prstGeom>
        </p:spPr>
      </p:pic>
    </p:spTree>
    <p:extLst>
      <p:ext uri="{BB962C8B-B14F-4D97-AF65-F5344CB8AC3E}">
        <p14:creationId xmlns:p14="http://schemas.microsoft.com/office/powerpoint/2010/main" val="1734060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A68183-4476-C622-E5EA-48C85FABCB19}"/>
              </a:ext>
            </a:extLst>
          </p:cNvPr>
          <p:cNvSpPr>
            <a:spLocks noGrp="1"/>
          </p:cNvSpPr>
          <p:nvPr>
            <p:ph type="title"/>
          </p:nvPr>
        </p:nvSpPr>
        <p:spPr/>
        <p:txBody>
          <a:bodyPr/>
          <a:lstStyle/>
          <a:p>
            <a:r>
              <a:rPr lang="en-US" dirty="0"/>
              <a:t>Maximize Your Benefits</a:t>
            </a:r>
          </a:p>
        </p:txBody>
      </p:sp>
      <p:sp>
        <p:nvSpPr>
          <p:cNvPr id="6" name="Rectangle 5">
            <a:extLst>
              <a:ext uri="{FF2B5EF4-FFF2-40B4-BE49-F238E27FC236}">
                <a16:creationId xmlns:a16="http://schemas.microsoft.com/office/drawing/2014/main" id="{30092167-2F9C-0BD7-94A3-AF286FE12766}"/>
              </a:ext>
              <a:ext uri="{C183D7F6-B498-43B3-948B-1728B52AA6E4}">
                <adec:decorative xmlns:adec="http://schemas.microsoft.com/office/drawing/2017/decorative" val="1"/>
              </a:ext>
            </a:extLst>
          </p:cNvPr>
          <p:cNvSpPr/>
          <p:nvPr/>
        </p:nvSpPr>
        <p:spPr>
          <a:xfrm>
            <a:off x="4456761" y="2455639"/>
            <a:ext cx="6712553" cy="346063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6061BA8-4906-0B21-4CA7-C6CF589FEA9A}"/>
              </a:ext>
              <a:ext uri="{C183D7F6-B498-43B3-948B-1728B52AA6E4}">
                <adec:decorative xmlns:adec="http://schemas.microsoft.com/office/drawing/2017/decorative" val="1"/>
              </a:ext>
            </a:extLst>
          </p:cNvPr>
          <p:cNvSpPr/>
          <p:nvPr/>
        </p:nvSpPr>
        <p:spPr>
          <a:xfrm>
            <a:off x="1227223" y="1825625"/>
            <a:ext cx="1335505" cy="435133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18D9A13-0952-FC99-0403-C73AA30A0CEF}"/>
              </a:ext>
              <a:ext uri="{C183D7F6-B498-43B3-948B-1728B52AA6E4}">
                <adec:decorative xmlns:adec="http://schemas.microsoft.com/office/drawing/2017/decorative" val="1"/>
              </a:ext>
            </a:extLst>
          </p:cNvPr>
          <p:cNvCxnSpPr>
            <a:cxnSpLocks/>
          </p:cNvCxnSpPr>
          <p:nvPr/>
        </p:nvCxnSpPr>
        <p:spPr>
          <a:xfrm>
            <a:off x="938463" y="4848726"/>
            <a:ext cx="162426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1F3230B-1B80-8455-C213-311F86B9348F}"/>
              </a:ext>
              <a:ext uri="{C183D7F6-B498-43B3-948B-1728B52AA6E4}">
                <adec:decorative xmlns:adec="http://schemas.microsoft.com/office/drawing/2017/decorative" val="1"/>
              </a:ext>
            </a:extLst>
          </p:cNvPr>
          <p:cNvCxnSpPr>
            <a:cxnSpLocks/>
          </p:cNvCxnSpPr>
          <p:nvPr/>
        </p:nvCxnSpPr>
        <p:spPr>
          <a:xfrm>
            <a:off x="938463" y="3292642"/>
            <a:ext cx="162426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92A0F7B-654B-84C8-F246-BEBE1E197A2E}"/>
              </a:ext>
            </a:extLst>
          </p:cNvPr>
          <p:cNvSpPr txBox="1"/>
          <p:nvPr/>
        </p:nvSpPr>
        <p:spPr>
          <a:xfrm>
            <a:off x="1606218" y="5318910"/>
            <a:ext cx="2646281" cy="369332"/>
          </a:xfrm>
          <a:prstGeom prst="rect">
            <a:avLst/>
          </a:prstGeom>
          <a:solidFill>
            <a:schemeClr val="accent2">
              <a:alpha val="78824"/>
            </a:schemeClr>
          </a:solidFill>
        </p:spPr>
        <p:txBody>
          <a:bodyPr wrap="square" rtlCol="0" anchor="ctr" anchorCtr="0">
            <a:spAutoFit/>
          </a:bodyPr>
          <a:lstStyle/>
          <a:p>
            <a:r>
              <a:rPr lang="en-US">
                <a:solidFill>
                  <a:schemeClr val="bg1"/>
                </a:solidFill>
              </a:rPr>
              <a:t>Copays</a:t>
            </a:r>
          </a:p>
        </p:txBody>
      </p:sp>
      <p:sp>
        <p:nvSpPr>
          <p:cNvPr id="12" name="TextBox 11">
            <a:extLst>
              <a:ext uri="{FF2B5EF4-FFF2-40B4-BE49-F238E27FC236}">
                <a16:creationId xmlns:a16="http://schemas.microsoft.com/office/drawing/2014/main" id="{D89D5534-5D2F-A9C8-0C1E-4B1D443BCF56}"/>
              </a:ext>
            </a:extLst>
          </p:cNvPr>
          <p:cNvSpPr txBox="1"/>
          <p:nvPr/>
        </p:nvSpPr>
        <p:spPr>
          <a:xfrm>
            <a:off x="1606218" y="3816628"/>
            <a:ext cx="2646283" cy="369329"/>
          </a:xfrm>
          <a:prstGeom prst="rect">
            <a:avLst/>
          </a:prstGeom>
          <a:solidFill>
            <a:schemeClr val="accent2">
              <a:alpha val="78824"/>
            </a:schemeClr>
          </a:solidFill>
        </p:spPr>
        <p:txBody>
          <a:bodyPr wrap="square" rtlCol="0" anchor="ctr" anchorCtr="0">
            <a:spAutoFit/>
          </a:bodyPr>
          <a:lstStyle/>
          <a:p>
            <a:r>
              <a:rPr lang="en-US" dirty="0">
                <a:solidFill>
                  <a:schemeClr val="bg1"/>
                </a:solidFill>
              </a:rPr>
              <a:t>Deductibles</a:t>
            </a:r>
          </a:p>
        </p:txBody>
      </p:sp>
      <p:sp>
        <p:nvSpPr>
          <p:cNvPr id="13" name="TextBox 12">
            <a:extLst>
              <a:ext uri="{FF2B5EF4-FFF2-40B4-BE49-F238E27FC236}">
                <a16:creationId xmlns:a16="http://schemas.microsoft.com/office/drawing/2014/main" id="{BAB6DB72-C65C-5449-B2FD-4B491C1B2A07}"/>
              </a:ext>
            </a:extLst>
          </p:cNvPr>
          <p:cNvSpPr txBox="1"/>
          <p:nvPr/>
        </p:nvSpPr>
        <p:spPr>
          <a:xfrm>
            <a:off x="1606218" y="2495334"/>
            <a:ext cx="2646284" cy="369332"/>
          </a:xfrm>
          <a:prstGeom prst="rect">
            <a:avLst/>
          </a:prstGeom>
          <a:solidFill>
            <a:schemeClr val="accent2">
              <a:alpha val="78824"/>
            </a:schemeClr>
          </a:solidFill>
        </p:spPr>
        <p:txBody>
          <a:bodyPr wrap="square" rtlCol="0" anchor="ctr" anchorCtr="0">
            <a:spAutoFit/>
          </a:bodyPr>
          <a:lstStyle/>
          <a:p>
            <a:r>
              <a:rPr lang="en-US" dirty="0">
                <a:solidFill>
                  <a:schemeClr val="bg1"/>
                </a:solidFill>
              </a:rPr>
              <a:t>Out-of-Pocket Costs</a:t>
            </a:r>
          </a:p>
        </p:txBody>
      </p:sp>
      <p:cxnSp>
        <p:nvCxnSpPr>
          <p:cNvPr id="14" name="Straight Arrow Connector 13">
            <a:extLst>
              <a:ext uri="{FF2B5EF4-FFF2-40B4-BE49-F238E27FC236}">
                <a16:creationId xmlns:a16="http://schemas.microsoft.com/office/drawing/2014/main" id="{98FF9E1B-4CD5-7DBA-BCB0-0395743A59EA}"/>
              </a:ext>
              <a:ext uri="{C183D7F6-B498-43B3-948B-1728B52AA6E4}">
                <adec:decorative xmlns:adec="http://schemas.microsoft.com/office/drawing/2017/decorative" val="1"/>
              </a:ext>
            </a:extLst>
          </p:cNvPr>
          <p:cNvCxnSpPr/>
          <p:nvPr/>
        </p:nvCxnSpPr>
        <p:spPr>
          <a:xfrm flipV="1">
            <a:off x="1067291" y="1949116"/>
            <a:ext cx="0" cy="4227847"/>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8F79940-490E-7584-0B82-100AFEE6E97A}"/>
              </a:ext>
            </a:extLst>
          </p:cNvPr>
          <p:cNvSpPr txBox="1"/>
          <p:nvPr/>
        </p:nvSpPr>
        <p:spPr>
          <a:xfrm>
            <a:off x="4590305" y="3421726"/>
            <a:ext cx="2949490" cy="2092881"/>
          </a:xfrm>
          <a:prstGeom prst="rect">
            <a:avLst/>
          </a:prstGeom>
          <a:noFill/>
        </p:spPr>
        <p:txBody>
          <a:bodyPr wrap="square">
            <a:spAutoFit/>
          </a:bodyPr>
          <a:lstStyle/>
          <a:p>
            <a:r>
              <a:rPr lang="en-US" sz="2000">
                <a:solidFill>
                  <a:schemeClr val="accent2"/>
                </a:solidFill>
                <a:latin typeface="+mj-lt"/>
              </a:rPr>
              <a:t>Tax-advantage accounts: </a:t>
            </a:r>
            <a:r>
              <a:rPr lang="en-US"/>
              <a:t>these save you money with pre-tax contribution and tax-free withdrawals to cover medical, dental, and vision expenses. </a:t>
            </a:r>
          </a:p>
        </p:txBody>
      </p:sp>
      <p:sp>
        <p:nvSpPr>
          <p:cNvPr id="16" name="TextBox 15">
            <a:extLst>
              <a:ext uri="{FF2B5EF4-FFF2-40B4-BE49-F238E27FC236}">
                <a16:creationId xmlns:a16="http://schemas.microsoft.com/office/drawing/2014/main" id="{F16465B3-6F5D-9A7C-57DA-28F05DA4B41C}"/>
              </a:ext>
            </a:extLst>
          </p:cNvPr>
          <p:cNvSpPr txBox="1"/>
          <p:nvPr/>
        </p:nvSpPr>
        <p:spPr>
          <a:xfrm>
            <a:off x="8017297" y="3416186"/>
            <a:ext cx="2894414" cy="2369880"/>
          </a:xfrm>
          <a:prstGeom prst="rect">
            <a:avLst/>
          </a:prstGeom>
          <a:noFill/>
        </p:spPr>
        <p:txBody>
          <a:bodyPr wrap="square">
            <a:spAutoFit/>
          </a:bodyPr>
          <a:lstStyle/>
          <a:p>
            <a:r>
              <a:rPr lang="en-US" sz="2000">
                <a:solidFill>
                  <a:schemeClr val="accent2"/>
                </a:solidFill>
                <a:latin typeface="+mj-lt"/>
              </a:rPr>
              <a:t>Supplemental</a:t>
            </a:r>
            <a:endParaRPr lang="en-US" sz="2000" b="1">
              <a:solidFill>
                <a:schemeClr val="accent2"/>
              </a:solidFill>
              <a:latin typeface="+mj-lt"/>
            </a:endParaRPr>
          </a:p>
          <a:p>
            <a:r>
              <a:rPr lang="en-US" sz="2000">
                <a:solidFill>
                  <a:schemeClr val="accent2"/>
                </a:solidFill>
                <a:latin typeface="+mj-lt"/>
              </a:rPr>
              <a:t>benefits</a:t>
            </a:r>
            <a:r>
              <a:rPr lang="en-US" sz="2000" b="1">
                <a:solidFill>
                  <a:schemeClr val="accent2"/>
                </a:solidFill>
              </a:rPr>
              <a:t>: </a:t>
            </a:r>
            <a:r>
              <a:rPr lang="en-US"/>
              <a:t>these plans can help provide financial support for costs paid by you like copays, deductibles, and out-of-pocket maximums.</a:t>
            </a:r>
          </a:p>
        </p:txBody>
      </p:sp>
      <p:cxnSp>
        <p:nvCxnSpPr>
          <p:cNvPr id="17" name="Straight Connector 16">
            <a:extLst>
              <a:ext uri="{FF2B5EF4-FFF2-40B4-BE49-F238E27FC236}">
                <a16:creationId xmlns:a16="http://schemas.microsoft.com/office/drawing/2014/main" id="{150EC813-FB4B-B9D2-3F7B-FE55D295EF2A}"/>
              </a:ext>
              <a:ext uri="{C183D7F6-B498-43B3-948B-1728B52AA6E4}">
                <adec:decorative xmlns:adec="http://schemas.microsoft.com/office/drawing/2017/decorative" val="1"/>
              </a:ext>
            </a:extLst>
          </p:cNvPr>
          <p:cNvCxnSpPr>
            <a:cxnSpLocks/>
          </p:cNvCxnSpPr>
          <p:nvPr/>
        </p:nvCxnSpPr>
        <p:spPr>
          <a:xfrm>
            <a:off x="7813037" y="2648239"/>
            <a:ext cx="0" cy="3060854"/>
          </a:xfrm>
          <a:prstGeom prst="line">
            <a:avLst/>
          </a:prstGeom>
        </p:spPr>
        <p:style>
          <a:lnRef idx="1">
            <a:schemeClr val="accent1"/>
          </a:lnRef>
          <a:fillRef idx="0">
            <a:schemeClr val="accent1"/>
          </a:fillRef>
          <a:effectRef idx="0">
            <a:schemeClr val="accent1"/>
          </a:effectRef>
          <a:fontRef idx="minor">
            <a:schemeClr val="tx1"/>
          </a:fontRef>
        </p:style>
      </p:cxnSp>
      <p:grpSp>
        <p:nvGrpSpPr>
          <p:cNvPr id="18" name="Group 16" descr="Pig.">
            <a:extLst>
              <a:ext uri="{FF2B5EF4-FFF2-40B4-BE49-F238E27FC236}">
                <a16:creationId xmlns:a16="http://schemas.microsoft.com/office/drawing/2014/main" id="{1E9E31F9-6C0F-6336-4E5D-2BCDB3EFFE20}"/>
              </a:ext>
            </a:extLst>
          </p:cNvPr>
          <p:cNvGrpSpPr>
            <a:grpSpLocks noChangeAspect="1"/>
          </p:cNvGrpSpPr>
          <p:nvPr>
            <p:custDataLst>
              <p:custData r:id="rId1"/>
            </p:custDataLst>
          </p:nvPr>
        </p:nvGrpSpPr>
        <p:grpSpPr bwMode="auto">
          <a:xfrm>
            <a:off x="4698259" y="2645893"/>
            <a:ext cx="640080" cy="640080"/>
            <a:chOff x="3408" y="1731"/>
            <a:chExt cx="614" cy="614"/>
          </a:xfrm>
          <a:solidFill>
            <a:schemeClr val="accent1"/>
          </a:solidFill>
        </p:grpSpPr>
        <p:sp>
          <p:nvSpPr>
            <p:cNvPr id="19" name="Oval 17">
              <a:extLst>
                <a:ext uri="{FF2B5EF4-FFF2-40B4-BE49-F238E27FC236}">
                  <a16:creationId xmlns:a16="http://schemas.microsoft.com/office/drawing/2014/main" id="{7C6205F0-261B-645D-645B-5174666CA9D2}"/>
                </a:ext>
              </a:extLst>
            </p:cNvPr>
            <p:cNvSpPr>
              <a:spLocks noChangeArrowheads="1"/>
            </p:cNvSpPr>
            <p:nvPr/>
          </p:nvSpPr>
          <p:spPr bwMode="auto">
            <a:xfrm>
              <a:off x="3562" y="2038"/>
              <a:ext cx="57" cy="5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8">
              <a:extLst>
                <a:ext uri="{FF2B5EF4-FFF2-40B4-BE49-F238E27FC236}">
                  <a16:creationId xmlns:a16="http://schemas.microsoft.com/office/drawing/2014/main" id="{658B0BF7-461E-150D-D94A-9E04EC5E1218}"/>
                </a:ext>
              </a:extLst>
            </p:cNvPr>
            <p:cNvSpPr>
              <a:spLocks noEditPoints="1"/>
            </p:cNvSpPr>
            <p:nvPr/>
          </p:nvSpPr>
          <p:spPr bwMode="auto">
            <a:xfrm>
              <a:off x="3677" y="1731"/>
              <a:ext cx="153" cy="153"/>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16 h 64"/>
                <a:gd name="T12" fmla="*/ 48 w 64"/>
                <a:gd name="T13" fmla="*/ 32 h 64"/>
                <a:gd name="T14" fmla="*/ 32 w 64"/>
                <a:gd name="T15" fmla="*/ 48 h 64"/>
                <a:gd name="T16" fmla="*/ 16 w 64"/>
                <a:gd name="T17" fmla="*/ 32 h 64"/>
                <a:gd name="T18" fmla="*/ 32 w 64"/>
                <a:gd name="T19" fmla="*/ 1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50"/>
                    <a:pt x="64" y="32"/>
                  </a:cubicBezTo>
                  <a:cubicBezTo>
                    <a:pt x="64" y="14"/>
                    <a:pt x="50" y="0"/>
                    <a:pt x="32" y="0"/>
                  </a:cubicBezTo>
                  <a:cubicBezTo>
                    <a:pt x="15" y="0"/>
                    <a:pt x="0" y="14"/>
                    <a:pt x="0" y="32"/>
                  </a:cubicBezTo>
                  <a:cubicBezTo>
                    <a:pt x="0" y="50"/>
                    <a:pt x="15" y="64"/>
                    <a:pt x="32" y="64"/>
                  </a:cubicBezTo>
                  <a:close/>
                  <a:moveTo>
                    <a:pt x="32" y="16"/>
                  </a:moveTo>
                  <a:cubicBezTo>
                    <a:pt x="41" y="16"/>
                    <a:pt x="48" y="23"/>
                    <a:pt x="48" y="32"/>
                  </a:cubicBezTo>
                  <a:cubicBezTo>
                    <a:pt x="48" y="41"/>
                    <a:pt x="41" y="48"/>
                    <a:pt x="32" y="48"/>
                  </a:cubicBezTo>
                  <a:cubicBezTo>
                    <a:pt x="23" y="48"/>
                    <a:pt x="16" y="41"/>
                    <a:pt x="16" y="32"/>
                  </a:cubicBezTo>
                  <a:cubicBezTo>
                    <a:pt x="16" y="23"/>
                    <a:pt x="23" y="16"/>
                    <a:pt x="3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9">
              <a:extLst>
                <a:ext uri="{FF2B5EF4-FFF2-40B4-BE49-F238E27FC236}">
                  <a16:creationId xmlns:a16="http://schemas.microsoft.com/office/drawing/2014/main" id="{F69C01C8-3F59-8FB1-7AAD-DEC2DC9124ED}"/>
                </a:ext>
              </a:extLst>
            </p:cNvPr>
            <p:cNvSpPr>
              <a:spLocks/>
            </p:cNvSpPr>
            <p:nvPr/>
          </p:nvSpPr>
          <p:spPr bwMode="auto">
            <a:xfrm>
              <a:off x="3677" y="1999"/>
              <a:ext cx="153" cy="39"/>
            </a:xfrm>
            <a:custGeom>
              <a:avLst/>
              <a:gdLst>
                <a:gd name="T0" fmla="*/ 56 w 64"/>
                <a:gd name="T1" fmla="*/ 0 h 16"/>
                <a:gd name="T2" fmla="*/ 8 w 64"/>
                <a:gd name="T3" fmla="*/ 0 h 16"/>
                <a:gd name="T4" fmla="*/ 0 w 64"/>
                <a:gd name="T5" fmla="*/ 8 h 16"/>
                <a:gd name="T6" fmla="*/ 8 w 64"/>
                <a:gd name="T7" fmla="*/ 16 h 16"/>
                <a:gd name="T8" fmla="*/ 56 w 64"/>
                <a:gd name="T9" fmla="*/ 16 h 16"/>
                <a:gd name="T10" fmla="*/ 64 w 64"/>
                <a:gd name="T11" fmla="*/ 8 h 16"/>
                <a:gd name="T12" fmla="*/ 56 w 64"/>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64" h="16">
                  <a:moveTo>
                    <a:pt x="56" y="0"/>
                  </a:moveTo>
                  <a:cubicBezTo>
                    <a:pt x="8" y="0"/>
                    <a:pt x="8" y="0"/>
                    <a:pt x="8" y="0"/>
                  </a:cubicBezTo>
                  <a:cubicBezTo>
                    <a:pt x="4" y="0"/>
                    <a:pt x="0" y="4"/>
                    <a:pt x="0" y="8"/>
                  </a:cubicBezTo>
                  <a:cubicBezTo>
                    <a:pt x="0" y="12"/>
                    <a:pt x="4" y="16"/>
                    <a:pt x="8" y="16"/>
                  </a:cubicBezTo>
                  <a:cubicBezTo>
                    <a:pt x="56" y="16"/>
                    <a:pt x="56" y="16"/>
                    <a:pt x="56" y="16"/>
                  </a:cubicBezTo>
                  <a:cubicBezTo>
                    <a:pt x="61" y="16"/>
                    <a:pt x="64" y="12"/>
                    <a:pt x="64" y="8"/>
                  </a:cubicBezTo>
                  <a:cubicBezTo>
                    <a:pt x="64" y="4"/>
                    <a:pt x="61" y="0"/>
                    <a:pt x="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0">
              <a:extLst>
                <a:ext uri="{FF2B5EF4-FFF2-40B4-BE49-F238E27FC236}">
                  <a16:creationId xmlns:a16="http://schemas.microsoft.com/office/drawing/2014/main" id="{E2CE5A87-9564-CA01-8EA5-688CD44EB9FE}"/>
                </a:ext>
              </a:extLst>
            </p:cNvPr>
            <p:cNvSpPr>
              <a:spLocks noEditPoints="1"/>
            </p:cNvSpPr>
            <p:nvPr/>
          </p:nvSpPr>
          <p:spPr bwMode="auto">
            <a:xfrm>
              <a:off x="3408" y="1858"/>
              <a:ext cx="614" cy="487"/>
            </a:xfrm>
            <a:custGeom>
              <a:avLst/>
              <a:gdLst>
                <a:gd name="T0" fmla="*/ 184 w 256"/>
                <a:gd name="T1" fmla="*/ 27 h 203"/>
                <a:gd name="T2" fmla="*/ 105 w 256"/>
                <a:gd name="T3" fmla="*/ 27 h 203"/>
                <a:gd name="T4" fmla="*/ 46 w 256"/>
                <a:gd name="T5" fmla="*/ 3 h 203"/>
                <a:gd name="T6" fmla="*/ 41 w 256"/>
                <a:gd name="T7" fmla="*/ 7 h 203"/>
                <a:gd name="T8" fmla="*/ 41 w 256"/>
                <a:gd name="T9" fmla="*/ 14 h 203"/>
                <a:gd name="T10" fmla="*/ 51 w 256"/>
                <a:gd name="T11" fmla="*/ 43 h 203"/>
                <a:gd name="T12" fmla="*/ 29 w 256"/>
                <a:gd name="T13" fmla="*/ 75 h 203"/>
                <a:gd name="T14" fmla="*/ 8 w 256"/>
                <a:gd name="T15" fmla="*/ 75 h 203"/>
                <a:gd name="T16" fmla="*/ 0 w 256"/>
                <a:gd name="T17" fmla="*/ 83 h 203"/>
                <a:gd name="T18" fmla="*/ 0 w 256"/>
                <a:gd name="T19" fmla="*/ 139 h 203"/>
                <a:gd name="T20" fmla="*/ 8 w 256"/>
                <a:gd name="T21" fmla="*/ 147 h 203"/>
                <a:gd name="T22" fmla="*/ 43 w 256"/>
                <a:gd name="T23" fmla="*/ 147 h 203"/>
                <a:gd name="T24" fmla="*/ 80 w 256"/>
                <a:gd name="T25" fmla="*/ 169 h 203"/>
                <a:gd name="T26" fmla="*/ 80 w 256"/>
                <a:gd name="T27" fmla="*/ 195 h 203"/>
                <a:gd name="T28" fmla="*/ 88 w 256"/>
                <a:gd name="T29" fmla="*/ 203 h 203"/>
                <a:gd name="T30" fmla="*/ 128 w 256"/>
                <a:gd name="T31" fmla="*/ 203 h 203"/>
                <a:gd name="T32" fmla="*/ 136 w 256"/>
                <a:gd name="T33" fmla="*/ 195 h 203"/>
                <a:gd name="T34" fmla="*/ 136 w 256"/>
                <a:gd name="T35" fmla="*/ 171 h 203"/>
                <a:gd name="T36" fmla="*/ 152 w 256"/>
                <a:gd name="T37" fmla="*/ 171 h 203"/>
                <a:gd name="T38" fmla="*/ 152 w 256"/>
                <a:gd name="T39" fmla="*/ 195 h 203"/>
                <a:gd name="T40" fmla="*/ 160 w 256"/>
                <a:gd name="T41" fmla="*/ 203 h 203"/>
                <a:gd name="T42" fmla="*/ 200 w 256"/>
                <a:gd name="T43" fmla="*/ 203 h 203"/>
                <a:gd name="T44" fmla="*/ 208 w 256"/>
                <a:gd name="T45" fmla="*/ 195 h 203"/>
                <a:gd name="T46" fmla="*/ 208 w 256"/>
                <a:gd name="T47" fmla="*/ 167 h 203"/>
                <a:gd name="T48" fmla="*/ 256 w 256"/>
                <a:gd name="T49" fmla="*/ 99 h 203"/>
                <a:gd name="T50" fmla="*/ 184 w 256"/>
                <a:gd name="T51" fmla="*/ 27 h 203"/>
                <a:gd name="T52" fmla="*/ 198 w 256"/>
                <a:gd name="T53" fmla="*/ 153 h 203"/>
                <a:gd name="T54" fmla="*/ 192 w 256"/>
                <a:gd name="T55" fmla="*/ 161 h 203"/>
                <a:gd name="T56" fmla="*/ 192 w 256"/>
                <a:gd name="T57" fmla="*/ 187 h 203"/>
                <a:gd name="T58" fmla="*/ 168 w 256"/>
                <a:gd name="T59" fmla="*/ 187 h 203"/>
                <a:gd name="T60" fmla="*/ 168 w 256"/>
                <a:gd name="T61" fmla="*/ 163 h 203"/>
                <a:gd name="T62" fmla="*/ 160 w 256"/>
                <a:gd name="T63" fmla="*/ 155 h 203"/>
                <a:gd name="T64" fmla="*/ 128 w 256"/>
                <a:gd name="T65" fmla="*/ 155 h 203"/>
                <a:gd name="T66" fmla="*/ 120 w 256"/>
                <a:gd name="T67" fmla="*/ 163 h 203"/>
                <a:gd name="T68" fmla="*/ 120 w 256"/>
                <a:gd name="T69" fmla="*/ 187 h 203"/>
                <a:gd name="T70" fmla="*/ 96 w 256"/>
                <a:gd name="T71" fmla="*/ 187 h 203"/>
                <a:gd name="T72" fmla="*/ 96 w 256"/>
                <a:gd name="T73" fmla="*/ 162 h 203"/>
                <a:gd name="T74" fmla="*/ 89 w 256"/>
                <a:gd name="T75" fmla="*/ 154 h 203"/>
                <a:gd name="T76" fmla="*/ 53 w 256"/>
                <a:gd name="T77" fmla="*/ 134 h 203"/>
                <a:gd name="T78" fmla="*/ 47 w 256"/>
                <a:gd name="T79" fmla="*/ 131 h 203"/>
                <a:gd name="T80" fmla="*/ 16 w 256"/>
                <a:gd name="T81" fmla="*/ 131 h 203"/>
                <a:gd name="T82" fmla="*/ 16 w 256"/>
                <a:gd name="T83" fmla="*/ 91 h 203"/>
                <a:gd name="T84" fmla="*/ 35 w 256"/>
                <a:gd name="T85" fmla="*/ 91 h 203"/>
                <a:gd name="T86" fmla="*/ 42 w 256"/>
                <a:gd name="T87" fmla="*/ 85 h 203"/>
                <a:gd name="T88" fmla="*/ 65 w 256"/>
                <a:gd name="T89" fmla="*/ 53 h 203"/>
                <a:gd name="T90" fmla="*/ 68 w 256"/>
                <a:gd name="T91" fmla="*/ 44 h 203"/>
                <a:gd name="T92" fmla="*/ 59 w 256"/>
                <a:gd name="T93" fmla="*/ 18 h 203"/>
                <a:gd name="T94" fmla="*/ 93 w 256"/>
                <a:gd name="T95" fmla="*/ 39 h 203"/>
                <a:gd name="T96" fmla="*/ 100 w 256"/>
                <a:gd name="T97" fmla="*/ 43 h 203"/>
                <a:gd name="T98" fmla="*/ 184 w 256"/>
                <a:gd name="T99" fmla="*/ 43 h 203"/>
                <a:gd name="T100" fmla="*/ 240 w 256"/>
                <a:gd name="T101" fmla="*/ 99 h 203"/>
                <a:gd name="T102" fmla="*/ 198 w 256"/>
                <a:gd name="T103" fmla="*/ 15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203">
                  <a:moveTo>
                    <a:pt x="184" y="27"/>
                  </a:moveTo>
                  <a:cubicBezTo>
                    <a:pt x="105" y="27"/>
                    <a:pt x="105" y="27"/>
                    <a:pt x="105" y="27"/>
                  </a:cubicBezTo>
                  <a:cubicBezTo>
                    <a:pt x="87" y="0"/>
                    <a:pt x="59" y="0"/>
                    <a:pt x="46" y="3"/>
                  </a:cubicBezTo>
                  <a:cubicBezTo>
                    <a:pt x="44" y="4"/>
                    <a:pt x="42" y="5"/>
                    <a:pt x="41" y="7"/>
                  </a:cubicBezTo>
                  <a:cubicBezTo>
                    <a:pt x="40" y="9"/>
                    <a:pt x="40" y="12"/>
                    <a:pt x="41" y="14"/>
                  </a:cubicBezTo>
                  <a:cubicBezTo>
                    <a:pt x="51" y="43"/>
                    <a:pt x="51" y="43"/>
                    <a:pt x="51" y="43"/>
                  </a:cubicBezTo>
                  <a:cubicBezTo>
                    <a:pt x="41" y="52"/>
                    <a:pt x="33" y="62"/>
                    <a:pt x="29" y="75"/>
                  </a:cubicBezTo>
                  <a:cubicBezTo>
                    <a:pt x="8" y="75"/>
                    <a:pt x="8" y="75"/>
                    <a:pt x="8" y="75"/>
                  </a:cubicBezTo>
                  <a:cubicBezTo>
                    <a:pt x="4" y="75"/>
                    <a:pt x="0" y="79"/>
                    <a:pt x="0" y="83"/>
                  </a:cubicBezTo>
                  <a:cubicBezTo>
                    <a:pt x="0" y="139"/>
                    <a:pt x="0" y="139"/>
                    <a:pt x="0" y="139"/>
                  </a:cubicBezTo>
                  <a:cubicBezTo>
                    <a:pt x="0" y="143"/>
                    <a:pt x="4" y="147"/>
                    <a:pt x="8" y="147"/>
                  </a:cubicBezTo>
                  <a:cubicBezTo>
                    <a:pt x="43" y="147"/>
                    <a:pt x="43" y="147"/>
                    <a:pt x="43" y="147"/>
                  </a:cubicBezTo>
                  <a:cubicBezTo>
                    <a:pt x="53" y="158"/>
                    <a:pt x="66" y="166"/>
                    <a:pt x="80" y="169"/>
                  </a:cubicBezTo>
                  <a:cubicBezTo>
                    <a:pt x="80" y="195"/>
                    <a:pt x="80" y="195"/>
                    <a:pt x="80" y="195"/>
                  </a:cubicBezTo>
                  <a:cubicBezTo>
                    <a:pt x="80" y="199"/>
                    <a:pt x="84" y="203"/>
                    <a:pt x="88" y="203"/>
                  </a:cubicBezTo>
                  <a:cubicBezTo>
                    <a:pt x="128" y="203"/>
                    <a:pt x="128" y="203"/>
                    <a:pt x="128" y="203"/>
                  </a:cubicBezTo>
                  <a:cubicBezTo>
                    <a:pt x="133" y="203"/>
                    <a:pt x="136" y="199"/>
                    <a:pt x="136" y="195"/>
                  </a:cubicBezTo>
                  <a:cubicBezTo>
                    <a:pt x="136" y="171"/>
                    <a:pt x="136" y="171"/>
                    <a:pt x="136" y="171"/>
                  </a:cubicBezTo>
                  <a:cubicBezTo>
                    <a:pt x="152" y="171"/>
                    <a:pt x="152" y="171"/>
                    <a:pt x="152" y="171"/>
                  </a:cubicBezTo>
                  <a:cubicBezTo>
                    <a:pt x="152" y="195"/>
                    <a:pt x="152" y="195"/>
                    <a:pt x="152" y="195"/>
                  </a:cubicBezTo>
                  <a:cubicBezTo>
                    <a:pt x="152" y="199"/>
                    <a:pt x="156" y="203"/>
                    <a:pt x="160" y="203"/>
                  </a:cubicBezTo>
                  <a:cubicBezTo>
                    <a:pt x="200" y="203"/>
                    <a:pt x="200" y="203"/>
                    <a:pt x="200" y="203"/>
                  </a:cubicBezTo>
                  <a:cubicBezTo>
                    <a:pt x="205" y="203"/>
                    <a:pt x="208" y="199"/>
                    <a:pt x="208" y="195"/>
                  </a:cubicBezTo>
                  <a:cubicBezTo>
                    <a:pt x="208" y="167"/>
                    <a:pt x="208" y="167"/>
                    <a:pt x="208" y="167"/>
                  </a:cubicBezTo>
                  <a:cubicBezTo>
                    <a:pt x="237" y="156"/>
                    <a:pt x="256" y="129"/>
                    <a:pt x="256" y="99"/>
                  </a:cubicBezTo>
                  <a:cubicBezTo>
                    <a:pt x="256" y="59"/>
                    <a:pt x="224" y="27"/>
                    <a:pt x="184" y="27"/>
                  </a:cubicBezTo>
                  <a:close/>
                  <a:moveTo>
                    <a:pt x="198" y="153"/>
                  </a:moveTo>
                  <a:cubicBezTo>
                    <a:pt x="195" y="154"/>
                    <a:pt x="192" y="157"/>
                    <a:pt x="192" y="161"/>
                  </a:cubicBezTo>
                  <a:cubicBezTo>
                    <a:pt x="192" y="187"/>
                    <a:pt x="192" y="187"/>
                    <a:pt x="192" y="187"/>
                  </a:cubicBezTo>
                  <a:cubicBezTo>
                    <a:pt x="168" y="187"/>
                    <a:pt x="168" y="187"/>
                    <a:pt x="168" y="187"/>
                  </a:cubicBezTo>
                  <a:cubicBezTo>
                    <a:pt x="168" y="163"/>
                    <a:pt x="168" y="163"/>
                    <a:pt x="168" y="163"/>
                  </a:cubicBezTo>
                  <a:cubicBezTo>
                    <a:pt x="168" y="159"/>
                    <a:pt x="165" y="155"/>
                    <a:pt x="160" y="155"/>
                  </a:cubicBezTo>
                  <a:cubicBezTo>
                    <a:pt x="128" y="155"/>
                    <a:pt x="128" y="155"/>
                    <a:pt x="128" y="155"/>
                  </a:cubicBezTo>
                  <a:cubicBezTo>
                    <a:pt x="124" y="155"/>
                    <a:pt x="120" y="159"/>
                    <a:pt x="120" y="163"/>
                  </a:cubicBezTo>
                  <a:cubicBezTo>
                    <a:pt x="120" y="187"/>
                    <a:pt x="120" y="187"/>
                    <a:pt x="120" y="187"/>
                  </a:cubicBezTo>
                  <a:cubicBezTo>
                    <a:pt x="96" y="187"/>
                    <a:pt x="96" y="187"/>
                    <a:pt x="96" y="187"/>
                  </a:cubicBezTo>
                  <a:cubicBezTo>
                    <a:pt x="96" y="162"/>
                    <a:pt x="96" y="162"/>
                    <a:pt x="96" y="162"/>
                  </a:cubicBezTo>
                  <a:cubicBezTo>
                    <a:pt x="96" y="158"/>
                    <a:pt x="93" y="155"/>
                    <a:pt x="89" y="154"/>
                  </a:cubicBezTo>
                  <a:cubicBezTo>
                    <a:pt x="75" y="153"/>
                    <a:pt x="62" y="146"/>
                    <a:pt x="53" y="134"/>
                  </a:cubicBezTo>
                  <a:cubicBezTo>
                    <a:pt x="51" y="132"/>
                    <a:pt x="49" y="131"/>
                    <a:pt x="47" y="131"/>
                  </a:cubicBezTo>
                  <a:cubicBezTo>
                    <a:pt x="16" y="131"/>
                    <a:pt x="16" y="131"/>
                    <a:pt x="16" y="131"/>
                  </a:cubicBezTo>
                  <a:cubicBezTo>
                    <a:pt x="16" y="91"/>
                    <a:pt x="16" y="91"/>
                    <a:pt x="16" y="91"/>
                  </a:cubicBezTo>
                  <a:cubicBezTo>
                    <a:pt x="35" y="91"/>
                    <a:pt x="35" y="91"/>
                    <a:pt x="35" y="91"/>
                  </a:cubicBezTo>
                  <a:cubicBezTo>
                    <a:pt x="38" y="91"/>
                    <a:pt x="41" y="89"/>
                    <a:pt x="42" y="85"/>
                  </a:cubicBezTo>
                  <a:cubicBezTo>
                    <a:pt x="46" y="72"/>
                    <a:pt x="54" y="60"/>
                    <a:pt x="65" y="53"/>
                  </a:cubicBezTo>
                  <a:cubicBezTo>
                    <a:pt x="68" y="51"/>
                    <a:pt x="69" y="47"/>
                    <a:pt x="68" y="44"/>
                  </a:cubicBezTo>
                  <a:cubicBezTo>
                    <a:pt x="59" y="18"/>
                    <a:pt x="59" y="18"/>
                    <a:pt x="59" y="18"/>
                  </a:cubicBezTo>
                  <a:cubicBezTo>
                    <a:pt x="68" y="17"/>
                    <a:pt x="83" y="21"/>
                    <a:pt x="93" y="39"/>
                  </a:cubicBezTo>
                  <a:cubicBezTo>
                    <a:pt x="95" y="41"/>
                    <a:pt x="97" y="43"/>
                    <a:pt x="100" y="43"/>
                  </a:cubicBezTo>
                  <a:cubicBezTo>
                    <a:pt x="184" y="43"/>
                    <a:pt x="184" y="43"/>
                    <a:pt x="184" y="43"/>
                  </a:cubicBezTo>
                  <a:cubicBezTo>
                    <a:pt x="215" y="43"/>
                    <a:pt x="240" y="68"/>
                    <a:pt x="240" y="99"/>
                  </a:cubicBezTo>
                  <a:cubicBezTo>
                    <a:pt x="240" y="124"/>
                    <a:pt x="223" y="146"/>
                    <a:pt x="198" y="1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 name="Group 23" descr="Underinsured.">
            <a:extLst>
              <a:ext uri="{FF2B5EF4-FFF2-40B4-BE49-F238E27FC236}">
                <a16:creationId xmlns:a16="http://schemas.microsoft.com/office/drawing/2014/main" id="{21F63924-A025-687B-02F3-1418B3B075CA}"/>
              </a:ext>
            </a:extLst>
          </p:cNvPr>
          <p:cNvGrpSpPr>
            <a:grpSpLocks noChangeAspect="1"/>
          </p:cNvGrpSpPr>
          <p:nvPr>
            <p:custDataLst>
              <p:custData r:id="rId2"/>
            </p:custDataLst>
          </p:nvPr>
        </p:nvGrpSpPr>
        <p:grpSpPr bwMode="auto">
          <a:xfrm>
            <a:off x="8141099" y="2645893"/>
            <a:ext cx="537883" cy="640080"/>
            <a:chOff x="3406" y="1728"/>
            <a:chExt cx="500" cy="595"/>
          </a:xfrm>
          <a:solidFill>
            <a:schemeClr val="accent1"/>
          </a:solidFill>
        </p:grpSpPr>
        <p:sp>
          <p:nvSpPr>
            <p:cNvPr id="24" name="Freeform 24">
              <a:extLst>
                <a:ext uri="{FF2B5EF4-FFF2-40B4-BE49-F238E27FC236}">
                  <a16:creationId xmlns:a16="http://schemas.microsoft.com/office/drawing/2014/main" id="{083BD23A-060B-ADF4-1A92-D8365F05CED6}"/>
                </a:ext>
              </a:extLst>
            </p:cNvPr>
            <p:cNvSpPr>
              <a:spLocks noEditPoints="1"/>
            </p:cNvSpPr>
            <p:nvPr/>
          </p:nvSpPr>
          <p:spPr bwMode="auto">
            <a:xfrm>
              <a:off x="3406" y="1728"/>
              <a:ext cx="500" cy="595"/>
            </a:xfrm>
            <a:custGeom>
              <a:avLst/>
              <a:gdLst>
                <a:gd name="T0" fmla="*/ 202 w 208"/>
                <a:gd name="T1" fmla="*/ 24 h 248"/>
                <a:gd name="T2" fmla="*/ 106 w 208"/>
                <a:gd name="T3" fmla="*/ 0 h 248"/>
                <a:gd name="T4" fmla="*/ 102 w 208"/>
                <a:gd name="T5" fmla="*/ 0 h 248"/>
                <a:gd name="T6" fmla="*/ 6 w 208"/>
                <a:gd name="T7" fmla="*/ 24 h 248"/>
                <a:gd name="T8" fmla="*/ 0 w 208"/>
                <a:gd name="T9" fmla="*/ 32 h 248"/>
                <a:gd name="T10" fmla="*/ 0 w 208"/>
                <a:gd name="T11" fmla="*/ 144 h 248"/>
                <a:gd name="T12" fmla="*/ 104 w 208"/>
                <a:gd name="T13" fmla="*/ 248 h 248"/>
                <a:gd name="T14" fmla="*/ 208 w 208"/>
                <a:gd name="T15" fmla="*/ 144 h 248"/>
                <a:gd name="T16" fmla="*/ 208 w 208"/>
                <a:gd name="T17" fmla="*/ 32 h 248"/>
                <a:gd name="T18" fmla="*/ 202 w 208"/>
                <a:gd name="T19" fmla="*/ 24 h 248"/>
                <a:gd name="T20" fmla="*/ 192 w 208"/>
                <a:gd name="T21" fmla="*/ 144 h 248"/>
                <a:gd name="T22" fmla="*/ 104 w 208"/>
                <a:gd name="T23" fmla="*/ 232 h 248"/>
                <a:gd name="T24" fmla="*/ 16 w 208"/>
                <a:gd name="T25" fmla="*/ 144 h 248"/>
                <a:gd name="T26" fmla="*/ 16 w 208"/>
                <a:gd name="T27" fmla="*/ 38 h 248"/>
                <a:gd name="T28" fmla="*/ 104 w 208"/>
                <a:gd name="T29" fmla="*/ 16 h 248"/>
                <a:gd name="T30" fmla="*/ 192 w 208"/>
                <a:gd name="T31" fmla="*/ 38 h 248"/>
                <a:gd name="T32" fmla="*/ 192 w 208"/>
                <a:gd name="T33" fmla="*/ 14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8" h="248">
                  <a:moveTo>
                    <a:pt x="202" y="24"/>
                  </a:moveTo>
                  <a:cubicBezTo>
                    <a:pt x="106" y="0"/>
                    <a:pt x="106" y="0"/>
                    <a:pt x="106" y="0"/>
                  </a:cubicBezTo>
                  <a:cubicBezTo>
                    <a:pt x="105" y="0"/>
                    <a:pt x="103" y="0"/>
                    <a:pt x="102" y="0"/>
                  </a:cubicBezTo>
                  <a:cubicBezTo>
                    <a:pt x="6" y="24"/>
                    <a:pt x="6" y="24"/>
                    <a:pt x="6" y="24"/>
                  </a:cubicBezTo>
                  <a:cubicBezTo>
                    <a:pt x="2" y="25"/>
                    <a:pt x="0" y="28"/>
                    <a:pt x="0" y="32"/>
                  </a:cubicBezTo>
                  <a:cubicBezTo>
                    <a:pt x="0" y="144"/>
                    <a:pt x="0" y="144"/>
                    <a:pt x="0" y="144"/>
                  </a:cubicBezTo>
                  <a:cubicBezTo>
                    <a:pt x="0" y="201"/>
                    <a:pt x="47" y="248"/>
                    <a:pt x="104" y="248"/>
                  </a:cubicBezTo>
                  <a:cubicBezTo>
                    <a:pt x="161" y="248"/>
                    <a:pt x="208" y="201"/>
                    <a:pt x="208" y="144"/>
                  </a:cubicBezTo>
                  <a:cubicBezTo>
                    <a:pt x="208" y="32"/>
                    <a:pt x="208" y="32"/>
                    <a:pt x="208" y="32"/>
                  </a:cubicBezTo>
                  <a:cubicBezTo>
                    <a:pt x="208" y="28"/>
                    <a:pt x="206" y="25"/>
                    <a:pt x="202" y="24"/>
                  </a:cubicBezTo>
                  <a:close/>
                  <a:moveTo>
                    <a:pt x="192" y="144"/>
                  </a:moveTo>
                  <a:cubicBezTo>
                    <a:pt x="192" y="193"/>
                    <a:pt x="153" y="232"/>
                    <a:pt x="104" y="232"/>
                  </a:cubicBezTo>
                  <a:cubicBezTo>
                    <a:pt x="55" y="232"/>
                    <a:pt x="16" y="193"/>
                    <a:pt x="16" y="144"/>
                  </a:cubicBezTo>
                  <a:cubicBezTo>
                    <a:pt x="16" y="38"/>
                    <a:pt x="16" y="38"/>
                    <a:pt x="16" y="38"/>
                  </a:cubicBezTo>
                  <a:cubicBezTo>
                    <a:pt x="104" y="16"/>
                    <a:pt x="104" y="16"/>
                    <a:pt x="104" y="16"/>
                  </a:cubicBezTo>
                  <a:cubicBezTo>
                    <a:pt x="192" y="38"/>
                    <a:pt x="192" y="38"/>
                    <a:pt x="192" y="38"/>
                  </a:cubicBezTo>
                  <a:lnTo>
                    <a:pt x="19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5">
              <a:extLst>
                <a:ext uri="{FF2B5EF4-FFF2-40B4-BE49-F238E27FC236}">
                  <a16:creationId xmlns:a16="http://schemas.microsoft.com/office/drawing/2014/main" id="{82BE189C-2833-0D28-B08E-D2F1D3C861E5}"/>
                </a:ext>
              </a:extLst>
            </p:cNvPr>
            <p:cNvSpPr>
              <a:spLocks noEditPoints="1"/>
            </p:cNvSpPr>
            <p:nvPr/>
          </p:nvSpPr>
          <p:spPr bwMode="auto">
            <a:xfrm>
              <a:off x="3521" y="1882"/>
              <a:ext cx="270" cy="268"/>
            </a:xfrm>
            <a:custGeom>
              <a:avLst/>
              <a:gdLst>
                <a:gd name="T0" fmla="*/ 0 w 112"/>
                <a:gd name="T1" fmla="*/ 56 h 112"/>
                <a:gd name="T2" fmla="*/ 56 w 112"/>
                <a:gd name="T3" fmla="*/ 112 h 112"/>
                <a:gd name="T4" fmla="*/ 112 w 112"/>
                <a:gd name="T5" fmla="*/ 56 h 112"/>
                <a:gd name="T6" fmla="*/ 56 w 112"/>
                <a:gd name="T7" fmla="*/ 0 h 112"/>
                <a:gd name="T8" fmla="*/ 0 w 112"/>
                <a:gd name="T9" fmla="*/ 56 h 112"/>
                <a:gd name="T10" fmla="*/ 16 w 112"/>
                <a:gd name="T11" fmla="*/ 56 h 112"/>
                <a:gd name="T12" fmla="*/ 56 w 112"/>
                <a:gd name="T13" fmla="*/ 16 h 112"/>
                <a:gd name="T14" fmla="*/ 74 w 112"/>
                <a:gd name="T15" fmla="*/ 21 h 112"/>
                <a:gd name="T16" fmla="*/ 25 w 112"/>
                <a:gd name="T17" fmla="*/ 81 h 112"/>
                <a:gd name="T18" fmla="*/ 16 w 112"/>
                <a:gd name="T19" fmla="*/ 56 h 112"/>
                <a:gd name="T20" fmla="*/ 96 w 112"/>
                <a:gd name="T21" fmla="*/ 56 h 112"/>
                <a:gd name="T22" fmla="*/ 56 w 112"/>
                <a:gd name="T23" fmla="*/ 96 h 112"/>
                <a:gd name="T24" fmla="*/ 38 w 112"/>
                <a:gd name="T25" fmla="*/ 91 h 112"/>
                <a:gd name="T26" fmla="*/ 87 w 112"/>
                <a:gd name="T27" fmla="*/ 31 h 112"/>
                <a:gd name="T28" fmla="*/ 96 w 112"/>
                <a:gd name="T29" fmla="*/ 5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12">
                  <a:moveTo>
                    <a:pt x="0" y="56"/>
                  </a:moveTo>
                  <a:cubicBezTo>
                    <a:pt x="0" y="87"/>
                    <a:pt x="25" y="112"/>
                    <a:pt x="56" y="112"/>
                  </a:cubicBezTo>
                  <a:cubicBezTo>
                    <a:pt x="87" y="112"/>
                    <a:pt x="112" y="87"/>
                    <a:pt x="112" y="56"/>
                  </a:cubicBezTo>
                  <a:cubicBezTo>
                    <a:pt x="112" y="25"/>
                    <a:pt x="87" y="0"/>
                    <a:pt x="56" y="0"/>
                  </a:cubicBezTo>
                  <a:cubicBezTo>
                    <a:pt x="25" y="0"/>
                    <a:pt x="0" y="25"/>
                    <a:pt x="0" y="56"/>
                  </a:cubicBezTo>
                  <a:close/>
                  <a:moveTo>
                    <a:pt x="16" y="56"/>
                  </a:moveTo>
                  <a:cubicBezTo>
                    <a:pt x="16" y="34"/>
                    <a:pt x="34" y="16"/>
                    <a:pt x="56" y="16"/>
                  </a:cubicBezTo>
                  <a:cubicBezTo>
                    <a:pt x="63" y="16"/>
                    <a:pt x="69" y="18"/>
                    <a:pt x="74" y="21"/>
                  </a:cubicBezTo>
                  <a:cubicBezTo>
                    <a:pt x="25" y="81"/>
                    <a:pt x="25" y="81"/>
                    <a:pt x="25" y="81"/>
                  </a:cubicBezTo>
                  <a:cubicBezTo>
                    <a:pt x="20" y="75"/>
                    <a:pt x="16" y="66"/>
                    <a:pt x="16" y="56"/>
                  </a:cubicBezTo>
                  <a:close/>
                  <a:moveTo>
                    <a:pt x="96" y="56"/>
                  </a:moveTo>
                  <a:cubicBezTo>
                    <a:pt x="96" y="78"/>
                    <a:pt x="78" y="96"/>
                    <a:pt x="56" y="96"/>
                  </a:cubicBezTo>
                  <a:cubicBezTo>
                    <a:pt x="49" y="96"/>
                    <a:pt x="43" y="94"/>
                    <a:pt x="38" y="91"/>
                  </a:cubicBezTo>
                  <a:cubicBezTo>
                    <a:pt x="87" y="31"/>
                    <a:pt x="87" y="31"/>
                    <a:pt x="87" y="31"/>
                  </a:cubicBezTo>
                  <a:cubicBezTo>
                    <a:pt x="92" y="37"/>
                    <a:pt x="96" y="46"/>
                    <a:pt x="9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8" name="Content Placeholder 1">
            <a:extLst>
              <a:ext uri="{FF2B5EF4-FFF2-40B4-BE49-F238E27FC236}">
                <a16:creationId xmlns:a16="http://schemas.microsoft.com/office/drawing/2014/main" id="{2865C399-CD7C-A303-F8E2-3B0F6D90A1EE}"/>
              </a:ext>
            </a:extLst>
          </p:cNvPr>
          <p:cNvSpPr txBox="1">
            <a:spLocks/>
          </p:cNvSpPr>
          <p:nvPr/>
        </p:nvSpPr>
        <p:spPr>
          <a:xfrm>
            <a:off x="4138920" y="1778663"/>
            <a:ext cx="7717194" cy="497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b="1">
                <a:solidFill>
                  <a:schemeClr val="accent1"/>
                </a:solidFill>
                <a:latin typeface="+mj-lt"/>
              </a:rPr>
              <a:t>Bridge medical costs with financial solutions:</a:t>
            </a:r>
          </a:p>
          <a:p>
            <a:endParaRPr lang="en-US" sz="2000">
              <a:solidFill>
                <a:schemeClr val="accent2"/>
              </a:solidFill>
            </a:endParaRPr>
          </a:p>
        </p:txBody>
      </p:sp>
    </p:spTree>
    <p:extLst>
      <p:ext uri="{BB962C8B-B14F-4D97-AF65-F5344CB8AC3E}">
        <p14:creationId xmlns:p14="http://schemas.microsoft.com/office/powerpoint/2010/main" val="1247358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C422D-887E-C5D0-3A6D-89565604153A}"/>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E65EB13-E867-46A2-AAD4-0F7A309DD6A0}"/>
              </a:ext>
              <a:ext uri="{C183D7F6-B498-43B3-948B-1728B52AA6E4}">
                <adec:decorative xmlns:adec="http://schemas.microsoft.com/office/drawing/2017/decorative" val="1"/>
              </a:ext>
            </a:extLst>
          </p:cNvPr>
          <p:cNvSpPr/>
          <p:nvPr/>
        </p:nvSpPr>
        <p:spPr>
          <a:xfrm>
            <a:off x="4507956" y="1568581"/>
            <a:ext cx="2508557" cy="4835353"/>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aleway Medium"/>
              <a:ea typeface="+mn-ea"/>
              <a:cs typeface="+mn-cs"/>
            </a:endParaRPr>
          </a:p>
        </p:txBody>
      </p:sp>
      <p:sp>
        <p:nvSpPr>
          <p:cNvPr id="5" name="Rectangle: Rounded Corners 4">
            <a:extLst>
              <a:ext uri="{FF2B5EF4-FFF2-40B4-BE49-F238E27FC236}">
                <a16:creationId xmlns:a16="http://schemas.microsoft.com/office/drawing/2014/main" id="{9D4F3C85-0B6A-2B15-2A1E-A49E14F1184A}"/>
              </a:ext>
              <a:ext uri="{C183D7F6-B498-43B3-948B-1728B52AA6E4}">
                <adec:decorative xmlns:adec="http://schemas.microsoft.com/office/drawing/2017/decorative" val="1"/>
              </a:ext>
            </a:extLst>
          </p:cNvPr>
          <p:cNvSpPr/>
          <p:nvPr/>
        </p:nvSpPr>
        <p:spPr>
          <a:xfrm>
            <a:off x="7932500" y="1546322"/>
            <a:ext cx="2508557" cy="4835353"/>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aleway Medium"/>
              <a:ea typeface="+mn-ea"/>
              <a:cs typeface="+mn-cs"/>
            </a:endParaRPr>
          </a:p>
        </p:txBody>
      </p:sp>
      <p:sp>
        <p:nvSpPr>
          <p:cNvPr id="2" name="Rectangle: Rounded Corners 1">
            <a:extLst>
              <a:ext uri="{FF2B5EF4-FFF2-40B4-BE49-F238E27FC236}">
                <a16:creationId xmlns:a16="http://schemas.microsoft.com/office/drawing/2014/main" id="{CEC79BCE-E399-D561-73A8-BE41783F2A18}"/>
              </a:ext>
              <a:ext uri="{C183D7F6-B498-43B3-948B-1728B52AA6E4}">
                <adec:decorative xmlns:adec="http://schemas.microsoft.com/office/drawing/2017/decorative" val="1"/>
              </a:ext>
            </a:extLst>
          </p:cNvPr>
          <p:cNvSpPr/>
          <p:nvPr/>
        </p:nvSpPr>
        <p:spPr>
          <a:xfrm>
            <a:off x="975230" y="1568581"/>
            <a:ext cx="2508557" cy="4835353"/>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aleway Medium"/>
              <a:ea typeface="+mn-ea"/>
              <a:cs typeface="+mn-cs"/>
            </a:endParaRPr>
          </a:p>
        </p:txBody>
      </p:sp>
      <p:grpSp>
        <p:nvGrpSpPr>
          <p:cNvPr id="54" name="Group 53">
            <a:extLst>
              <a:ext uri="{FF2B5EF4-FFF2-40B4-BE49-F238E27FC236}">
                <a16:creationId xmlns:a16="http://schemas.microsoft.com/office/drawing/2014/main" id="{D033798B-CDD1-6258-FC4F-0C1691C66374}"/>
              </a:ext>
              <a:ext uri="{C183D7F6-B498-43B3-948B-1728B52AA6E4}">
                <adec:decorative xmlns:adec="http://schemas.microsoft.com/office/drawing/2017/decorative" val="1"/>
              </a:ext>
            </a:extLst>
          </p:cNvPr>
          <p:cNvGrpSpPr/>
          <p:nvPr/>
        </p:nvGrpSpPr>
        <p:grpSpPr>
          <a:xfrm>
            <a:off x="1929275" y="1864036"/>
            <a:ext cx="568193" cy="568193"/>
            <a:chOff x="1397434" y="1506836"/>
            <a:chExt cx="568193" cy="568193"/>
          </a:xfrm>
          <a:solidFill>
            <a:schemeClr val="accent1"/>
          </a:solidFill>
        </p:grpSpPr>
        <p:sp>
          <p:nvSpPr>
            <p:cNvPr id="13" name="Freeform 51">
              <a:extLst>
                <a:ext uri="{FF2B5EF4-FFF2-40B4-BE49-F238E27FC236}">
                  <a16:creationId xmlns:a16="http://schemas.microsoft.com/office/drawing/2014/main" id="{0348C79D-0B44-DE90-6C6F-CDBD9B6AC3B6}"/>
                </a:ext>
              </a:extLst>
            </p:cNvPr>
            <p:cNvSpPr/>
            <p:nvPr/>
          </p:nvSpPr>
          <p:spPr>
            <a:xfrm>
              <a:off x="1397434" y="1601535"/>
              <a:ext cx="568193" cy="473494"/>
            </a:xfrm>
            <a:custGeom>
              <a:avLst/>
              <a:gdLst>
                <a:gd name="connsiteX0" fmla="*/ 362082 w 365125"/>
                <a:gd name="connsiteY0" fmla="*/ 97367 h 304270"/>
                <a:gd name="connsiteX1" fmla="*/ 286015 w 365125"/>
                <a:gd name="connsiteY1" fmla="*/ 6085 h 304270"/>
                <a:gd name="connsiteX2" fmla="*/ 273844 w 365125"/>
                <a:gd name="connsiteY2" fmla="*/ 0 h 304270"/>
                <a:gd name="connsiteX3" fmla="*/ 15214 w 365125"/>
                <a:gd name="connsiteY3" fmla="*/ 0 h 304270"/>
                <a:gd name="connsiteX4" fmla="*/ 0 w 365125"/>
                <a:gd name="connsiteY4" fmla="*/ 15214 h 304270"/>
                <a:gd name="connsiteX5" fmla="*/ 0 w 365125"/>
                <a:gd name="connsiteY5" fmla="*/ 243417 h 304270"/>
                <a:gd name="connsiteX6" fmla="*/ 15214 w 365125"/>
                <a:gd name="connsiteY6" fmla="*/ 258630 h 304270"/>
                <a:gd name="connsiteX7" fmla="*/ 47162 w 365125"/>
                <a:gd name="connsiteY7" fmla="*/ 258630 h 304270"/>
                <a:gd name="connsiteX8" fmla="*/ 106495 w 365125"/>
                <a:gd name="connsiteY8" fmla="*/ 304271 h 304270"/>
                <a:gd name="connsiteX9" fmla="*/ 165828 w 365125"/>
                <a:gd name="connsiteY9" fmla="*/ 258630 h 304270"/>
                <a:gd name="connsiteX10" fmla="*/ 200819 w 365125"/>
                <a:gd name="connsiteY10" fmla="*/ 258630 h 304270"/>
                <a:gd name="connsiteX11" fmla="*/ 260152 w 365125"/>
                <a:gd name="connsiteY11" fmla="*/ 304271 h 304270"/>
                <a:gd name="connsiteX12" fmla="*/ 319484 w 365125"/>
                <a:gd name="connsiteY12" fmla="*/ 258630 h 304270"/>
                <a:gd name="connsiteX13" fmla="*/ 349911 w 365125"/>
                <a:gd name="connsiteY13" fmla="*/ 258630 h 304270"/>
                <a:gd name="connsiteX14" fmla="*/ 365125 w 365125"/>
                <a:gd name="connsiteY14" fmla="*/ 243417 h 304270"/>
                <a:gd name="connsiteX15" fmla="*/ 365125 w 365125"/>
                <a:gd name="connsiteY15" fmla="*/ 106495 h 304270"/>
                <a:gd name="connsiteX16" fmla="*/ 362082 w 365125"/>
                <a:gd name="connsiteY16" fmla="*/ 97367 h 304270"/>
                <a:gd name="connsiteX17" fmla="*/ 106495 w 365125"/>
                <a:gd name="connsiteY17" fmla="*/ 273844 h 304270"/>
                <a:gd name="connsiteX18" fmla="*/ 76068 w 365125"/>
                <a:gd name="connsiteY18" fmla="*/ 243417 h 304270"/>
                <a:gd name="connsiteX19" fmla="*/ 106495 w 365125"/>
                <a:gd name="connsiteY19" fmla="*/ 212990 h 304270"/>
                <a:gd name="connsiteX20" fmla="*/ 136922 w 365125"/>
                <a:gd name="connsiteY20" fmla="*/ 243417 h 304270"/>
                <a:gd name="connsiteX21" fmla="*/ 106495 w 365125"/>
                <a:gd name="connsiteY21" fmla="*/ 273844 h 304270"/>
                <a:gd name="connsiteX22" fmla="*/ 258630 w 365125"/>
                <a:gd name="connsiteY22" fmla="*/ 273844 h 304270"/>
                <a:gd name="connsiteX23" fmla="*/ 228203 w 365125"/>
                <a:gd name="connsiteY23" fmla="*/ 243417 h 304270"/>
                <a:gd name="connsiteX24" fmla="*/ 258630 w 365125"/>
                <a:gd name="connsiteY24" fmla="*/ 212990 h 304270"/>
                <a:gd name="connsiteX25" fmla="*/ 289057 w 365125"/>
                <a:gd name="connsiteY25" fmla="*/ 243417 h 304270"/>
                <a:gd name="connsiteX26" fmla="*/ 258630 w 365125"/>
                <a:gd name="connsiteY26" fmla="*/ 273844 h 304270"/>
                <a:gd name="connsiteX27" fmla="*/ 334698 w 365125"/>
                <a:gd name="connsiteY27" fmla="*/ 228203 h 304270"/>
                <a:gd name="connsiteX28" fmla="*/ 317963 w 365125"/>
                <a:gd name="connsiteY28" fmla="*/ 228203 h 304270"/>
                <a:gd name="connsiteX29" fmla="*/ 258630 w 365125"/>
                <a:gd name="connsiteY29" fmla="*/ 182563 h 304270"/>
                <a:gd name="connsiteX30" fmla="*/ 199297 w 365125"/>
                <a:gd name="connsiteY30" fmla="*/ 228203 h 304270"/>
                <a:gd name="connsiteX31" fmla="*/ 164306 w 365125"/>
                <a:gd name="connsiteY31" fmla="*/ 228203 h 304270"/>
                <a:gd name="connsiteX32" fmla="*/ 104973 w 365125"/>
                <a:gd name="connsiteY32" fmla="*/ 182563 h 304270"/>
                <a:gd name="connsiteX33" fmla="*/ 45641 w 365125"/>
                <a:gd name="connsiteY33" fmla="*/ 228203 h 304270"/>
                <a:gd name="connsiteX34" fmla="*/ 30427 w 365125"/>
                <a:gd name="connsiteY34" fmla="*/ 228203 h 304270"/>
                <a:gd name="connsiteX35" fmla="*/ 30427 w 365125"/>
                <a:gd name="connsiteY35" fmla="*/ 30427 h 304270"/>
                <a:gd name="connsiteX36" fmla="*/ 266237 w 365125"/>
                <a:gd name="connsiteY36" fmla="*/ 30427 h 304270"/>
                <a:gd name="connsiteX37" fmla="*/ 334698 w 365125"/>
                <a:gd name="connsiteY37" fmla="*/ 112580 h 304270"/>
                <a:gd name="connsiteX38" fmla="*/ 334698 w 365125"/>
                <a:gd name="connsiteY38" fmla="*/ 228203 h 30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65125" h="304270">
                  <a:moveTo>
                    <a:pt x="362082" y="97367"/>
                  </a:moveTo>
                  <a:lnTo>
                    <a:pt x="286015" y="6085"/>
                  </a:lnTo>
                  <a:cubicBezTo>
                    <a:pt x="282972" y="1521"/>
                    <a:pt x="278408" y="0"/>
                    <a:pt x="273844" y="0"/>
                  </a:cubicBezTo>
                  <a:lnTo>
                    <a:pt x="15214" y="0"/>
                  </a:lnTo>
                  <a:cubicBezTo>
                    <a:pt x="6085" y="0"/>
                    <a:pt x="0" y="6085"/>
                    <a:pt x="0" y="15214"/>
                  </a:cubicBezTo>
                  <a:lnTo>
                    <a:pt x="0" y="243417"/>
                  </a:lnTo>
                  <a:cubicBezTo>
                    <a:pt x="0" y="252545"/>
                    <a:pt x="6085" y="258630"/>
                    <a:pt x="15214" y="258630"/>
                  </a:cubicBezTo>
                  <a:lnTo>
                    <a:pt x="47162" y="258630"/>
                  </a:lnTo>
                  <a:cubicBezTo>
                    <a:pt x="53247" y="284493"/>
                    <a:pt x="77589" y="304271"/>
                    <a:pt x="106495" y="304271"/>
                  </a:cubicBezTo>
                  <a:cubicBezTo>
                    <a:pt x="135401" y="304271"/>
                    <a:pt x="158221" y="284493"/>
                    <a:pt x="165828" y="258630"/>
                  </a:cubicBezTo>
                  <a:lnTo>
                    <a:pt x="200819" y="258630"/>
                  </a:lnTo>
                  <a:cubicBezTo>
                    <a:pt x="206904" y="284493"/>
                    <a:pt x="231246" y="304271"/>
                    <a:pt x="260152" y="304271"/>
                  </a:cubicBezTo>
                  <a:cubicBezTo>
                    <a:pt x="289057" y="304271"/>
                    <a:pt x="311878" y="284493"/>
                    <a:pt x="319484" y="258630"/>
                  </a:cubicBezTo>
                  <a:lnTo>
                    <a:pt x="349911" y="258630"/>
                  </a:lnTo>
                  <a:cubicBezTo>
                    <a:pt x="359040" y="258630"/>
                    <a:pt x="365125" y="252545"/>
                    <a:pt x="365125" y="243417"/>
                  </a:cubicBezTo>
                  <a:lnTo>
                    <a:pt x="365125" y="106495"/>
                  </a:lnTo>
                  <a:cubicBezTo>
                    <a:pt x="365125" y="103452"/>
                    <a:pt x="363604" y="98888"/>
                    <a:pt x="362082" y="97367"/>
                  </a:cubicBezTo>
                  <a:close/>
                  <a:moveTo>
                    <a:pt x="106495" y="273844"/>
                  </a:moveTo>
                  <a:cubicBezTo>
                    <a:pt x="89760" y="273844"/>
                    <a:pt x="76068" y="260152"/>
                    <a:pt x="76068" y="243417"/>
                  </a:cubicBezTo>
                  <a:cubicBezTo>
                    <a:pt x="76068" y="226682"/>
                    <a:pt x="89760" y="212990"/>
                    <a:pt x="106495" y="212990"/>
                  </a:cubicBezTo>
                  <a:cubicBezTo>
                    <a:pt x="123230" y="212990"/>
                    <a:pt x="136922" y="226682"/>
                    <a:pt x="136922" y="243417"/>
                  </a:cubicBezTo>
                  <a:cubicBezTo>
                    <a:pt x="136922" y="260152"/>
                    <a:pt x="123230" y="273844"/>
                    <a:pt x="106495" y="273844"/>
                  </a:cubicBezTo>
                  <a:close/>
                  <a:moveTo>
                    <a:pt x="258630" y="273844"/>
                  </a:moveTo>
                  <a:cubicBezTo>
                    <a:pt x="241895" y="273844"/>
                    <a:pt x="228203" y="260152"/>
                    <a:pt x="228203" y="243417"/>
                  </a:cubicBezTo>
                  <a:cubicBezTo>
                    <a:pt x="228203" y="226682"/>
                    <a:pt x="241895" y="212990"/>
                    <a:pt x="258630" y="212990"/>
                  </a:cubicBezTo>
                  <a:cubicBezTo>
                    <a:pt x="275365" y="212990"/>
                    <a:pt x="289057" y="226682"/>
                    <a:pt x="289057" y="243417"/>
                  </a:cubicBezTo>
                  <a:cubicBezTo>
                    <a:pt x="289057" y="260152"/>
                    <a:pt x="275365" y="273844"/>
                    <a:pt x="258630" y="273844"/>
                  </a:cubicBezTo>
                  <a:close/>
                  <a:moveTo>
                    <a:pt x="334698" y="228203"/>
                  </a:moveTo>
                  <a:lnTo>
                    <a:pt x="317963" y="228203"/>
                  </a:lnTo>
                  <a:cubicBezTo>
                    <a:pt x="311878" y="202340"/>
                    <a:pt x="287536" y="182563"/>
                    <a:pt x="258630" y="182563"/>
                  </a:cubicBezTo>
                  <a:cubicBezTo>
                    <a:pt x="229724" y="182563"/>
                    <a:pt x="206904" y="202340"/>
                    <a:pt x="199297" y="228203"/>
                  </a:cubicBezTo>
                  <a:lnTo>
                    <a:pt x="164306" y="228203"/>
                  </a:lnTo>
                  <a:cubicBezTo>
                    <a:pt x="158221" y="202340"/>
                    <a:pt x="133879" y="182563"/>
                    <a:pt x="104973" y="182563"/>
                  </a:cubicBezTo>
                  <a:cubicBezTo>
                    <a:pt x="76068" y="182563"/>
                    <a:pt x="53247" y="202340"/>
                    <a:pt x="45641" y="228203"/>
                  </a:cubicBezTo>
                  <a:lnTo>
                    <a:pt x="30427" y="228203"/>
                  </a:lnTo>
                  <a:lnTo>
                    <a:pt x="30427" y="30427"/>
                  </a:lnTo>
                  <a:lnTo>
                    <a:pt x="266237" y="30427"/>
                  </a:lnTo>
                  <a:lnTo>
                    <a:pt x="334698" y="112580"/>
                  </a:lnTo>
                  <a:lnTo>
                    <a:pt x="334698" y="228203"/>
                  </a:ln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656"/>
                </a:solidFill>
                <a:effectLst/>
                <a:uLnTx/>
                <a:uFillTx/>
                <a:latin typeface="Arial"/>
                <a:ea typeface="+mn-ea"/>
                <a:cs typeface="+mn-cs"/>
              </a:endParaRPr>
            </a:p>
          </p:txBody>
        </p:sp>
        <p:sp>
          <p:nvSpPr>
            <p:cNvPr id="51" name="Freeform 52">
              <a:extLst>
                <a:ext uri="{FF2B5EF4-FFF2-40B4-BE49-F238E27FC236}">
                  <a16:creationId xmlns:a16="http://schemas.microsoft.com/office/drawing/2014/main" id="{C5771D03-8BF1-8112-0E0B-93A50C92CEF5}"/>
                </a:ext>
              </a:extLst>
            </p:cNvPr>
            <p:cNvSpPr/>
            <p:nvPr/>
          </p:nvSpPr>
          <p:spPr>
            <a:xfrm>
              <a:off x="1610505" y="1506836"/>
              <a:ext cx="94699" cy="71023"/>
            </a:xfrm>
            <a:custGeom>
              <a:avLst/>
              <a:gdLst>
                <a:gd name="connsiteX0" fmla="*/ 60854 w 60854"/>
                <a:gd name="connsiteY0" fmla="*/ 30427 h 45640"/>
                <a:gd name="connsiteX1" fmla="*/ 30427 w 60854"/>
                <a:gd name="connsiteY1" fmla="*/ 0 h 45640"/>
                <a:gd name="connsiteX2" fmla="*/ 0 w 60854"/>
                <a:gd name="connsiteY2" fmla="*/ 30427 h 45640"/>
                <a:gd name="connsiteX3" fmla="*/ 0 w 60854"/>
                <a:gd name="connsiteY3" fmla="*/ 45641 h 45640"/>
                <a:gd name="connsiteX4" fmla="*/ 60854 w 60854"/>
                <a:gd name="connsiteY4" fmla="*/ 45641 h 45640"/>
                <a:gd name="connsiteX5" fmla="*/ 60854 w 60854"/>
                <a:gd name="connsiteY5" fmla="*/ 30427 h 4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54" h="45640">
                  <a:moveTo>
                    <a:pt x="60854" y="30427"/>
                  </a:moveTo>
                  <a:cubicBezTo>
                    <a:pt x="60854" y="13692"/>
                    <a:pt x="47162" y="0"/>
                    <a:pt x="30427" y="0"/>
                  </a:cubicBezTo>
                  <a:cubicBezTo>
                    <a:pt x="13692" y="0"/>
                    <a:pt x="0" y="13692"/>
                    <a:pt x="0" y="30427"/>
                  </a:cubicBezTo>
                  <a:lnTo>
                    <a:pt x="0" y="45641"/>
                  </a:lnTo>
                  <a:lnTo>
                    <a:pt x="60854" y="45641"/>
                  </a:lnTo>
                  <a:lnTo>
                    <a:pt x="60854" y="30427"/>
                  </a:ln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656"/>
                </a:solidFill>
                <a:effectLst/>
                <a:uLnTx/>
                <a:uFillTx/>
                <a:latin typeface="Arial"/>
                <a:ea typeface="+mn-ea"/>
                <a:cs typeface="+mn-cs"/>
              </a:endParaRPr>
            </a:p>
          </p:txBody>
        </p:sp>
        <p:sp>
          <p:nvSpPr>
            <p:cNvPr id="52" name="Freeform 53">
              <a:extLst>
                <a:ext uri="{FF2B5EF4-FFF2-40B4-BE49-F238E27FC236}">
                  <a16:creationId xmlns:a16="http://schemas.microsoft.com/office/drawing/2014/main" id="{932476DC-74A7-6134-66C2-2046D54186DF}"/>
                </a:ext>
              </a:extLst>
            </p:cNvPr>
            <p:cNvSpPr/>
            <p:nvPr/>
          </p:nvSpPr>
          <p:spPr>
            <a:xfrm>
              <a:off x="1752554" y="1696233"/>
              <a:ext cx="142048" cy="118373"/>
            </a:xfrm>
            <a:custGeom>
              <a:avLst/>
              <a:gdLst>
                <a:gd name="connsiteX0" fmla="*/ 30427 w 91281"/>
                <a:gd name="connsiteY0" fmla="*/ 15214 h 76067"/>
                <a:gd name="connsiteX1" fmla="*/ 15214 w 91281"/>
                <a:gd name="connsiteY1" fmla="*/ 0 h 76067"/>
                <a:gd name="connsiteX2" fmla="*/ 0 w 91281"/>
                <a:gd name="connsiteY2" fmla="*/ 15214 h 76067"/>
                <a:gd name="connsiteX3" fmla="*/ 0 w 91281"/>
                <a:gd name="connsiteY3" fmla="*/ 60854 h 76067"/>
                <a:gd name="connsiteX4" fmla="*/ 15214 w 91281"/>
                <a:gd name="connsiteY4" fmla="*/ 76068 h 76067"/>
                <a:gd name="connsiteX5" fmla="*/ 76068 w 91281"/>
                <a:gd name="connsiteY5" fmla="*/ 76068 h 76067"/>
                <a:gd name="connsiteX6" fmla="*/ 91281 w 91281"/>
                <a:gd name="connsiteY6" fmla="*/ 60854 h 76067"/>
                <a:gd name="connsiteX7" fmla="*/ 76068 w 91281"/>
                <a:gd name="connsiteY7" fmla="*/ 45641 h 76067"/>
                <a:gd name="connsiteX8" fmla="*/ 30427 w 91281"/>
                <a:gd name="connsiteY8" fmla="*/ 45641 h 76067"/>
                <a:gd name="connsiteX9" fmla="*/ 30427 w 91281"/>
                <a:gd name="connsiteY9" fmla="*/ 15214 h 7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281" h="76067">
                  <a:moveTo>
                    <a:pt x="30427" y="15214"/>
                  </a:moveTo>
                  <a:cubicBezTo>
                    <a:pt x="30427" y="6085"/>
                    <a:pt x="24342" y="0"/>
                    <a:pt x="15214" y="0"/>
                  </a:cubicBezTo>
                  <a:cubicBezTo>
                    <a:pt x="6085" y="0"/>
                    <a:pt x="0" y="6085"/>
                    <a:pt x="0" y="15214"/>
                  </a:cubicBezTo>
                  <a:lnTo>
                    <a:pt x="0" y="60854"/>
                  </a:lnTo>
                  <a:cubicBezTo>
                    <a:pt x="0" y="69982"/>
                    <a:pt x="6085" y="76068"/>
                    <a:pt x="15214" y="76068"/>
                  </a:cubicBezTo>
                  <a:lnTo>
                    <a:pt x="76068" y="76068"/>
                  </a:lnTo>
                  <a:cubicBezTo>
                    <a:pt x="85196" y="76068"/>
                    <a:pt x="91281" y="69982"/>
                    <a:pt x="91281" y="60854"/>
                  </a:cubicBezTo>
                  <a:cubicBezTo>
                    <a:pt x="91281" y="51726"/>
                    <a:pt x="85196" y="45641"/>
                    <a:pt x="76068" y="45641"/>
                  </a:cubicBezTo>
                  <a:lnTo>
                    <a:pt x="30427" y="45641"/>
                  </a:lnTo>
                  <a:lnTo>
                    <a:pt x="30427" y="15214"/>
                  </a:ln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656"/>
                </a:solidFill>
                <a:effectLst/>
                <a:uLnTx/>
                <a:uFillTx/>
                <a:latin typeface="Arial"/>
                <a:ea typeface="+mn-ea"/>
                <a:cs typeface="+mn-cs"/>
              </a:endParaRPr>
            </a:p>
          </p:txBody>
        </p:sp>
        <p:sp>
          <p:nvSpPr>
            <p:cNvPr id="53" name="Freeform 54">
              <a:extLst>
                <a:ext uri="{FF2B5EF4-FFF2-40B4-BE49-F238E27FC236}">
                  <a16:creationId xmlns:a16="http://schemas.microsoft.com/office/drawing/2014/main" id="{352FDA8F-E143-C3BF-3D4C-97DAD6B35F86}"/>
                </a:ext>
              </a:extLst>
            </p:cNvPr>
            <p:cNvSpPr/>
            <p:nvPr/>
          </p:nvSpPr>
          <p:spPr>
            <a:xfrm>
              <a:off x="1539482" y="1696233"/>
              <a:ext cx="142048" cy="142048"/>
            </a:xfrm>
            <a:custGeom>
              <a:avLst/>
              <a:gdLst>
                <a:gd name="connsiteX0" fmla="*/ 76068 w 91281"/>
                <a:gd name="connsiteY0" fmla="*/ 30427 h 91281"/>
                <a:gd name="connsiteX1" fmla="*/ 60854 w 91281"/>
                <a:gd name="connsiteY1" fmla="*/ 30427 h 91281"/>
                <a:gd name="connsiteX2" fmla="*/ 60854 w 91281"/>
                <a:gd name="connsiteY2" fmla="*/ 15214 h 91281"/>
                <a:gd name="connsiteX3" fmla="*/ 45641 w 91281"/>
                <a:gd name="connsiteY3" fmla="*/ 0 h 91281"/>
                <a:gd name="connsiteX4" fmla="*/ 30427 w 91281"/>
                <a:gd name="connsiteY4" fmla="*/ 15214 h 91281"/>
                <a:gd name="connsiteX5" fmla="*/ 30427 w 91281"/>
                <a:gd name="connsiteY5" fmla="*/ 30427 h 91281"/>
                <a:gd name="connsiteX6" fmla="*/ 15214 w 91281"/>
                <a:gd name="connsiteY6" fmla="*/ 30427 h 91281"/>
                <a:gd name="connsiteX7" fmla="*/ 0 w 91281"/>
                <a:gd name="connsiteY7" fmla="*/ 45641 h 91281"/>
                <a:gd name="connsiteX8" fmla="*/ 15214 w 91281"/>
                <a:gd name="connsiteY8" fmla="*/ 60854 h 91281"/>
                <a:gd name="connsiteX9" fmla="*/ 30427 w 91281"/>
                <a:gd name="connsiteY9" fmla="*/ 60854 h 91281"/>
                <a:gd name="connsiteX10" fmla="*/ 30427 w 91281"/>
                <a:gd name="connsiteY10" fmla="*/ 76068 h 91281"/>
                <a:gd name="connsiteX11" fmla="*/ 45641 w 91281"/>
                <a:gd name="connsiteY11" fmla="*/ 91281 h 91281"/>
                <a:gd name="connsiteX12" fmla="*/ 60854 w 91281"/>
                <a:gd name="connsiteY12" fmla="*/ 76068 h 91281"/>
                <a:gd name="connsiteX13" fmla="*/ 60854 w 91281"/>
                <a:gd name="connsiteY13" fmla="*/ 60854 h 91281"/>
                <a:gd name="connsiteX14" fmla="*/ 76068 w 91281"/>
                <a:gd name="connsiteY14" fmla="*/ 60854 h 91281"/>
                <a:gd name="connsiteX15" fmla="*/ 91281 w 91281"/>
                <a:gd name="connsiteY15" fmla="*/ 45641 h 91281"/>
                <a:gd name="connsiteX16" fmla="*/ 76068 w 91281"/>
                <a:gd name="connsiteY16" fmla="*/ 30427 h 9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281" h="91281">
                  <a:moveTo>
                    <a:pt x="76068" y="30427"/>
                  </a:moveTo>
                  <a:lnTo>
                    <a:pt x="60854" y="30427"/>
                  </a:lnTo>
                  <a:lnTo>
                    <a:pt x="60854" y="15214"/>
                  </a:lnTo>
                  <a:cubicBezTo>
                    <a:pt x="60854" y="6085"/>
                    <a:pt x="54769" y="0"/>
                    <a:pt x="45641" y="0"/>
                  </a:cubicBezTo>
                  <a:cubicBezTo>
                    <a:pt x="36512" y="0"/>
                    <a:pt x="30427" y="6085"/>
                    <a:pt x="30427" y="15214"/>
                  </a:cubicBezTo>
                  <a:lnTo>
                    <a:pt x="30427" y="30427"/>
                  </a:lnTo>
                  <a:lnTo>
                    <a:pt x="15214" y="30427"/>
                  </a:lnTo>
                  <a:cubicBezTo>
                    <a:pt x="6085" y="30427"/>
                    <a:pt x="0" y="36512"/>
                    <a:pt x="0" y="45641"/>
                  </a:cubicBezTo>
                  <a:cubicBezTo>
                    <a:pt x="0" y="54769"/>
                    <a:pt x="6085" y="60854"/>
                    <a:pt x="15214" y="60854"/>
                  </a:cubicBezTo>
                  <a:lnTo>
                    <a:pt x="30427" y="60854"/>
                  </a:lnTo>
                  <a:lnTo>
                    <a:pt x="30427" y="76068"/>
                  </a:lnTo>
                  <a:cubicBezTo>
                    <a:pt x="30427" y="85196"/>
                    <a:pt x="36512" y="91281"/>
                    <a:pt x="45641" y="91281"/>
                  </a:cubicBezTo>
                  <a:cubicBezTo>
                    <a:pt x="54769" y="91281"/>
                    <a:pt x="60854" y="85196"/>
                    <a:pt x="60854" y="76068"/>
                  </a:cubicBezTo>
                  <a:lnTo>
                    <a:pt x="60854" y="60854"/>
                  </a:lnTo>
                  <a:lnTo>
                    <a:pt x="76068" y="60854"/>
                  </a:lnTo>
                  <a:cubicBezTo>
                    <a:pt x="85196" y="60854"/>
                    <a:pt x="91281" y="54769"/>
                    <a:pt x="91281" y="45641"/>
                  </a:cubicBezTo>
                  <a:cubicBezTo>
                    <a:pt x="91281" y="36512"/>
                    <a:pt x="85196" y="30427"/>
                    <a:pt x="76068" y="30427"/>
                  </a:cubicBez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656"/>
                </a:solidFill>
                <a:effectLst/>
                <a:uLnTx/>
                <a:uFillTx/>
                <a:latin typeface="Arial"/>
                <a:ea typeface="+mn-ea"/>
                <a:cs typeface="+mn-cs"/>
              </a:endParaRPr>
            </a:p>
          </p:txBody>
        </p:sp>
      </p:grpSp>
      <p:grpSp>
        <p:nvGrpSpPr>
          <p:cNvPr id="70" name="Group 69">
            <a:extLst>
              <a:ext uri="{FF2B5EF4-FFF2-40B4-BE49-F238E27FC236}">
                <a16:creationId xmlns:a16="http://schemas.microsoft.com/office/drawing/2014/main" id="{74DED58D-CD22-B6AC-DC34-9424E30401AE}"/>
              </a:ext>
              <a:ext uri="{C183D7F6-B498-43B3-948B-1728B52AA6E4}">
                <adec:decorative xmlns:adec="http://schemas.microsoft.com/office/drawing/2017/decorative" val="1"/>
              </a:ext>
            </a:extLst>
          </p:cNvPr>
          <p:cNvGrpSpPr/>
          <p:nvPr/>
        </p:nvGrpSpPr>
        <p:grpSpPr>
          <a:xfrm>
            <a:off x="5481690" y="1864035"/>
            <a:ext cx="568194" cy="568194"/>
            <a:chOff x="4355387" y="1540658"/>
            <a:chExt cx="568194" cy="568194"/>
          </a:xfrm>
          <a:solidFill>
            <a:schemeClr val="accent1"/>
          </a:solidFill>
        </p:grpSpPr>
        <p:sp>
          <p:nvSpPr>
            <p:cNvPr id="56" name="Freeform 57">
              <a:extLst>
                <a:ext uri="{FF2B5EF4-FFF2-40B4-BE49-F238E27FC236}">
                  <a16:creationId xmlns:a16="http://schemas.microsoft.com/office/drawing/2014/main" id="{176725C3-1025-67F1-F468-B1A1EC74BB95}"/>
                </a:ext>
              </a:extLst>
            </p:cNvPr>
            <p:cNvSpPr/>
            <p:nvPr/>
          </p:nvSpPr>
          <p:spPr>
            <a:xfrm>
              <a:off x="4355387" y="1540658"/>
              <a:ext cx="568194" cy="568194"/>
            </a:xfrm>
            <a:custGeom>
              <a:avLst/>
              <a:gdLst>
                <a:gd name="connsiteX0" fmla="*/ 349911 w 365125"/>
                <a:gd name="connsiteY0" fmla="*/ 60854 h 365125"/>
                <a:gd name="connsiteX1" fmla="*/ 258630 w 365125"/>
                <a:gd name="connsiteY1" fmla="*/ 60854 h 365125"/>
                <a:gd name="connsiteX2" fmla="*/ 258630 w 365125"/>
                <a:gd name="connsiteY2" fmla="*/ 15214 h 365125"/>
                <a:gd name="connsiteX3" fmla="*/ 243417 w 365125"/>
                <a:gd name="connsiteY3" fmla="*/ 0 h 365125"/>
                <a:gd name="connsiteX4" fmla="*/ 121708 w 365125"/>
                <a:gd name="connsiteY4" fmla="*/ 0 h 365125"/>
                <a:gd name="connsiteX5" fmla="*/ 106495 w 365125"/>
                <a:gd name="connsiteY5" fmla="*/ 15214 h 365125"/>
                <a:gd name="connsiteX6" fmla="*/ 106495 w 365125"/>
                <a:gd name="connsiteY6" fmla="*/ 60854 h 365125"/>
                <a:gd name="connsiteX7" fmla="*/ 15214 w 365125"/>
                <a:gd name="connsiteY7" fmla="*/ 60854 h 365125"/>
                <a:gd name="connsiteX8" fmla="*/ 0 w 365125"/>
                <a:gd name="connsiteY8" fmla="*/ 76068 h 365125"/>
                <a:gd name="connsiteX9" fmla="*/ 0 w 365125"/>
                <a:gd name="connsiteY9" fmla="*/ 349911 h 365125"/>
                <a:gd name="connsiteX10" fmla="*/ 15214 w 365125"/>
                <a:gd name="connsiteY10" fmla="*/ 365125 h 365125"/>
                <a:gd name="connsiteX11" fmla="*/ 349911 w 365125"/>
                <a:gd name="connsiteY11" fmla="*/ 365125 h 365125"/>
                <a:gd name="connsiteX12" fmla="*/ 365125 w 365125"/>
                <a:gd name="connsiteY12" fmla="*/ 349911 h 365125"/>
                <a:gd name="connsiteX13" fmla="*/ 365125 w 365125"/>
                <a:gd name="connsiteY13" fmla="*/ 76068 h 365125"/>
                <a:gd name="connsiteX14" fmla="*/ 349911 w 365125"/>
                <a:gd name="connsiteY14" fmla="*/ 60854 h 365125"/>
                <a:gd name="connsiteX15" fmla="*/ 136922 w 365125"/>
                <a:gd name="connsiteY15" fmla="*/ 30427 h 365125"/>
                <a:gd name="connsiteX16" fmla="*/ 228203 w 365125"/>
                <a:gd name="connsiteY16" fmla="*/ 30427 h 365125"/>
                <a:gd name="connsiteX17" fmla="*/ 228203 w 365125"/>
                <a:gd name="connsiteY17" fmla="*/ 60854 h 365125"/>
                <a:gd name="connsiteX18" fmla="*/ 136922 w 365125"/>
                <a:gd name="connsiteY18" fmla="*/ 60854 h 365125"/>
                <a:gd name="connsiteX19" fmla="*/ 136922 w 365125"/>
                <a:gd name="connsiteY19" fmla="*/ 30427 h 365125"/>
                <a:gd name="connsiteX20" fmla="*/ 334698 w 365125"/>
                <a:gd name="connsiteY20" fmla="*/ 334698 h 365125"/>
                <a:gd name="connsiteX21" fmla="*/ 30427 w 365125"/>
                <a:gd name="connsiteY21" fmla="*/ 334698 h 365125"/>
                <a:gd name="connsiteX22" fmla="*/ 30427 w 365125"/>
                <a:gd name="connsiteY22" fmla="*/ 91281 h 365125"/>
                <a:gd name="connsiteX23" fmla="*/ 334698 w 365125"/>
                <a:gd name="connsiteY23" fmla="*/ 91281 h 365125"/>
                <a:gd name="connsiteX24" fmla="*/ 334698 w 365125"/>
                <a:gd name="connsiteY24" fmla="*/ 334698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5125" h="365125">
                  <a:moveTo>
                    <a:pt x="349911" y="60854"/>
                  </a:moveTo>
                  <a:lnTo>
                    <a:pt x="258630" y="60854"/>
                  </a:lnTo>
                  <a:lnTo>
                    <a:pt x="258630" y="15214"/>
                  </a:lnTo>
                  <a:cubicBezTo>
                    <a:pt x="258630" y="6085"/>
                    <a:pt x="252545" y="0"/>
                    <a:pt x="243417" y="0"/>
                  </a:cubicBezTo>
                  <a:lnTo>
                    <a:pt x="121708" y="0"/>
                  </a:lnTo>
                  <a:cubicBezTo>
                    <a:pt x="112580" y="0"/>
                    <a:pt x="106495" y="6085"/>
                    <a:pt x="106495" y="15214"/>
                  </a:cubicBezTo>
                  <a:lnTo>
                    <a:pt x="106495" y="60854"/>
                  </a:lnTo>
                  <a:lnTo>
                    <a:pt x="15214" y="60854"/>
                  </a:lnTo>
                  <a:cubicBezTo>
                    <a:pt x="6085" y="60854"/>
                    <a:pt x="0" y="66940"/>
                    <a:pt x="0" y="76068"/>
                  </a:cubicBezTo>
                  <a:lnTo>
                    <a:pt x="0" y="349911"/>
                  </a:lnTo>
                  <a:cubicBezTo>
                    <a:pt x="0" y="359040"/>
                    <a:pt x="6085" y="365125"/>
                    <a:pt x="15214" y="365125"/>
                  </a:cubicBezTo>
                  <a:lnTo>
                    <a:pt x="349911" y="365125"/>
                  </a:lnTo>
                  <a:cubicBezTo>
                    <a:pt x="359040" y="365125"/>
                    <a:pt x="365125" y="359040"/>
                    <a:pt x="365125" y="349911"/>
                  </a:cubicBezTo>
                  <a:lnTo>
                    <a:pt x="365125" y="76068"/>
                  </a:lnTo>
                  <a:cubicBezTo>
                    <a:pt x="365125" y="66940"/>
                    <a:pt x="359040" y="60854"/>
                    <a:pt x="349911" y="60854"/>
                  </a:cubicBezTo>
                  <a:close/>
                  <a:moveTo>
                    <a:pt x="136922" y="30427"/>
                  </a:moveTo>
                  <a:lnTo>
                    <a:pt x="228203" y="30427"/>
                  </a:lnTo>
                  <a:lnTo>
                    <a:pt x="228203" y="60854"/>
                  </a:lnTo>
                  <a:lnTo>
                    <a:pt x="136922" y="60854"/>
                  </a:lnTo>
                  <a:lnTo>
                    <a:pt x="136922" y="30427"/>
                  </a:lnTo>
                  <a:close/>
                  <a:moveTo>
                    <a:pt x="334698" y="334698"/>
                  </a:moveTo>
                  <a:lnTo>
                    <a:pt x="30427" y="334698"/>
                  </a:lnTo>
                  <a:lnTo>
                    <a:pt x="30427" y="91281"/>
                  </a:lnTo>
                  <a:lnTo>
                    <a:pt x="334698" y="91281"/>
                  </a:lnTo>
                  <a:lnTo>
                    <a:pt x="334698" y="334698"/>
                  </a:ln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656"/>
                </a:solidFill>
                <a:effectLst/>
                <a:uLnTx/>
                <a:uFillTx/>
                <a:latin typeface="Arial"/>
                <a:ea typeface="+mn-ea"/>
                <a:cs typeface="+mn-cs"/>
              </a:endParaRPr>
            </a:p>
          </p:txBody>
        </p:sp>
        <p:sp>
          <p:nvSpPr>
            <p:cNvPr id="57" name="Freeform 58">
              <a:extLst>
                <a:ext uri="{FF2B5EF4-FFF2-40B4-BE49-F238E27FC236}">
                  <a16:creationId xmlns:a16="http://schemas.microsoft.com/office/drawing/2014/main" id="{6F386E85-1836-6588-EBA5-2B352CB1B563}"/>
                </a:ext>
              </a:extLst>
            </p:cNvPr>
            <p:cNvSpPr/>
            <p:nvPr/>
          </p:nvSpPr>
          <p:spPr>
            <a:xfrm>
              <a:off x="4497435" y="1730055"/>
              <a:ext cx="284096" cy="284096"/>
            </a:xfrm>
            <a:custGeom>
              <a:avLst/>
              <a:gdLst>
                <a:gd name="connsiteX0" fmla="*/ 15214 w 182562"/>
                <a:gd name="connsiteY0" fmla="*/ 136922 h 182562"/>
                <a:gd name="connsiteX1" fmla="*/ 45641 w 182562"/>
                <a:gd name="connsiteY1" fmla="*/ 136922 h 182562"/>
                <a:gd name="connsiteX2" fmla="*/ 45641 w 182562"/>
                <a:gd name="connsiteY2" fmla="*/ 167349 h 182562"/>
                <a:gd name="connsiteX3" fmla="*/ 60854 w 182562"/>
                <a:gd name="connsiteY3" fmla="*/ 182563 h 182562"/>
                <a:gd name="connsiteX4" fmla="*/ 121708 w 182562"/>
                <a:gd name="connsiteY4" fmla="*/ 182563 h 182562"/>
                <a:gd name="connsiteX5" fmla="*/ 136922 w 182562"/>
                <a:gd name="connsiteY5" fmla="*/ 167349 h 182562"/>
                <a:gd name="connsiteX6" fmla="*/ 136922 w 182562"/>
                <a:gd name="connsiteY6" fmla="*/ 136922 h 182562"/>
                <a:gd name="connsiteX7" fmla="*/ 167349 w 182562"/>
                <a:gd name="connsiteY7" fmla="*/ 136922 h 182562"/>
                <a:gd name="connsiteX8" fmla="*/ 182563 w 182562"/>
                <a:gd name="connsiteY8" fmla="*/ 121708 h 182562"/>
                <a:gd name="connsiteX9" fmla="*/ 182563 w 182562"/>
                <a:gd name="connsiteY9" fmla="*/ 60854 h 182562"/>
                <a:gd name="connsiteX10" fmla="*/ 167349 w 182562"/>
                <a:gd name="connsiteY10" fmla="*/ 45641 h 182562"/>
                <a:gd name="connsiteX11" fmla="*/ 136922 w 182562"/>
                <a:gd name="connsiteY11" fmla="*/ 45641 h 182562"/>
                <a:gd name="connsiteX12" fmla="*/ 136922 w 182562"/>
                <a:gd name="connsiteY12" fmla="*/ 15214 h 182562"/>
                <a:gd name="connsiteX13" fmla="*/ 121708 w 182562"/>
                <a:gd name="connsiteY13" fmla="*/ 0 h 182562"/>
                <a:gd name="connsiteX14" fmla="*/ 60854 w 182562"/>
                <a:gd name="connsiteY14" fmla="*/ 0 h 182562"/>
                <a:gd name="connsiteX15" fmla="*/ 45641 w 182562"/>
                <a:gd name="connsiteY15" fmla="*/ 15214 h 182562"/>
                <a:gd name="connsiteX16" fmla="*/ 45641 w 182562"/>
                <a:gd name="connsiteY16" fmla="*/ 45641 h 182562"/>
                <a:gd name="connsiteX17" fmla="*/ 15214 w 182562"/>
                <a:gd name="connsiteY17" fmla="*/ 45641 h 182562"/>
                <a:gd name="connsiteX18" fmla="*/ 0 w 182562"/>
                <a:gd name="connsiteY18" fmla="*/ 60854 h 182562"/>
                <a:gd name="connsiteX19" fmla="*/ 0 w 182562"/>
                <a:gd name="connsiteY19" fmla="*/ 121708 h 182562"/>
                <a:gd name="connsiteX20" fmla="*/ 15214 w 182562"/>
                <a:gd name="connsiteY20" fmla="*/ 136922 h 182562"/>
                <a:gd name="connsiteX21" fmla="*/ 30427 w 182562"/>
                <a:gd name="connsiteY21" fmla="*/ 76068 h 182562"/>
                <a:gd name="connsiteX22" fmla="*/ 60854 w 182562"/>
                <a:gd name="connsiteY22" fmla="*/ 76068 h 182562"/>
                <a:gd name="connsiteX23" fmla="*/ 76068 w 182562"/>
                <a:gd name="connsiteY23" fmla="*/ 60854 h 182562"/>
                <a:gd name="connsiteX24" fmla="*/ 76068 w 182562"/>
                <a:gd name="connsiteY24" fmla="*/ 30427 h 182562"/>
                <a:gd name="connsiteX25" fmla="*/ 106495 w 182562"/>
                <a:gd name="connsiteY25" fmla="*/ 30427 h 182562"/>
                <a:gd name="connsiteX26" fmla="*/ 106495 w 182562"/>
                <a:gd name="connsiteY26" fmla="*/ 60854 h 182562"/>
                <a:gd name="connsiteX27" fmla="*/ 121708 w 182562"/>
                <a:gd name="connsiteY27" fmla="*/ 76068 h 182562"/>
                <a:gd name="connsiteX28" fmla="*/ 152135 w 182562"/>
                <a:gd name="connsiteY28" fmla="*/ 76068 h 182562"/>
                <a:gd name="connsiteX29" fmla="*/ 152135 w 182562"/>
                <a:gd name="connsiteY29" fmla="*/ 106495 h 182562"/>
                <a:gd name="connsiteX30" fmla="*/ 121708 w 182562"/>
                <a:gd name="connsiteY30" fmla="*/ 106495 h 182562"/>
                <a:gd name="connsiteX31" fmla="*/ 106495 w 182562"/>
                <a:gd name="connsiteY31" fmla="*/ 121708 h 182562"/>
                <a:gd name="connsiteX32" fmla="*/ 106495 w 182562"/>
                <a:gd name="connsiteY32" fmla="*/ 152135 h 182562"/>
                <a:gd name="connsiteX33" fmla="*/ 76068 w 182562"/>
                <a:gd name="connsiteY33" fmla="*/ 152135 h 182562"/>
                <a:gd name="connsiteX34" fmla="*/ 76068 w 182562"/>
                <a:gd name="connsiteY34" fmla="*/ 121708 h 182562"/>
                <a:gd name="connsiteX35" fmla="*/ 60854 w 182562"/>
                <a:gd name="connsiteY35" fmla="*/ 106495 h 182562"/>
                <a:gd name="connsiteX36" fmla="*/ 30427 w 182562"/>
                <a:gd name="connsiteY36" fmla="*/ 106495 h 182562"/>
                <a:gd name="connsiteX37" fmla="*/ 30427 w 182562"/>
                <a:gd name="connsiteY37" fmla="*/ 76068 h 18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2562" h="182562">
                  <a:moveTo>
                    <a:pt x="15214" y="136922"/>
                  </a:moveTo>
                  <a:lnTo>
                    <a:pt x="45641" y="136922"/>
                  </a:lnTo>
                  <a:lnTo>
                    <a:pt x="45641" y="167349"/>
                  </a:lnTo>
                  <a:cubicBezTo>
                    <a:pt x="45641" y="176477"/>
                    <a:pt x="51726" y="182563"/>
                    <a:pt x="60854" y="182563"/>
                  </a:cubicBezTo>
                  <a:lnTo>
                    <a:pt x="121708" y="182563"/>
                  </a:lnTo>
                  <a:cubicBezTo>
                    <a:pt x="130836" y="182563"/>
                    <a:pt x="136922" y="176477"/>
                    <a:pt x="136922" y="167349"/>
                  </a:cubicBezTo>
                  <a:lnTo>
                    <a:pt x="136922" y="136922"/>
                  </a:lnTo>
                  <a:lnTo>
                    <a:pt x="167349" y="136922"/>
                  </a:lnTo>
                  <a:cubicBezTo>
                    <a:pt x="176477" y="136922"/>
                    <a:pt x="182563" y="130836"/>
                    <a:pt x="182563" y="121708"/>
                  </a:cubicBezTo>
                  <a:lnTo>
                    <a:pt x="182563" y="60854"/>
                  </a:lnTo>
                  <a:cubicBezTo>
                    <a:pt x="182563" y="51726"/>
                    <a:pt x="176477" y="45641"/>
                    <a:pt x="167349" y="45641"/>
                  </a:cubicBezTo>
                  <a:lnTo>
                    <a:pt x="136922" y="45641"/>
                  </a:lnTo>
                  <a:lnTo>
                    <a:pt x="136922" y="15214"/>
                  </a:lnTo>
                  <a:cubicBezTo>
                    <a:pt x="136922" y="6085"/>
                    <a:pt x="130836" y="0"/>
                    <a:pt x="121708" y="0"/>
                  </a:cubicBezTo>
                  <a:lnTo>
                    <a:pt x="60854" y="0"/>
                  </a:lnTo>
                  <a:cubicBezTo>
                    <a:pt x="51726" y="0"/>
                    <a:pt x="45641" y="6085"/>
                    <a:pt x="45641" y="15214"/>
                  </a:cubicBezTo>
                  <a:lnTo>
                    <a:pt x="45641" y="45641"/>
                  </a:lnTo>
                  <a:lnTo>
                    <a:pt x="15214" y="45641"/>
                  </a:lnTo>
                  <a:cubicBezTo>
                    <a:pt x="6085" y="45641"/>
                    <a:pt x="0" y="51726"/>
                    <a:pt x="0" y="60854"/>
                  </a:cubicBezTo>
                  <a:lnTo>
                    <a:pt x="0" y="121708"/>
                  </a:lnTo>
                  <a:cubicBezTo>
                    <a:pt x="0" y="130836"/>
                    <a:pt x="6085" y="136922"/>
                    <a:pt x="15214" y="136922"/>
                  </a:cubicBezTo>
                  <a:close/>
                  <a:moveTo>
                    <a:pt x="30427" y="76068"/>
                  </a:moveTo>
                  <a:lnTo>
                    <a:pt x="60854" y="76068"/>
                  </a:lnTo>
                  <a:cubicBezTo>
                    <a:pt x="69982" y="76068"/>
                    <a:pt x="76068" y="69982"/>
                    <a:pt x="76068" y="60854"/>
                  </a:cubicBezTo>
                  <a:lnTo>
                    <a:pt x="76068" y="30427"/>
                  </a:lnTo>
                  <a:lnTo>
                    <a:pt x="106495" y="30427"/>
                  </a:lnTo>
                  <a:lnTo>
                    <a:pt x="106495" y="60854"/>
                  </a:lnTo>
                  <a:cubicBezTo>
                    <a:pt x="106495" y="69982"/>
                    <a:pt x="112580" y="76068"/>
                    <a:pt x="121708" y="76068"/>
                  </a:cubicBezTo>
                  <a:lnTo>
                    <a:pt x="152135" y="76068"/>
                  </a:lnTo>
                  <a:lnTo>
                    <a:pt x="152135" y="106495"/>
                  </a:lnTo>
                  <a:lnTo>
                    <a:pt x="121708" y="106495"/>
                  </a:lnTo>
                  <a:cubicBezTo>
                    <a:pt x="112580" y="106495"/>
                    <a:pt x="106495" y="112580"/>
                    <a:pt x="106495" y="121708"/>
                  </a:cubicBezTo>
                  <a:lnTo>
                    <a:pt x="106495" y="152135"/>
                  </a:lnTo>
                  <a:lnTo>
                    <a:pt x="76068" y="152135"/>
                  </a:lnTo>
                  <a:lnTo>
                    <a:pt x="76068" y="121708"/>
                  </a:lnTo>
                  <a:cubicBezTo>
                    <a:pt x="76068" y="112580"/>
                    <a:pt x="69982" y="106495"/>
                    <a:pt x="60854" y="106495"/>
                  </a:cubicBezTo>
                  <a:lnTo>
                    <a:pt x="30427" y="106495"/>
                  </a:lnTo>
                  <a:lnTo>
                    <a:pt x="30427" y="76068"/>
                  </a:ln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656"/>
                </a:solidFill>
                <a:effectLst/>
                <a:uLnTx/>
                <a:uFillTx/>
                <a:latin typeface="Arial"/>
                <a:ea typeface="+mn-ea"/>
                <a:cs typeface="+mn-cs"/>
              </a:endParaRPr>
            </a:p>
          </p:txBody>
        </p:sp>
      </p:grpSp>
      <p:grpSp>
        <p:nvGrpSpPr>
          <p:cNvPr id="59" name="Graphic 2102">
            <a:extLst>
              <a:ext uri="{FF2B5EF4-FFF2-40B4-BE49-F238E27FC236}">
                <a16:creationId xmlns:a16="http://schemas.microsoft.com/office/drawing/2014/main" id="{606A565B-8779-588D-3FAB-B8F4079B30A9}"/>
              </a:ext>
              <a:ext uri="{C183D7F6-B498-43B3-948B-1728B52AA6E4}">
                <adec:decorative xmlns:adec="http://schemas.microsoft.com/office/drawing/2017/decorative" val="1"/>
              </a:ext>
            </a:extLst>
          </p:cNvPr>
          <p:cNvGrpSpPr>
            <a:grpSpLocks noChangeAspect="1"/>
          </p:cNvGrpSpPr>
          <p:nvPr/>
        </p:nvGrpSpPr>
        <p:grpSpPr>
          <a:xfrm>
            <a:off x="8895253" y="1846594"/>
            <a:ext cx="567207" cy="567207"/>
            <a:chOff x="3525663" y="5574795"/>
            <a:chExt cx="365125" cy="365125"/>
          </a:xfrm>
          <a:solidFill>
            <a:schemeClr val="accent1"/>
          </a:solidFill>
        </p:grpSpPr>
        <p:sp>
          <p:nvSpPr>
            <p:cNvPr id="60" name="Freeform 41">
              <a:extLst>
                <a:ext uri="{FF2B5EF4-FFF2-40B4-BE49-F238E27FC236}">
                  <a16:creationId xmlns:a16="http://schemas.microsoft.com/office/drawing/2014/main" id="{C14CEE08-D532-82F0-DCFC-4A4E63D8235F}"/>
                </a:ext>
              </a:extLst>
            </p:cNvPr>
            <p:cNvSpPr/>
            <p:nvPr/>
          </p:nvSpPr>
          <p:spPr>
            <a:xfrm>
              <a:off x="3723439" y="5757357"/>
              <a:ext cx="45640" cy="30427"/>
            </a:xfrm>
            <a:custGeom>
              <a:avLst/>
              <a:gdLst>
                <a:gd name="connsiteX0" fmla="*/ 15214 w 45640"/>
                <a:gd name="connsiteY0" fmla="*/ 30427 h 30427"/>
                <a:gd name="connsiteX1" fmla="*/ 30427 w 45640"/>
                <a:gd name="connsiteY1" fmla="*/ 30427 h 30427"/>
                <a:gd name="connsiteX2" fmla="*/ 45641 w 45640"/>
                <a:gd name="connsiteY2" fmla="*/ 15214 h 30427"/>
                <a:gd name="connsiteX3" fmla="*/ 30427 w 45640"/>
                <a:gd name="connsiteY3" fmla="*/ 0 h 30427"/>
                <a:gd name="connsiteX4" fmla="*/ 15214 w 45640"/>
                <a:gd name="connsiteY4" fmla="*/ 0 h 30427"/>
                <a:gd name="connsiteX5" fmla="*/ 0 w 45640"/>
                <a:gd name="connsiteY5" fmla="*/ 15214 h 30427"/>
                <a:gd name="connsiteX6" fmla="*/ 15214 w 45640"/>
                <a:gd name="connsiteY6" fmla="*/ 30427 h 3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40" h="30427">
                  <a:moveTo>
                    <a:pt x="15214" y="30427"/>
                  </a:moveTo>
                  <a:lnTo>
                    <a:pt x="30427" y="30427"/>
                  </a:lnTo>
                  <a:cubicBezTo>
                    <a:pt x="39555" y="30427"/>
                    <a:pt x="45641" y="24342"/>
                    <a:pt x="45641" y="15214"/>
                  </a:cubicBezTo>
                  <a:cubicBezTo>
                    <a:pt x="45641" y="6085"/>
                    <a:pt x="39555" y="0"/>
                    <a:pt x="30427" y="0"/>
                  </a:cubicBezTo>
                  <a:lnTo>
                    <a:pt x="15214" y="0"/>
                  </a:lnTo>
                  <a:cubicBezTo>
                    <a:pt x="6085" y="0"/>
                    <a:pt x="0" y="6085"/>
                    <a:pt x="0" y="15214"/>
                  </a:cubicBezTo>
                  <a:cubicBezTo>
                    <a:pt x="0" y="24342"/>
                    <a:pt x="6085" y="30427"/>
                    <a:pt x="15214" y="30427"/>
                  </a:cubicBez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656"/>
                </a:solidFill>
                <a:effectLst/>
                <a:uLnTx/>
                <a:uFillTx/>
                <a:latin typeface="Arial"/>
                <a:ea typeface="+mn-ea"/>
                <a:cs typeface="+mn-cs"/>
              </a:endParaRPr>
            </a:p>
          </p:txBody>
        </p:sp>
        <p:sp>
          <p:nvSpPr>
            <p:cNvPr id="61" name="Freeform 42">
              <a:extLst>
                <a:ext uri="{FF2B5EF4-FFF2-40B4-BE49-F238E27FC236}">
                  <a16:creationId xmlns:a16="http://schemas.microsoft.com/office/drawing/2014/main" id="{59686419-78C6-F4E2-527E-C8A2595421FD}"/>
                </a:ext>
              </a:extLst>
            </p:cNvPr>
            <p:cNvSpPr/>
            <p:nvPr/>
          </p:nvSpPr>
          <p:spPr>
            <a:xfrm>
              <a:off x="3723439" y="5635649"/>
              <a:ext cx="45640" cy="30427"/>
            </a:xfrm>
            <a:custGeom>
              <a:avLst/>
              <a:gdLst>
                <a:gd name="connsiteX0" fmla="*/ 15214 w 45640"/>
                <a:gd name="connsiteY0" fmla="*/ 30427 h 30427"/>
                <a:gd name="connsiteX1" fmla="*/ 30427 w 45640"/>
                <a:gd name="connsiteY1" fmla="*/ 30427 h 30427"/>
                <a:gd name="connsiteX2" fmla="*/ 45641 w 45640"/>
                <a:gd name="connsiteY2" fmla="*/ 15214 h 30427"/>
                <a:gd name="connsiteX3" fmla="*/ 30427 w 45640"/>
                <a:gd name="connsiteY3" fmla="*/ 0 h 30427"/>
                <a:gd name="connsiteX4" fmla="*/ 15214 w 45640"/>
                <a:gd name="connsiteY4" fmla="*/ 0 h 30427"/>
                <a:gd name="connsiteX5" fmla="*/ 0 w 45640"/>
                <a:gd name="connsiteY5" fmla="*/ 15214 h 30427"/>
                <a:gd name="connsiteX6" fmla="*/ 15214 w 45640"/>
                <a:gd name="connsiteY6" fmla="*/ 30427 h 3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40" h="30427">
                  <a:moveTo>
                    <a:pt x="15214" y="30427"/>
                  </a:moveTo>
                  <a:lnTo>
                    <a:pt x="30427" y="30427"/>
                  </a:lnTo>
                  <a:cubicBezTo>
                    <a:pt x="39555" y="30427"/>
                    <a:pt x="45641" y="24342"/>
                    <a:pt x="45641" y="15214"/>
                  </a:cubicBezTo>
                  <a:cubicBezTo>
                    <a:pt x="45641" y="6085"/>
                    <a:pt x="39555" y="0"/>
                    <a:pt x="30427" y="0"/>
                  </a:cubicBezTo>
                  <a:lnTo>
                    <a:pt x="15214" y="0"/>
                  </a:lnTo>
                  <a:cubicBezTo>
                    <a:pt x="6085" y="0"/>
                    <a:pt x="0" y="6085"/>
                    <a:pt x="0" y="15214"/>
                  </a:cubicBezTo>
                  <a:cubicBezTo>
                    <a:pt x="0" y="24342"/>
                    <a:pt x="6085" y="30427"/>
                    <a:pt x="15214" y="30427"/>
                  </a:cubicBez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656"/>
                </a:solidFill>
                <a:effectLst/>
                <a:uLnTx/>
                <a:uFillTx/>
                <a:latin typeface="Arial"/>
                <a:ea typeface="+mn-ea"/>
                <a:cs typeface="+mn-cs"/>
              </a:endParaRPr>
            </a:p>
          </p:txBody>
        </p:sp>
        <p:sp>
          <p:nvSpPr>
            <p:cNvPr id="62" name="Freeform 43">
              <a:extLst>
                <a:ext uri="{FF2B5EF4-FFF2-40B4-BE49-F238E27FC236}">
                  <a16:creationId xmlns:a16="http://schemas.microsoft.com/office/drawing/2014/main" id="{67EBD0F6-A698-72D3-9563-CBB35DC76305}"/>
                </a:ext>
              </a:extLst>
            </p:cNvPr>
            <p:cNvSpPr/>
            <p:nvPr/>
          </p:nvSpPr>
          <p:spPr>
            <a:xfrm>
              <a:off x="3723439" y="5818211"/>
              <a:ext cx="45640" cy="30427"/>
            </a:xfrm>
            <a:custGeom>
              <a:avLst/>
              <a:gdLst>
                <a:gd name="connsiteX0" fmla="*/ 15214 w 45640"/>
                <a:gd name="connsiteY0" fmla="*/ 30427 h 30427"/>
                <a:gd name="connsiteX1" fmla="*/ 30427 w 45640"/>
                <a:gd name="connsiteY1" fmla="*/ 30427 h 30427"/>
                <a:gd name="connsiteX2" fmla="*/ 45641 w 45640"/>
                <a:gd name="connsiteY2" fmla="*/ 15214 h 30427"/>
                <a:gd name="connsiteX3" fmla="*/ 30427 w 45640"/>
                <a:gd name="connsiteY3" fmla="*/ 0 h 30427"/>
                <a:gd name="connsiteX4" fmla="*/ 15214 w 45640"/>
                <a:gd name="connsiteY4" fmla="*/ 0 h 30427"/>
                <a:gd name="connsiteX5" fmla="*/ 0 w 45640"/>
                <a:gd name="connsiteY5" fmla="*/ 15214 h 30427"/>
                <a:gd name="connsiteX6" fmla="*/ 15214 w 45640"/>
                <a:gd name="connsiteY6" fmla="*/ 30427 h 3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40" h="30427">
                  <a:moveTo>
                    <a:pt x="15214" y="30427"/>
                  </a:moveTo>
                  <a:lnTo>
                    <a:pt x="30427" y="30427"/>
                  </a:lnTo>
                  <a:cubicBezTo>
                    <a:pt x="39555" y="30427"/>
                    <a:pt x="45641" y="24342"/>
                    <a:pt x="45641" y="15214"/>
                  </a:cubicBezTo>
                  <a:cubicBezTo>
                    <a:pt x="45641" y="6085"/>
                    <a:pt x="39555" y="0"/>
                    <a:pt x="30427" y="0"/>
                  </a:cubicBezTo>
                  <a:lnTo>
                    <a:pt x="15214" y="0"/>
                  </a:lnTo>
                  <a:cubicBezTo>
                    <a:pt x="6085" y="0"/>
                    <a:pt x="0" y="6085"/>
                    <a:pt x="0" y="15214"/>
                  </a:cubicBezTo>
                  <a:cubicBezTo>
                    <a:pt x="0" y="24342"/>
                    <a:pt x="6085" y="30427"/>
                    <a:pt x="15214" y="30427"/>
                  </a:cubicBez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656"/>
                </a:solidFill>
                <a:effectLst/>
                <a:uLnTx/>
                <a:uFillTx/>
                <a:latin typeface="Arial"/>
                <a:ea typeface="+mn-ea"/>
                <a:cs typeface="+mn-cs"/>
              </a:endParaRPr>
            </a:p>
          </p:txBody>
        </p:sp>
        <p:sp>
          <p:nvSpPr>
            <p:cNvPr id="63" name="Freeform 44">
              <a:extLst>
                <a:ext uri="{FF2B5EF4-FFF2-40B4-BE49-F238E27FC236}">
                  <a16:creationId xmlns:a16="http://schemas.microsoft.com/office/drawing/2014/main" id="{F0ED06E7-AADF-75C5-8160-2DD3615EA57F}"/>
                </a:ext>
              </a:extLst>
            </p:cNvPr>
            <p:cNvSpPr/>
            <p:nvPr/>
          </p:nvSpPr>
          <p:spPr>
            <a:xfrm>
              <a:off x="3723439" y="5696503"/>
              <a:ext cx="45640" cy="30427"/>
            </a:xfrm>
            <a:custGeom>
              <a:avLst/>
              <a:gdLst>
                <a:gd name="connsiteX0" fmla="*/ 15214 w 45640"/>
                <a:gd name="connsiteY0" fmla="*/ 30427 h 30427"/>
                <a:gd name="connsiteX1" fmla="*/ 30427 w 45640"/>
                <a:gd name="connsiteY1" fmla="*/ 30427 h 30427"/>
                <a:gd name="connsiteX2" fmla="*/ 45641 w 45640"/>
                <a:gd name="connsiteY2" fmla="*/ 15214 h 30427"/>
                <a:gd name="connsiteX3" fmla="*/ 30427 w 45640"/>
                <a:gd name="connsiteY3" fmla="*/ 0 h 30427"/>
                <a:gd name="connsiteX4" fmla="*/ 15214 w 45640"/>
                <a:gd name="connsiteY4" fmla="*/ 0 h 30427"/>
                <a:gd name="connsiteX5" fmla="*/ 0 w 45640"/>
                <a:gd name="connsiteY5" fmla="*/ 15214 h 30427"/>
                <a:gd name="connsiteX6" fmla="*/ 15214 w 45640"/>
                <a:gd name="connsiteY6" fmla="*/ 30427 h 3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40" h="30427">
                  <a:moveTo>
                    <a:pt x="15214" y="30427"/>
                  </a:moveTo>
                  <a:lnTo>
                    <a:pt x="30427" y="30427"/>
                  </a:lnTo>
                  <a:cubicBezTo>
                    <a:pt x="39555" y="30427"/>
                    <a:pt x="45641" y="24342"/>
                    <a:pt x="45641" y="15214"/>
                  </a:cubicBezTo>
                  <a:cubicBezTo>
                    <a:pt x="45641" y="6085"/>
                    <a:pt x="39555" y="0"/>
                    <a:pt x="30427" y="0"/>
                  </a:cubicBezTo>
                  <a:lnTo>
                    <a:pt x="15214" y="0"/>
                  </a:lnTo>
                  <a:cubicBezTo>
                    <a:pt x="6085" y="0"/>
                    <a:pt x="0" y="6085"/>
                    <a:pt x="0" y="15214"/>
                  </a:cubicBezTo>
                  <a:cubicBezTo>
                    <a:pt x="0" y="24342"/>
                    <a:pt x="6085" y="30427"/>
                    <a:pt x="15214" y="30427"/>
                  </a:cubicBez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656"/>
                </a:solidFill>
                <a:effectLst/>
                <a:uLnTx/>
                <a:uFillTx/>
                <a:latin typeface="Arial"/>
                <a:ea typeface="+mn-ea"/>
                <a:cs typeface="+mn-cs"/>
              </a:endParaRPr>
            </a:p>
          </p:txBody>
        </p:sp>
        <p:sp>
          <p:nvSpPr>
            <p:cNvPr id="64" name="Freeform 45">
              <a:extLst>
                <a:ext uri="{FF2B5EF4-FFF2-40B4-BE49-F238E27FC236}">
                  <a16:creationId xmlns:a16="http://schemas.microsoft.com/office/drawing/2014/main" id="{BDEDDA4A-3F98-00FC-FF30-7B92D3B75E24}"/>
                </a:ext>
              </a:extLst>
            </p:cNvPr>
            <p:cNvSpPr/>
            <p:nvPr/>
          </p:nvSpPr>
          <p:spPr>
            <a:xfrm>
              <a:off x="3647371" y="5696503"/>
              <a:ext cx="45640" cy="30427"/>
            </a:xfrm>
            <a:custGeom>
              <a:avLst/>
              <a:gdLst>
                <a:gd name="connsiteX0" fmla="*/ 15214 w 45640"/>
                <a:gd name="connsiteY0" fmla="*/ 30427 h 30427"/>
                <a:gd name="connsiteX1" fmla="*/ 30427 w 45640"/>
                <a:gd name="connsiteY1" fmla="*/ 30427 h 30427"/>
                <a:gd name="connsiteX2" fmla="*/ 45641 w 45640"/>
                <a:gd name="connsiteY2" fmla="*/ 15214 h 30427"/>
                <a:gd name="connsiteX3" fmla="*/ 30427 w 45640"/>
                <a:gd name="connsiteY3" fmla="*/ 0 h 30427"/>
                <a:gd name="connsiteX4" fmla="*/ 15214 w 45640"/>
                <a:gd name="connsiteY4" fmla="*/ 0 h 30427"/>
                <a:gd name="connsiteX5" fmla="*/ 0 w 45640"/>
                <a:gd name="connsiteY5" fmla="*/ 15214 h 30427"/>
                <a:gd name="connsiteX6" fmla="*/ 15214 w 45640"/>
                <a:gd name="connsiteY6" fmla="*/ 30427 h 3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40" h="30427">
                  <a:moveTo>
                    <a:pt x="15214" y="30427"/>
                  </a:moveTo>
                  <a:lnTo>
                    <a:pt x="30427" y="30427"/>
                  </a:lnTo>
                  <a:cubicBezTo>
                    <a:pt x="39555" y="30427"/>
                    <a:pt x="45641" y="24342"/>
                    <a:pt x="45641" y="15214"/>
                  </a:cubicBezTo>
                  <a:cubicBezTo>
                    <a:pt x="45641" y="6085"/>
                    <a:pt x="39555" y="0"/>
                    <a:pt x="30427" y="0"/>
                  </a:cubicBezTo>
                  <a:lnTo>
                    <a:pt x="15214" y="0"/>
                  </a:lnTo>
                  <a:cubicBezTo>
                    <a:pt x="6085" y="0"/>
                    <a:pt x="0" y="6085"/>
                    <a:pt x="0" y="15214"/>
                  </a:cubicBezTo>
                  <a:cubicBezTo>
                    <a:pt x="0" y="24342"/>
                    <a:pt x="6085" y="30427"/>
                    <a:pt x="15214" y="30427"/>
                  </a:cubicBez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656"/>
                </a:solidFill>
                <a:effectLst/>
                <a:uLnTx/>
                <a:uFillTx/>
                <a:latin typeface="Arial"/>
                <a:ea typeface="+mn-ea"/>
                <a:cs typeface="+mn-cs"/>
              </a:endParaRPr>
            </a:p>
          </p:txBody>
        </p:sp>
        <p:sp>
          <p:nvSpPr>
            <p:cNvPr id="65" name="Freeform 46">
              <a:extLst>
                <a:ext uri="{FF2B5EF4-FFF2-40B4-BE49-F238E27FC236}">
                  <a16:creationId xmlns:a16="http://schemas.microsoft.com/office/drawing/2014/main" id="{8B279897-467C-F2A6-A6B3-4CEA79FD865D}"/>
                </a:ext>
              </a:extLst>
            </p:cNvPr>
            <p:cNvSpPr/>
            <p:nvPr/>
          </p:nvSpPr>
          <p:spPr>
            <a:xfrm>
              <a:off x="3525663" y="5574795"/>
              <a:ext cx="365125" cy="365125"/>
            </a:xfrm>
            <a:custGeom>
              <a:avLst/>
              <a:gdLst>
                <a:gd name="connsiteX0" fmla="*/ 349911 w 365125"/>
                <a:gd name="connsiteY0" fmla="*/ 197776 h 365125"/>
                <a:gd name="connsiteX1" fmla="*/ 304271 w 365125"/>
                <a:gd name="connsiteY1" fmla="*/ 197776 h 365125"/>
                <a:gd name="connsiteX2" fmla="*/ 304271 w 365125"/>
                <a:gd name="connsiteY2" fmla="*/ 15214 h 365125"/>
                <a:gd name="connsiteX3" fmla="*/ 289057 w 365125"/>
                <a:gd name="connsiteY3" fmla="*/ 0 h 365125"/>
                <a:gd name="connsiteX4" fmla="*/ 76068 w 365125"/>
                <a:gd name="connsiteY4" fmla="*/ 0 h 365125"/>
                <a:gd name="connsiteX5" fmla="*/ 60854 w 365125"/>
                <a:gd name="connsiteY5" fmla="*/ 15214 h 365125"/>
                <a:gd name="connsiteX6" fmla="*/ 60854 w 365125"/>
                <a:gd name="connsiteY6" fmla="*/ 197776 h 365125"/>
                <a:gd name="connsiteX7" fmla="*/ 15214 w 365125"/>
                <a:gd name="connsiteY7" fmla="*/ 197776 h 365125"/>
                <a:gd name="connsiteX8" fmla="*/ 0 w 365125"/>
                <a:gd name="connsiteY8" fmla="*/ 212990 h 365125"/>
                <a:gd name="connsiteX9" fmla="*/ 0 w 365125"/>
                <a:gd name="connsiteY9" fmla="*/ 349911 h 365125"/>
                <a:gd name="connsiteX10" fmla="*/ 15214 w 365125"/>
                <a:gd name="connsiteY10" fmla="*/ 365125 h 365125"/>
                <a:gd name="connsiteX11" fmla="*/ 349911 w 365125"/>
                <a:gd name="connsiteY11" fmla="*/ 365125 h 365125"/>
                <a:gd name="connsiteX12" fmla="*/ 365125 w 365125"/>
                <a:gd name="connsiteY12" fmla="*/ 349911 h 365125"/>
                <a:gd name="connsiteX13" fmla="*/ 365125 w 365125"/>
                <a:gd name="connsiteY13" fmla="*/ 212990 h 365125"/>
                <a:gd name="connsiteX14" fmla="*/ 349911 w 365125"/>
                <a:gd name="connsiteY14" fmla="*/ 197776 h 365125"/>
                <a:gd name="connsiteX15" fmla="*/ 60854 w 365125"/>
                <a:gd name="connsiteY15" fmla="*/ 334698 h 365125"/>
                <a:gd name="connsiteX16" fmla="*/ 30427 w 365125"/>
                <a:gd name="connsiteY16" fmla="*/ 334698 h 365125"/>
                <a:gd name="connsiteX17" fmla="*/ 30427 w 365125"/>
                <a:gd name="connsiteY17" fmla="*/ 228203 h 365125"/>
                <a:gd name="connsiteX18" fmla="*/ 60854 w 365125"/>
                <a:gd name="connsiteY18" fmla="*/ 228203 h 365125"/>
                <a:gd name="connsiteX19" fmla="*/ 60854 w 365125"/>
                <a:gd name="connsiteY19" fmla="*/ 334698 h 365125"/>
                <a:gd name="connsiteX20" fmla="*/ 273844 w 365125"/>
                <a:gd name="connsiteY20" fmla="*/ 334698 h 365125"/>
                <a:gd name="connsiteX21" fmla="*/ 197776 w 365125"/>
                <a:gd name="connsiteY21" fmla="*/ 334698 h 365125"/>
                <a:gd name="connsiteX22" fmla="*/ 197776 w 365125"/>
                <a:gd name="connsiteY22" fmla="*/ 319484 h 365125"/>
                <a:gd name="connsiteX23" fmla="*/ 182563 w 365125"/>
                <a:gd name="connsiteY23" fmla="*/ 304271 h 365125"/>
                <a:gd name="connsiteX24" fmla="*/ 167349 w 365125"/>
                <a:gd name="connsiteY24" fmla="*/ 319484 h 365125"/>
                <a:gd name="connsiteX25" fmla="*/ 167349 w 365125"/>
                <a:gd name="connsiteY25" fmla="*/ 334698 h 365125"/>
                <a:gd name="connsiteX26" fmla="*/ 91281 w 365125"/>
                <a:gd name="connsiteY26" fmla="*/ 334698 h 365125"/>
                <a:gd name="connsiteX27" fmla="*/ 91281 w 365125"/>
                <a:gd name="connsiteY27" fmla="*/ 30427 h 365125"/>
                <a:gd name="connsiteX28" fmla="*/ 273844 w 365125"/>
                <a:gd name="connsiteY28" fmla="*/ 30427 h 365125"/>
                <a:gd name="connsiteX29" fmla="*/ 273844 w 365125"/>
                <a:gd name="connsiteY29" fmla="*/ 334698 h 365125"/>
                <a:gd name="connsiteX30" fmla="*/ 334698 w 365125"/>
                <a:gd name="connsiteY30" fmla="*/ 334698 h 365125"/>
                <a:gd name="connsiteX31" fmla="*/ 304271 w 365125"/>
                <a:gd name="connsiteY31" fmla="*/ 334698 h 365125"/>
                <a:gd name="connsiteX32" fmla="*/ 304271 w 365125"/>
                <a:gd name="connsiteY32" fmla="*/ 228203 h 365125"/>
                <a:gd name="connsiteX33" fmla="*/ 334698 w 365125"/>
                <a:gd name="connsiteY33" fmla="*/ 228203 h 365125"/>
                <a:gd name="connsiteX34" fmla="*/ 334698 w 365125"/>
                <a:gd name="connsiteY34" fmla="*/ 334698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65125" h="365125">
                  <a:moveTo>
                    <a:pt x="349911" y="197776"/>
                  </a:moveTo>
                  <a:lnTo>
                    <a:pt x="304271" y="197776"/>
                  </a:lnTo>
                  <a:lnTo>
                    <a:pt x="304271" y="15214"/>
                  </a:lnTo>
                  <a:cubicBezTo>
                    <a:pt x="304271" y="6085"/>
                    <a:pt x="298185" y="0"/>
                    <a:pt x="289057" y="0"/>
                  </a:cubicBezTo>
                  <a:lnTo>
                    <a:pt x="76068" y="0"/>
                  </a:lnTo>
                  <a:cubicBezTo>
                    <a:pt x="66940" y="0"/>
                    <a:pt x="60854" y="6085"/>
                    <a:pt x="60854" y="15214"/>
                  </a:cubicBezTo>
                  <a:lnTo>
                    <a:pt x="60854" y="197776"/>
                  </a:lnTo>
                  <a:lnTo>
                    <a:pt x="15214" y="197776"/>
                  </a:lnTo>
                  <a:cubicBezTo>
                    <a:pt x="6085" y="197776"/>
                    <a:pt x="0" y="203861"/>
                    <a:pt x="0" y="212990"/>
                  </a:cubicBezTo>
                  <a:lnTo>
                    <a:pt x="0" y="349911"/>
                  </a:lnTo>
                  <a:cubicBezTo>
                    <a:pt x="0" y="359040"/>
                    <a:pt x="6085" y="365125"/>
                    <a:pt x="15214" y="365125"/>
                  </a:cubicBezTo>
                  <a:lnTo>
                    <a:pt x="349911" y="365125"/>
                  </a:lnTo>
                  <a:cubicBezTo>
                    <a:pt x="359040" y="365125"/>
                    <a:pt x="365125" y="359040"/>
                    <a:pt x="365125" y="349911"/>
                  </a:cubicBezTo>
                  <a:lnTo>
                    <a:pt x="365125" y="212990"/>
                  </a:lnTo>
                  <a:cubicBezTo>
                    <a:pt x="365125" y="203861"/>
                    <a:pt x="359040" y="197776"/>
                    <a:pt x="349911" y="197776"/>
                  </a:cubicBezTo>
                  <a:close/>
                  <a:moveTo>
                    <a:pt x="60854" y="334698"/>
                  </a:moveTo>
                  <a:lnTo>
                    <a:pt x="30427" y="334698"/>
                  </a:lnTo>
                  <a:lnTo>
                    <a:pt x="30427" y="228203"/>
                  </a:lnTo>
                  <a:lnTo>
                    <a:pt x="60854" y="228203"/>
                  </a:lnTo>
                  <a:lnTo>
                    <a:pt x="60854" y="334698"/>
                  </a:lnTo>
                  <a:close/>
                  <a:moveTo>
                    <a:pt x="273844" y="334698"/>
                  </a:moveTo>
                  <a:lnTo>
                    <a:pt x="197776" y="334698"/>
                  </a:lnTo>
                  <a:lnTo>
                    <a:pt x="197776" y="319484"/>
                  </a:lnTo>
                  <a:cubicBezTo>
                    <a:pt x="197776" y="310356"/>
                    <a:pt x="191691" y="304271"/>
                    <a:pt x="182563" y="304271"/>
                  </a:cubicBezTo>
                  <a:cubicBezTo>
                    <a:pt x="173434" y="304271"/>
                    <a:pt x="167349" y="310356"/>
                    <a:pt x="167349" y="319484"/>
                  </a:cubicBezTo>
                  <a:lnTo>
                    <a:pt x="167349" y="334698"/>
                  </a:lnTo>
                  <a:lnTo>
                    <a:pt x="91281" y="334698"/>
                  </a:lnTo>
                  <a:lnTo>
                    <a:pt x="91281" y="30427"/>
                  </a:lnTo>
                  <a:lnTo>
                    <a:pt x="273844" y="30427"/>
                  </a:lnTo>
                  <a:lnTo>
                    <a:pt x="273844" y="334698"/>
                  </a:lnTo>
                  <a:close/>
                  <a:moveTo>
                    <a:pt x="334698" y="334698"/>
                  </a:moveTo>
                  <a:lnTo>
                    <a:pt x="304271" y="334698"/>
                  </a:lnTo>
                  <a:lnTo>
                    <a:pt x="304271" y="228203"/>
                  </a:lnTo>
                  <a:lnTo>
                    <a:pt x="334698" y="228203"/>
                  </a:lnTo>
                  <a:lnTo>
                    <a:pt x="334698" y="334698"/>
                  </a:ln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656"/>
                </a:solidFill>
                <a:effectLst/>
                <a:uLnTx/>
                <a:uFillTx/>
                <a:latin typeface="Arial"/>
                <a:ea typeface="+mn-ea"/>
                <a:cs typeface="+mn-cs"/>
              </a:endParaRPr>
            </a:p>
          </p:txBody>
        </p:sp>
        <p:sp>
          <p:nvSpPr>
            <p:cNvPr id="66" name="Freeform 47">
              <a:extLst>
                <a:ext uri="{FF2B5EF4-FFF2-40B4-BE49-F238E27FC236}">
                  <a16:creationId xmlns:a16="http://schemas.microsoft.com/office/drawing/2014/main" id="{BF6344B4-4D8A-F1BE-6631-C52BB4FF81DF}"/>
                </a:ext>
              </a:extLst>
            </p:cNvPr>
            <p:cNvSpPr/>
            <p:nvPr/>
          </p:nvSpPr>
          <p:spPr>
            <a:xfrm>
              <a:off x="3647371" y="5635649"/>
              <a:ext cx="45640" cy="30427"/>
            </a:xfrm>
            <a:custGeom>
              <a:avLst/>
              <a:gdLst>
                <a:gd name="connsiteX0" fmla="*/ 15214 w 45640"/>
                <a:gd name="connsiteY0" fmla="*/ 30427 h 30427"/>
                <a:gd name="connsiteX1" fmla="*/ 30427 w 45640"/>
                <a:gd name="connsiteY1" fmla="*/ 30427 h 30427"/>
                <a:gd name="connsiteX2" fmla="*/ 45641 w 45640"/>
                <a:gd name="connsiteY2" fmla="*/ 15214 h 30427"/>
                <a:gd name="connsiteX3" fmla="*/ 30427 w 45640"/>
                <a:gd name="connsiteY3" fmla="*/ 0 h 30427"/>
                <a:gd name="connsiteX4" fmla="*/ 15214 w 45640"/>
                <a:gd name="connsiteY4" fmla="*/ 0 h 30427"/>
                <a:gd name="connsiteX5" fmla="*/ 0 w 45640"/>
                <a:gd name="connsiteY5" fmla="*/ 15214 h 30427"/>
                <a:gd name="connsiteX6" fmla="*/ 15214 w 45640"/>
                <a:gd name="connsiteY6" fmla="*/ 30427 h 3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40" h="30427">
                  <a:moveTo>
                    <a:pt x="15214" y="30427"/>
                  </a:moveTo>
                  <a:lnTo>
                    <a:pt x="30427" y="30427"/>
                  </a:lnTo>
                  <a:cubicBezTo>
                    <a:pt x="39555" y="30427"/>
                    <a:pt x="45641" y="24342"/>
                    <a:pt x="45641" y="15214"/>
                  </a:cubicBezTo>
                  <a:cubicBezTo>
                    <a:pt x="45641" y="6085"/>
                    <a:pt x="39555" y="0"/>
                    <a:pt x="30427" y="0"/>
                  </a:cubicBezTo>
                  <a:lnTo>
                    <a:pt x="15214" y="0"/>
                  </a:lnTo>
                  <a:cubicBezTo>
                    <a:pt x="6085" y="0"/>
                    <a:pt x="0" y="6085"/>
                    <a:pt x="0" y="15214"/>
                  </a:cubicBezTo>
                  <a:cubicBezTo>
                    <a:pt x="0" y="24342"/>
                    <a:pt x="6085" y="30427"/>
                    <a:pt x="15214" y="30427"/>
                  </a:cubicBez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656"/>
                </a:solidFill>
                <a:effectLst/>
                <a:uLnTx/>
                <a:uFillTx/>
                <a:latin typeface="Arial"/>
                <a:ea typeface="+mn-ea"/>
                <a:cs typeface="+mn-cs"/>
              </a:endParaRPr>
            </a:p>
          </p:txBody>
        </p:sp>
        <p:sp>
          <p:nvSpPr>
            <p:cNvPr id="67" name="Freeform 48">
              <a:extLst>
                <a:ext uri="{FF2B5EF4-FFF2-40B4-BE49-F238E27FC236}">
                  <a16:creationId xmlns:a16="http://schemas.microsoft.com/office/drawing/2014/main" id="{5A232E9E-0218-3030-2680-DC0725F44B98}"/>
                </a:ext>
              </a:extLst>
            </p:cNvPr>
            <p:cNvSpPr/>
            <p:nvPr/>
          </p:nvSpPr>
          <p:spPr>
            <a:xfrm>
              <a:off x="3647371" y="5818211"/>
              <a:ext cx="45640" cy="30427"/>
            </a:xfrm>
            <a:custGeom>
              <a:avLst/>
              <a:gdLst>
                <a:gd name="connsiteX0" fmla="*/ 15214 w 45640"/>
                <a:gd name="connsiteY0" fmla="*/ 30427 h 30427"/>
                <a:gd name="connsiteX1" fmla="*/ 30427 w 45640"/>
                <a:gd name="connsiteY1" fmla="*/ 30427 h 30427"/>
                <a:gd name="connsiteX2" fmla="*/ 45641 w 45640"/>
                <a:gd name="connsiteY2" fmla="*/ 15214 h 30427"/>
                <a:gd name="connsiteX3" fmla="*/ 30427 w 45640"/>
                <a:gd name="connsiteY3" fmla="*/ 0 h 30427"/>
                <a:gd name="connsiteX4" fmla="*/ 15214 w 45640"/>
                <a:gd name="connsiteY4" fmla="*/ 0 h 30427"/>
                <a:gd name="connsiteX5" fmla="*/ 0 w 45640"/>
                <a:gd name="connsiteY5" fmla="*/ 15214 h 30427"/>
                <a:gd name="connsiteX6" fmla="*/ 15214 w 45640"/>
                <a:gd name="connsiteY6" fmla="*/ 30427 h 3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40" h="30427">
                  <a:moveTo>
                    <a:pt x="15214" y="30427"/>
                  </a:moveTo>
                  <a:lnTo>
                    <a:pt x="30427" y="30427"/>
                  </a:lnTo>
                  <a:cubicBezTo>
                    <a:pt x="39555" y="30427"/>
                    <a:pt x="45641" y="24342"/>
                    <a:pt x="45641" y="15214"/>
                  </a:cubicBezTo>
                  <a:cubicBezTo>
                    <a:pt x="45641" y="6085"/>
                    <a:pt x="39555" y="0"/>
                    <a:pt x="30427" y="0"/>
                  </a:cubicBezTo>
                  <a:lnTo>
                    <a:pt x="15214" y="0"/>
                  </a:lnTo>
                  <a:cubicBezTo>
                    <a:pt x="6085" y="0"/>
                    <a:pt x="0" y="6085"/>
                    <a:pt x="0" y="15214"/>
                  </a:cubicBezTo>
                  <a:cubicBezTo>
                    <a:pt x="0" y="24342"/>
                    <a:pt x="6085" y="30427"/>
                    <a:pt x="15214" y="30427"/>
                  </a:cubicBez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656"/>
                </a:solidFill>
                <a:effectLst/>
                <a:uLnTx/>
                <a:uFillTx/>
                <a:latin typeface="Arial"/>
                <a:ea typeface="+mn-ea"/>
                <a:cs typeface="+mn-cs"/>
              </a:endParaRPr>
            </a:p>
          </p:txBody>
        </p:sp>
        <p:sp>
          <p:nvSpPr>
            <p:cNvPr id="68" name="Freeform 49">
              <a:extLst>
                <a:ext uri="{FF2B5EF4-FFF2-40B4-BE49-F238E27FC236}">
                  <a16:creationId xmlns:a16="http://schemas.microsoft.com/office/drawing/2014/main" id="{1646467D-35AA-F7A9-F908-CB7C65B676D9}"/>
                </a:ext>
              </a:extLst>
            </p:cNvPr>
            <p:cNvSpPr/>
            <p:nvPr/>
          </p:nvSpPr>
          <p:spPr>
            <a:xfrm>
              <a:off x="3647371" y="5757357"/>
              <a:ext cx="45640" cy="30427"/>
            </a:xfrm>
            <a:custGeom>
              <a:avLst/>
              <a:gdLst>
                <a:gd name="connsiteX0" fmla="*/ 15214 w 45640"/>
                <a:gd name="connsiteY0" fmla="*/ 30427 h 30427"/>
                <a:gd name="connsiteX1" fmla="*/ 30427 w 45640"/>
                <a:gd name="connsiteY1" fmla="*/ 30427 h 30427"/>
                <a:gd name="connsiteX2" fmla="*/ 45641 w 45640"/>
                <a:gd name="connsiteY2" fmla="*/ 15214 h 30427"/>
                <a:gd name="connsiteX3" fmla="*/ 30427 w 45640"/>
                <a:gd name="connsiteY3" fmla="*/ 0 h 30427"/>
                <a:gd name="connsiteX4" fmla="*/ 15214 w 45640"/>
                <a:gd name="connsiteY4" fmla="*/ 0 h 30427"/>
                <a:gd name="connsiteX5" fmla="*/ 0 w 45640"/>
                <a:gd name="connsiteY5" fmla="*/ 15214 h 30427"/>
                <a:gd name="connsiteX6" fmla="*/ 15214 w 45640"/>
                <a:gd name="connsiteY6" fmla="*/ 30427 h 3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40" h="30427">
                  <a:moveTo>
                    <a:pt x="15214" y="30427"/>
                  </a:moveTo>
                  <a:lnTo>
                    <a:pt x="30427" y="30427"/>
                  </a:lnTo>
                  <a:cubicBezTo>
                    <a:pt x="39555" y="30427"/>
                    <a:pt x="45641" y="24342"/>
                    <a:pt x="45641" y="15214"/>
                  </a:cubicBezTo>
                  <a:cubicBezTo>
                    <a:pt x="45641" y="6085"/>
                    <a:pt x="39555" y="0"/>
                    <a:pt x="30427" y="0"/>
                  </a:cubicBezTo>
                  <a:lnTo>
                    <a:pt x="15214" y="0"/>
                  </a:lnTo>
                  <a:cubicBezTo>
                    <a:pt x="6085" y="0"/>
                    <a:pt x="0" y="6085"/>
                    <a:pt x="0" y="15214"/>
                  </a:cubicBezTo>
                  <a:cubicBezTo>
                    <a:pt x="0" y="24342"/>
                    <a:pt x="6085" y="30427"/>
                    <a:pt x="15214" y="30427"/>
                  </a:cubicBez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656"/>
                </a:solidFill>
                <a:effectLst/>
                <a:uLnTx/>
                <a:uFillTx/>
                <a:latin typeface="Arial"/>
                <a:ea typeface="+mn-ea"/>
                <a:cs typeface="+mn-cs"/>
              </a:endParaRPr>
            </a:p>
          </p:txBody>
        </p:sp>
      </p:grpSp>
      <p:sp>
        <p:nvSpPr>
          <p:cNvPr id="71" name="Rectangle 70">
            <a:extLst>
              <a:ext uri="{FF2B5EF4-FFF2-40B4-BE49-F238E27FC236}">
                <a16:creationId xmlns:a16="http://schemas.microsoft.com/office/drawing/2014/main" id="{F0519C99-85D2-F91D-DCAD-C19CC2A59266}"/>
              </a:ext>
            </a:extLst>
          </p:cNvPr>
          <p:cNvSpPr/>
          <p:nvPr/>
        </p:nvSpPr>
        <p:spPr>
          <a:xfrm>
            <a:off x="975230" y="2504855"/>
            <a:ext cx="2581194" cy="3899082"/>
          </a:xfrm>
          <a:prstGeom prst="rect">
            <a:avLst/>
          </a:prstGeom>
          <a:noFill/>
          <a:ln>
            <a:noFill/>
          </a:ln>
        </p:spPr>
        <p:txBody>
          <a:bodyPr wrap="square" lIns="182880" tIns="91440" rIns="182880" bIns="182880">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schemeClr val="accent2"/>
                </a:solidFill>
                <a:effectLst/>
                <a:uLnTx/>
                <a:uFillTx/>
                <a:latin typeface="Raleway SemiBold" pitchFamily="2" charset="0"/>
              </a:rPr>
              <a:t>Accident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effectLst/>
                <a:uLnTx/>
                <a:uFillTx/>
                <a:latin typeface="Raleway Medium"/>
                <a:ea typeface="+mn-ea"/>
                <a:cs typeface="+mn-cs"/>
              </a:rPr>
              <a:t>Protection for unexpected injuries, including:</a:t>
            </a:r>
          </a:p>
          <a:p>
            <a:pPr marL="109728" marR="0" lvl="0" indent="-109728"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Raleway Medium"/>
                <a:ea typeface="+mn-ea"/>
                <a:cs typeface="+mn-cs"/>
              </a:rPr>
              <a:t>Fractures</a:t>
            </a:r>
          </a:p>
          <a:p>
            <a:pPr marL="112710" marR="0" lvl="0" indent="-11271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Raleway Medium"/>
                <a:ea typeface="+mn-ea"/>
                <a:cs typeface="+mn-cs"/>
              </a:rPr>
              <a:t>Concussion</a:t>
            </a:r>
          </a:p>
          <a:p>
            <a:pPr marL="112710" marR="0" lvl="0" indent="-11271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Raleway Medium"/>
                <a:ea typeface="+mn-ea"/>
                <a:cs typeface="+mn-cs"/>
              </a:rPr>
              <a:t>Sprains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effectLst/>
                <a:uLnTx/>
                <a:uFillTx/>
                <a:latin typeface="Raleway Medium"/>
                <a:ea typeface="+mn-ea"/>
                <a:cs typeface="+mn-cs"/>
              </a:rPr>
              <a:t>Benefits paid based on injury &amp; treatment including:</a:t>
            </a:r>
          </a:p>
          <a:p>
            <a:pPr marL="112710" marR="0" lvl="0" indent="-11271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Raleway Medium"/>
                <a:ea typeface="+mn-ea"/>
                <a:cs typeface="+mn-cs"/>
              </a:rPr>
              <a:t>ER service</a:t>
            </a:r>
          </a:p>
          <a:p>
            <a:pPr marL="112710" marR="0" lvl="0" indent="-11271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Raleway Medium"/>
                <a:ea typeface="+mn-ea"/>
                <a:cs typeface="+mn-cs"/>
              </a:rPr>
              <a:t>Urgent care</a:t>
            </a:r>
          </a:p>
          <a:p>
            <a:pPr algn="ctr" defTabSz="914400">
              <a:defRPr/>
            </a:pPr>
            <a:endParaRPr lang="en-US" sz="1400" noProof="0" dirty="0">
              <a:highlight>
                <a:srgbClr val="FFFF00"/>
              </a:highlight>
              <a:latin typeface="Raleway Medium"/>
            </a:endParaRPr>
          </a:p>
          <a:p>
            <a:pPr algn="ctr" defTabSz="914400">
              <a:defRPr/>
            </a:pPr>
            <a:r>
              <a:rPr kumimoji="0" lang="en-US" sz="1400" b="0" i="0" u="none" strike="noStrike" kern="1200" cap="none" spc="0" normalizeH="0" baseline="0" noProof="0" dirty="0">
                <a:ln>
                  <a:noFill/>
                </a:ln>
                <a:effectLst/>
                <a:uLnTx/>
                <a:uFillTx/>
                <a:latin typeface="Raleway Medium"/>
                <a:ea typeface="+mn-ea"/>
                <a:cs typeface="+mn-cs"/>
              </a:rPr>
              <a:t>Wellness Benefit: $</a:t>
            </a:r>
            <a:r>
              <a:rPr lang="en-US" sz="1400" dirty="0">
                <a:latin typeface="Raleway Medium"/>
              </a:rPr>
              <a:t>75</a:t>
            </a:r>
            <a:endParaRPr kumimoji="0" lang="en-US" sz="1600" b="0" i="0" u="none" strike="noStrike" kern="1200" cap="none" spc="0" normalizeH="0" baseline="0" noProof="0" dirty="0">
              <a:ln>
                <a:noFill/>
              </a:ln>
              <a:effectLst/>
              <a:uLnTx/>
              <a:uFillTx/>
              <a:latin typeface="Raleway Medium"/>
              <a:ea typeface="+mn-ea"/>
              <a:cs typeface="+mn-cs"/>
            </a:endParaRPr>
          </a:p>
          <a:p>
            <a:pPr marL="112710" marR="0" lvl="0" indent="-11271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chemeClr val="accent5"/>
              </a:solidFill>
              <a:effectLst/>
              <a:uLnTx/>
              <a:uFillTx/>
              <a:latin typeface="Raleway Medium"/>
              <a:ea typeface="+mn-ea"/>
              <a:cs typeface="+mn-cs"/>
            </a:endParaRPr>
          </a:p>
        </p:txBody>
      </p:sp>
      <p:sp>
        <p:nvSpPr>
          <p:cNvPr id="74" name="Rectangle 73">
            <a:extLst>
              <a:ext uri="{FF2B5EF4-FFF2-40B4-BE49-F238E27FC236}">
                <a16:creationId xmlns:a16="http://schemas.microsoft.com/office/drawing/2014/main" id="{8DAD93AB-56CA-FD78-7613-0B9025A42CC5}"/>
              </a:ext>
            </a:extLst>
          </p:cNvPr>
          <p:cNvSpPr/>
          <p:nvPr/>
        </p:nvSpPr>
        <p:spPr>
          <a:xfrm>
            <a:off x="4535021" y="2504855"/>
            <a:ext cx="2461533" cy="3899082"/>
          </a:xfrm>
          <a:prstGeom prst="rect">
            <a:avLst/>
          </a:prstGeom>
          <a:noFill/>
          <a:ln>
            <a:noFill/>
          </a:ln>
        </p:spPr>
        <p:txBody>
          <a:bodyPr wrap="square" lIns="182880" tIns="91440" rIns="182880" bIns="182880">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schemeClr val="accent2"/>
                </a:solidFill>
                <a:effectLst/>
                <a:uLnTx/>
                <a:uFillTx/>
                <a:latin typeface="Raleway SemiBold" pitchFamily="2" charset="0"/>
              </a:rPr>
              <a:t>Critical Illness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effectLst/>
                <a:uLnTx/>
                <a:uFillTx/>
                <a:latin typeface="Raleway Medium"/>
                <a:ea typeface="+mn-ea"/>
                <a:cs typeface="+mn-cs"/>
              </a:rPr>
              <a:t>Pays you a lump sum for diagnoses including:</a:t>
            </a:r>
          </a:p>
          <a:p>
            <a:pPr marL="112710" marR="0" lvl="0" indent="-11271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Raleway Medium"/>
                <a:ea typeface="+mn-ea"/>
                <a:cs typeface="+mn-cs"/>
              </a:rPr>
              <a:t>Cancer</a:t>
            </a:r>
          </a:p>
          <a:p>
            <a:pPr marL="112710" marR="0" lvl="0" indent="-11271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Raleway Medium"/>
                <a:ea typeface="+mn-ea"/>
                <a:cs typeface="+mn-cs"/>
              </a:rPr>
              <a:t>Heart attack</a:t>
            </a:r>
          </a:p>
          <a:p>
            <a:pPr marL="112710" marR="0" lvl="0" indent="-11271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Raleway Medium"/>
                <a:ea typeface="+mn-ea"/>
                <a:cs typeface="+mn-cs"/>
              </a:rPr>
              <a:t>Stroke</a:t>
            </a:r>
          </a:p>
          <a:p>
            <a:pPr marL="112710" marR="0" lvl="0" indent="-11271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Raleway Medium"/>
                <a:ea typeface="+mn-ea"/>
                <a:cs typeface="+mn-cs"/>
              </a:rPr>
              <a:t>Major organ failure</a:t>
            </a:r>
          </a:p>
          <a:p>
            <a:pPr marL="112710" marR="0" lvl="0" indent="-11271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Raleway Medium"/>
                <a:ea typeface="+mn-ea"/>
                <a:cs typeface="+mn-cs"/>
              </a:rPr>
              <a:t>Paralysis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effectLst/>
                <a:uLnTx/>
                <a:uFillTx/>
                <a:latin typeface="Raleway Medium"/>
                <a:ea typeface="+mn-ea"/>
                <a:cs typeface="+mn-cs"/>
              </a:rPr>
              <a:t>Use your benefit to help cover upcoming treatment expenses.</a:t>
            </a:r>
          </a:p>
          <a:p>
            <a:pPr marL="0" marR="0" lvl="0" indent="0" algn="l" defTabSz="914400" rtl="0" eaLnBrk="1" fontAlgn="auto" latinLnBrk="0" hangingPunct="1">
              <a:lnSpc>
                <a:spcPct val="100000"/>
              </a:lnSpc>
              <a:spcBef>
                <a:spcPts val="600"/>
              </a:spcBef>
              <a:spcAft>
                <a:spcPts val="0"/>
              </a:spcAft>
              <a:buClrTx/>
              <a:buSzTx/>
              <a:buFontTx/>
              <a:buNone/>
              <a:tabLst/>
              <a:defRPr/>
            </a:pPr>
            <a:endParaRPr lang="en-US" sz="1400" dirty="0">
              <a:latin typeface="Raleway Medium"/>
            </a:endParaRPr>
          </a:p>
          <a:p>
            <a:pPr algn="ctr" defTabSz="914400">
              <a:spcBef>
                <a:spcPts val="600"/>
              </a:spcBef>
              <a:defRPr/>
            </a:pPr>
            <a:r>
              <a:rPr kumimoji="0" lang="en-US" sz="1400" b="0" i="0" u="none" strike="noStrike" kern="1200" cap="none" spc="0" normalizeH="0" baseline="0" noProof="0" dirty="0">
                <a:ln>
                  <a:noFill/>
                </a:ln>
                <a:effectLst/>
                <a:uLnTx/>
                <a:uFillTx/>
                <a:latin typeface="Raleway Medium"/>
                <a:ea typeface="+mn-ea"/>
                <a:cs typeface="+mn-cs"/>
              </a:rPr>
              <a:t>Wellness Benefit: $100</a:t>
            </a:r>
            <a:endParaRPr kumimoji="0" lang="en-US" sz="1600" b="0" i="0" u="none" strike="noStrike" kern="1200" cap="none" spc="0" normalizeH="0" baseline="0" noProof="0" dirty="0">
              <a:ln>
                <a:noFill/>
              </a:ln>
              <a:effectLst/>
              <a:uLnTx/>
              <a:uFillTx/>
              <a:latin typeface="Raleway Medium"/>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effectLst/>
                <a:uLnTx/>
                <a:uFillTx/>
                <a:latin typeface="Raleway Medium"/>
                <a:ea typeface="+mn-ea"/>
                <a:cs typeface="+mn-cs"/>
              </a:rPr>
              <a:t> </a:t>
            </a:r>
          </a:p>
        </p:txBody>
      </p:sp>
      <p:sp>
        <p:nvSpPr>
          <p:cNvPr id="75" name="Rectangle 74">
            <a:extLst>
              <a:ext uri="{FF2B5EF4-FFF2-40B4-BE49-F238E27FC236}">
                <a16:creationId xmlns:a16="http://schemas.microsoft.com/office/drawing/2014/main" id="{5F87826E-8DAB-7864-52F3-AC08100D5FE2}"/>
              </a:ext>
            </a:extLst>
          </p:cNvPr>
          <p:cNvSpPr/>
          <p:nvPr/>
        </p:nvSpPr>
        <p:spPr>
          <a:xfrm>
            <a:off x="7995110" y="2482596"/>
            <a:ext cx="2508557" cy="3899082"/>
          </a:xfrm>
          <a:prstGeom prst="rect">
            <a:avLst/>
          </a:prstGeom>
          <a:noFill/>
          <a:ln>
            <a:noFill/>
          </a:ln>
        </p:spPr>
        <p:txBody>
          <a:bodyPr wrap="square" lIns="182880" tIns="91440" rIns="182880" bIns="182880">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schemeClr val="accent2"/>
                </a:solidFill>
                <a:effectLst/>
                <a:uLnTx/>
                <a:uFillTx/>
                <a:latin typeface="Raleway SemiBold" pitchFamily="2" charset="0"/>
              </a:rPr>
              <a:t>Hospital Indemnity</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effectLst/>
                <a:uLnTx/>
                <a:uFillTx/>
                <a:latin typeface="Raleway Medium"/>
                <a:ea typeface="+mn-ea"/>
                <a:cs typeface="+mn-cs"/>
              </a:rPr>
              <a:t>Pays you directly for inpatient hospital treatment:</a:t>
            </a:r>
          </a:p>
          <a:p>
            <a:pPr marL="112710" marR="0" lvl="0" indent="-11271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Raleway Medium"/>
                <a:ea typeface="+mn-ea"/>
                <a:cs typeface="+mn-cs"/>
              </a:rPr>
              <a:t>Admission benefit</a:t>
            </a:r>
          </a:p>
          <a:p>
            <a:pPr marL="112710" marR="0" lvl="0" indent="-11271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Raleway Medium"/>
                <a:ea typeface="+mn-ea"/>
                <a:cs typeface="+mn-cs"/>
              </a:rPr>
              <a:t>Hospital stay</a:t>
            </a:r>
          </a:p>
          <a:p>
            <a:pPr marL="112710" marR="0" lvl="0" indent="-11271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Raleway Medium"/>
                <a:ea typeface="+mn-ea"/>
                <a:cs typeface="+mn-cs"/>
              </a:rPr>
              <a:t>ICU stay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595959"/>
              </a:solidFill>
              <a:effectLst/>
              <a:uLnTx/>
              <a:uFillTx/>
              <a:latin typeface="Raleway Medium"/>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dirty="0">
              <a:ln>
                <a:noFill/>
              </a:ln>
              <a:effectLst/>
              <a:highlight>
                <a:srgbClr val="FFFF00"/>
              </a:highlight>
              <a:uLnTx/>
              <a:uFillTx/>
              <a:latin typeface="Raleway Medium"/>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lang="en-US" sz="1400" dirty="0">
              <a:solidFill>
                <a:srgbClr val="FF0066"/>
              </a:solidFill>
              <a:latin typeface="Raleway Medium"/>
            </a:endParaRPr>
          </a:p>
          <a:p>
            <a:pPr algn="ctr" defTabSz="914400">
              <a:spcBef>
                <a:spcPts val="600"/>
              </a:spcBef>
              <a:defRPr/>
            </a:pPr>
            <a:r>
              <a:rPr kumimoji="0" lang="en-US" sz="1400" b="0" i="0" u="none" strike="noStrike" kern="1200" cap="none" spc="0" normalizeH="0" baseline="0" noProof="0" dirty="0">
                <a:ln>
                  <a:noFill/>
                </a:ln>
                <a:effectLst/>
                <a:uLnTx/>
                <a:uFillTx/>
                <a:latin typeface="Raleway Medium"/>
                <a:ea typeface="+mn-ea"/>
                <a:cs typeface="+mn-cs"/>
              </a:rPr>
              <a:t>Wellness Benefit: $</a:t>
            </a:r>
            <a:r>
              <a:rPr lang="en-US" sz="1400" dirty="0">
                <a:latin typeface="Raleway Medium"/>
              </a:rPr>
              <a:t>50</a:t>
            </a:r>
            <a:endParaRPr kumimoji="0" lang="en-US" sz="1600" b="0" i="0" u="none" strike="noStrike" kern="1200" cap="none" spc="0" normalizeH="0" baseline="0" noProof="0" dirty="0">
              <a:ln>
                <a:noFill/>
              </a:ln>
              <a:effectLst/>
              <a:uLnTx/>
              <a:uFillTx/>
              <a:latin typeface="Raleway Medium"/>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FF0066"/>
                </a:solidFill>
                <a:effectLst/>
                <a:uLnTx/>
                <a:uFillTx/>
                <a:latin typeface="Raleway Medium"/>
                <a:ea typeface="+mn-ea"/>
                <a:cs typeface="+mn-cs"/>
              </a:rPr>
              <a:t> </a:t>
            </a:r>
          </a:p>
        </p:txBody>
      </p:sp>
      <p:sp>
        <p:nvSpPr>
          <p:cNvPr id="9" name="Title 8">
            <a:extLst>
              <a:ext uri="{FF2B5EF4-FFF2-40B4-BE49-F238E27FC236}">
                <a16:creationId xmlns:a16="http://schemas.microsoft.com/office/drawing/2014/main" id="{6C425FD7-45DB-6F24-CBE1-AC179D7C1ED4}"/>
              </a:ext>
            </a:extLst>
          </p:cNvPr>
          <p:cNvSpPr>
            <a:spLocks noGrp="1"/>
          </p:cNvSpPr>
          <p:nvPr>
            <p:ph type="title"/>
          </p:nvPr>
        </p:nvSpPr>
        <p:spPr/>
        <p:txBody>
          <a:bodyPr/>
          <a:lstStyle/>
          <a:p>
            <a:r>
              <a:rPr lang="en-US" dirty="0"/>
              <a:t>Supplemental Health Benefits</a:t>
            </a:r>
          </a:p>
        </p:txBody>
      </p:sp>
    </p:spTree>
    <p:extLst>
      <p:ext uri="{BB962C8B-B14F-4D97-AF65-F5344CB8AC3E}">
        <p14:creationId xmlns:p14="http://schemas.microsoft.com/office/powerpoint/2010/main" val="35078311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3BC89A-8FFA-4DDE-2E59-368E149690EC}"/>
              </a:ext>
            </a:extLst>
          </p:cNvPr>
          <p:cNvSpPr>
            <a:spLocks noGrp="1"/>
          </p:cNvSpPr>
          <p:nvPr>
            <p:ph type="title"/>
          </p:nvPr>
        </p:nvSpPr>
        <p:spPr/>
        <p:txBody>
          <a:bodyPr/>
          <a:lstStyle/>
          <a:p>
            <a:r>
              <a:rPr lang="en-US" dirty="0"/>
              <a:t>Accident Insurance</a:t>
            </a:r>
          </a:p>
        </p:txBody>
      </p:sp>
      <p:graphicFrame>
        <p:nvGraphicFramePr>
          <p:cNvPr id="5" name="Table 4">
            <a:extLst>
              <a:ext uri="{FF2B5EF4-FFF2-40B4-BE49-F238E27FC236}">
                <a16:creationId xmlns:a16="http://schemas.microsoft.com/office/drawing/2014/main" id="{59AAEADE-7323-58B3-6526-595B1D75FD60}"/>
              </a:ext>
            </a:extLst>
          </p:cNvPr>
          <p:cNvGraphicFramePr>
            <a:graphicFrameLocks noGrp="1"/>
          </p:cNvGraphicFramePr>
          <p:nvPr>
            <p:extLst>
              <p:ext uri="{D42A27DB-BD31-4B8C-83A1-F6EECF244321}">
                <p14:modId xmlns:p14="http://schemas.microsoft.com/office/powerpoint/2010/main" val="3606507200"/>
              </p:ext>
            </p:extLst>
          </p:nvPr>
        </p:nvGraphicFramePr>
        <p:xfrm>
          <a:off x="1181206" y="4785182"/>
          <a:ext cx="2207831" cy="955911"/>
        </p:xfrm>
        <a:graphic>
          <a:graphicData uri="http://schemas.openxmlformats.org/drawingml/2006/table">
            <a:tbl>
              <a:tblPr firstRow="1" bandRow="1">
                <a:tableStyleId>{5C22544A-7EE6-4342-B048-85BDC9FD1C3A}</a:tableStyleId>
              </a:tblPr>
              <a:tblGrid>
                <a:gridCol w="2207831">
                  <a:extLst>
                    <a:ext uri="{9D8B030D-6E8A-4147-A177-3AD203B41FA5}">
                      <a16:colId xmlns:a16="http://schemas.microsoft.com/office/drawing/2014/main" val="1717695596"/>
                    </a:ext>
                  </a:extLst>
                </a:gridCol>
              </a:tblGrid>
              <a:tr h="324249">
                <a:tc>
                  <a:txBody>
                    <a:bodyPr/>
                    <a:lstStyle/>
                    <a:p>
                      <a:pPr algn="ctr"/>
                      <a:r>
                        <a:rPr lang="en-US" sz="1800" b="0" dirty="0">
                          <a:latin typeface="Raleway ExtraBold" pitchFamily="2" charset="0"/>
                        </a:rPr>
                        <a:t>Wellness Benefit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154881381"/>
                  </a:ext>
                </a:extLst>
              </a:tr>
              <a:tr h="590151">
                <a:tc>
                  <a:txBody>
                    <a:bodyPr/>
                    <a:lstStyle/>
                    <a:p>
                      <a:pPr algn="ctr"/>
                      <a:r>
                        <a:rPr lang="en-US" dirty="0">
                          <a:solidFill>
                            <a:schemeClr val="tx1"/>
                          </a:solidFill>
                        </a:rPr>
                        <a:t>$75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42351859"/>
                  </a:ext>
                </a:extLst>
              </a:tr>
            </a:tbl>
          </a:graphicData>
        </a:graphic>
      </p:graphicFrame>
      <p:sp>
        <p:nvSpPr>
          <p:cNvPr id="14" name="Rectangle 7">
            <a:extLst>
              <a:ext uri="{FF2B5EF4-FFF2-40B4-BE49-F238E27FC236}">
                <a16:creationId xmlns:a16="http://schemas.microsoft.com/office/drawing/2014/main" id="{1C8CC8BF-DBDC-6375-8215-BE5B7CE4BF2B}"/>
              </a:ext>
            </a:extLst>
          </p:cNvPr>
          <p:cNvSpPr>
            <a:spLocks noChangeArrowheads="1"/>
          </p:cNvSpPr>
          <p:nvPr/>
        </p:nvSpPr>
        <p:spPr bwMode="auto">
          <a:xfrm>
            <a:off x="1064443" y="1292976"/>
            <a:ext cx="9757527"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14350" algn="r"/>
              </a:tabLst>
              <a:defRPr>
                <a:solidFill>
                  <a:schemeClr val="tx1"/>
                </a:solidFill>
                <a:latin typeface="Arial" panose="020B0604020202020204" pitchFamily="34" charset="0"/>
              </a:defRPr>
            </a:lvl1pPr>
            <a:lvl2pPr eaLnBrk="0" fontAlgn="base" hangingPunct="0">
              <a:spcBef>
                <a:spcPct val="0"/>
              </a:spcBef>
              <a:spcAft>
                <a:spcPct val="0"/>
              </a:spcAft>
              <a:tabLst>
                <a:tab pos="514350" algn="r"/>
              </a:tabLst>
              <a:defRPr>
                <a:solidFill>
                  <a:schemeClr val="tx1"/>
                </a:solidFill>
                <a:latin typeface="Arial" panose="020B0604020202020204" pitchFamily="34" charset="0"/>
              </a:defRPr>
            </a:lvl2pPr>
            <a:lvl3pPr eaLnBrk="0" fontAlgn="base" hangingPunct="0">
              <a:spcBef>
                <a:spcPct val="0"/>
              </a:spcBef>
              <a:spcAft>
                <a:spcPct val="0"/>
              </a:spcAft>
              <a:tabLst>
                <a:tab pos="514350" algn="r"/>
              </a:tabLst>
              <a:defRPr>
                <a:solidFill>
                  <a:schemeClr val="tx1"/>
                </a:solidFill>
                <a:latin typeface="Arial" panose="020B0604020202020204" pitchFamily="34" charset="0"/>
              </a:defRPr>
            </a:lvl3pPr>
            <a:lvl4pPr eaLnBrk="0" fontAlgn="base" hangingPunct="0">
              <a:spcBef>
                <a:spcPct val="0"/>
              </a:spcBef>
              <a:spcAft>
                <a:spcPct val="0"/>
              </a:spcAft>
              <a:tabLst>
                <a:tab pos="514350" algn="r"/>
              </a:tabLst>
              <a:defRPr>
                <a:solidFill>
                  <a:schemeClr val="tx1"/>
                </a:solidFill>
                <a:latin typeface="Arial" panose="020B0604020202020204" pitchFamily="34" charset="0"/>
              </a:defRPr>
            </a:lvl4pPr>
            <a:lvl5pPr eaLnBrk="0" fontAlgn="base" hangingPunct="0">
              <a:spcBef>
                <a:spcPct val="0"/>
              </a:spcBef>
              <a:spcAft>
                <a:spcPct val="0"/>
              </a:spcAft>
              <a:tabLst>
                <a:tab pos="514350" algn="r"/>
              </a:tabLst>
              <a:defRPr>
                <a:solidFill>
                  <a:schemeClr val="tx1"/>
                </a:solidFill>
                <a:latin typeface="Arial" panose="020B0604020202020204" pitchFamily="34" charset="0"/>
              </a:defRPr>
            </a:lvl5pPr>
            <a:lvl6pPr eaLnBrk="0" fontAlgn="base" hangingPunct="0">
              <a:spcBef>
                <a:spcPct val="0"/>
              </a:spcBef>
              <a:spcAft>
                <a:spcPct val="0"/>
              </a:spcAft>
              <a:tabLst>
                <a:tab pos="514350" algn="r"/>
              </a:tabLst>
              <a:defRPr>
                <a:solidFill>
                  <a:schemeClr val="tx1"/>
                </a:solidFill>
                <a:latin typeface="Arial" panose="020B0604020202020204" pitchFamily="34" charset="0"/>
              </a:defRPr>
            </a:lvl6pPr>
            <a:lvl7pPr eaLnBrk="0" fontAlgn="base" hangingPunct="0">
              <a:spcBef>
                <a:spcPct val="0"/>
              </a:spcBef>
              <a:spcAft>
                <a:spcPct val="0"/>
              </a:spcAft>
              <a:tabLst>
                <a:tab pos="514350" algn="r"/>
              </a:tabLst>
              <a:defRPr>
                <a:solidFill>
                  <a:schemeClr val="tx1"/>
                </a:solidFill>
                <a:latin typeface="Arial" panose="020B0604020202020204" pitchFamily="34" charset="0"/>
              </a:defRPr>
            </a:lvl7pPr>
            <a:lvl8pPr eaLnBrk="0" fontAlgn="base" hangingPunct="0">
              <a:spcBef>
                <a:spcPct val="0"/>
              </a:spcBef>
              <a:spcAft>
                <a:spcPct val="0"/>
              </a:spcAft>
              <a:tabLst>
                <a:tab pos="514350" algn="r"/>
              </a:tabLst>
              <a:defRPr>
                <a:solidFill>
                  <a:schemeClr val="tx1"/>
                </a:solidFill>
                <a:latin typeface="Arial" panose="020B0604020202020204" pitchFamily="34" charset="0"/>
              </a:defRPr>
            </a:lvl8pPr>
            <a:lvl9pPr eaLnBrk="0" fontAlgn="base" hangingPunct="0">
              <a:spcBef>
                <a:spcPct val="0"/>
              </a:spcBef>
              <a:spcAft>
                <a:spcPct val="0"/>
              </a:spcAft>
              <a:tabLst>
                <a:tab pos="514350" algn="r"/>
              </a:tabLst>
              <a:defRPr>
                <a:solidFill>
                  <a:schemeClr val="tx1"/>
                </a:solidFill>
                <a:latin typeface="Arial" panose="020B0604020202020204" pitchFamily="34" charset="0"/>
              </a:defRPr>
            </a:lvl9pPr>
          </a:lstStyle>
          <a:p>
            <a:pPr defTabSz="914400"/>
            <a:r>
              <a:rPr lang="en-US" dirty="0">
                <a:latin typeface="+mn-lt"/>
                <a:cs typeface="Noto Sans" panose="020B0502040504020204" pitchFamily="34"/>
              </a:rPr>
              <a:t>Accident Insurance pays a lump-sum benefit directly to you based on the type of injury sustained and treatment needed. This policy has on/off job coverage and it includes a $75 Wellness Benefit for you and your dependents.</a:t>
            </a:r>
          </a:p>
          <a:p>
            <a:pPr marL="0" marR="0" lvl="0" indent="0" algn="l" defTabSz="914400" rtl="0" eaLnBrk="0" fontAlgn="base" latinLnBrk="0" hangingPunct="0">
              <a:lnSpc>
                <a:spcPct val="100000"/>
              </a:lnSpc>
              <a:spcBef>
                <a:spcPct val="0"/>
              </a:spcBef>
              <a:spcAft>
                <a:spcPct val="0"/>
              </a:spcAft>
              <a:buClrTx/>
              <a:buSzTx/>
              <a:buFontTx/>
              <a:buNone/>
              <a:tabLst>
                <a:tab pos="514350" algn="r"/>
              </a:tabLst>
            </a:pPr>
            <a:r>
              <a:rPr kumimoji="0" lang="en-US" altLang="en-US" b="0" i="0" u="none" strike="noStrike" cap="none" normalizeH="0" baseline="0" dirty="0">
                <a:ln>
                  <a:noFill/>
                </a:ln>
                <a:effectLst/>
                <a:latin typeface="+mn-lt"/>
                <a:ea typeface="Times New Roman" panose="02020603050405020304" pitchFamily="18" charset="0"/>
                <a:cs typeface="Noto Sans" panose="020B0502040504020204" pitchFamily="34"/>
              </a:rPr>
              <a:t>Accident coverage can help to reimburse you for expenses like: </a:t>
            </a:r>
          </a:p>
          <a:p>
            <a:pPr marL="0" marR="0" lvl="0" indent="0" algn="l" defTabSz="914400" rtl="0" eaLnBrk="0" fontAlgn="base" latinLnBrk="0" hangingPunct="0">
              <a:lnSpc>
                <a:spcPct val="100000"/>
              </a:lnSpc>
              <a:spcBef>
                <a:spcPct val="0"/>
              </a:spcBef>
              <a:spcAft>
                <a:spcPct val="0"/>
              </a:spcAft>
              <a:buClrTx/>
              <a:buSzTx/>
              <a:buFontTx/>
              <a:buNone/>
              <a:tabLst>
                <a:tab pos="514350" algn="r"/>
              </a:tabLst>
            </a:pPr>
            <a:endParaRPr kumimoji="0" lang="en-US" altLang="en-US" sz="1600" b="0" i="0" u="none" strike="noStrike" cap="none" normalizeH="0" baseline="0" dirty="0">
              <a:ln>
                <a:noFill/>
              </a:ln>
              <a:effectLst/>
              <a:latin typeface="+mn-lt"/>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tab pos="514350" algn="r"/>
              </a:tabLst>
            </a:pPr>
            <a:r>
              <a:rPr kumimoji="0" lang="en-US" altLang="en-US" sz="1600" b="0" i="0" u="none" strike="noStrike" cap="none" normalizeH="0" baseline="0" dirty="0">
                <a:ln>
                  <a:noFill/>
                </a:ln>
                <a:effectLst/>
                <a:latin typeface="+mn-lt"/>
                <a:ea typeface="Arial" panose="020B0604020202020204" pitchFamily="34" charset="0"/>
                <a:cs typeface="Times New Roman" panose="02020603050405020304" pitchFamily="18" charset="0"/>
              </a:rPr>
              <a:t>Ambulance transportation</a:t>
            </a:r>
            <a:endParaRPr kumimoji="0" lang="en-US" altLang="en-US" sz="1600" b="0" i="0" u="none" strike="noStrike" cap="none" normalizeH="0" baseline="0" dirty="0">
              <a:ln>
                <a:noFill/>
              </a:ln>
              <a:effectLst/>
              <a:latin typeface="+mn-lt"/>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tab pos="514350" algn="r"/>
              </a:tabLst>
            </a:pPr>
            <a:r>
              <a:rPr kumimoji="0" lang="en-US" altLang="en-US" sz="1600" b="0" i="0" u="none" strike="noStrike" cap="none" normalizeH="0" baseline="0" dirty="0">
                <a:ln>
                  <a:noFill/>
                </a:ln>
                <a:effectLst/>
                <a:latin typeface="+mn-lt"/>
                <a:ea typeface="Arial" panose="020B0604020202020204" pitchFamily="34" charset="0"/>
                <a:cs typeface="Times New Roman" panose="02020603050405020304" pitchFamily="18" charset="0"/>
              </a:rPr>
              <a:t>Coverage for medical expenses, hospital stays, and surgeries</a:t>
            </a:r>
            <a:endParaRPr kumimoji="0" lang="en-US" altLang="en-US" sz="1600" b="0" i="0" u="none" strike="noStrike" cap="none" normalizeH="0" baseline="0" dirty="0">
              <a:ln>
                <a:noFill/>
              </a:ln>
              <a:effectLst/>
              <a:latin typeface="+mn-lt"/>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tab pos="514350" algn="r"/>
              </a:tabLst>
            </a:pPr>
            <a:r>
              <a:rPr kumimoji="0" lang="en-US" altLang="en-US" sz="1600" b="0" i="0" u="none" strike="noStrike" cap="none" normalizeH="0" baseline="0" dirty="0">
                <a:ln>
                  <a:noFill/>
                </a:ln>
                <a:effectLst/>
                <a:latin typeface="+mn-lt"/>
                <a:ea typeface="Arial" panose="020B0604020202020204" pitchFamily="34" charset="0"/>
                <a:cs typeface="Times New Roman" panose="02020603050405020304" pitchFamily="18" charset="0"/>
              </a:rPr>
              <a:t>Therapy charges and rehabilitation costs</a:t>
            </a:r>
            <a:endParaRPr kumimoji="0" lang="en-US" altLang="en-US" sz="1600" b="0" i="0" u="none" strike="noStrike" cap="none" normalizeH="0" baseline="0" dirty="0">
              <a:ln>
                <a:noFill/>
              </a:ln>
              <a:effectLst/>
              <a:latin typeface="+mn-lt"/>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tab pos="514350" algn="r"/>
              </a:tabLst>
            </a:pPr>
            <a:r>
              <a:rPr kumimoji="0" lang="en-US" altLang="en-US" sz="1600" b="0" i="0" u="none" strike="noStrike" cap="none" normalizeH="0" baseline="0" dirty="0">
                <a:ln>
                  <a:noFill/>
                </a:ln>
                <a:effectLst/>
                <a:latin typeface="+mn-lt"/>
                <a:ea typeface="Arial" panose="020B0604020202020204" pitchFamily="34" charset="0"/>
                <a:cs typeface="Times New Roman" panose="02020603050405020304" pitchFamily="18" charset="0"/>
              </a:rPr>
              <a:t>Financial support in case of injury from an accident</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tab pos="514350" algn="r"/>
              </a:tabLst>
            </a:pPr>
            <a:r>
              <a:rPr kumimoji="0" lang="en-US" altLang="en-US" sz="1600" b="0" i="0" u="none" strike="noStrike" cap="none" normalizeH="0" baseline="0" dirty="0">
                <a:ln>
                  <a:noFill/>
                </a:ln>
                <a:effectLst/>
                <a:latin typeface="+mn-lt"/>
                <a:ea typeface="Arial" panose="020B0604020202020204" pitchFamily="34" charset="0"/>
                <a:cs typeface="Times New Roman" panose="02020603050405020304" pitchFamily="18" charset="0"/>
              </a:rPr>
              <a:t>No medical exam required for quick and easy coverage</a:t>
            </a:r>
            <a:endParaRPr kumimoji="0" lang="en-US" altLang="en-US" sz="1600" b="0" i="0" u="none" strike="noStrike" cap="none" normalizeH="0" baseline="0" dirty="0">
              <a:ln>
                <a:noFill/>
              </a:ln>
              <a:effectLst/>
              <a:latin typeface="+mn-lt"/>
            </a:endParaRPr>
          </a:p>
        </p:txBody>
      </p:sp>
      <p:graphicFrame>
        <p:nvGraphicFramePr>
          <p:cNvPr id="21" name="Table 20">
            <a:extLst>
              <a:ext uri="{FF2B5EF4-FFF2-40B4-BE49-F238E27FC236}">
                <a16:creationId xmlns:a16="http://schemas.microsoft.com/office/drawing/2014/main" id="{0D72C56F-B849-F64A-BCB0-223CC415AA5F}"/>
              </a:ext>
            </a:extLst>
          </p:cNvPr>
          <p:cNvGraphicFramePr>
            <a:graphicFrameLocks noGrp="1"/>
          </p:cNvGraphicFramePr>
          <p:nvPr>
            <p:extLst>
              <p:ext uri="{D42A27DB-BD31-4B8C-83A1-F6EECF244321}">
                <p14:modId xmlns:p14="http://schemas.microsoft.com/office/powerpoint/2010/main" val="1450462874"/>
              </p:ext>
            </p:extLst>
          </p:nvPr>
        </p:nvGraphicFramePr>
        <p:xfrm>
          <a:off x="4704735" y="4424516"/>
          <a:ext cx="6854920" cy="1707501"/>
        </p:xfrm>
        <a:graphic>
          <a:graphicData uri="http://schemas.openxmlformats.org/drawingml/2006/table">
            <a:tbl>
              <a:tblPr/>
              <a:tblGrid>
                <a:gridCol w="1713730">
                  <a:extLst>
                    <a:ext uri="{9D8B030D-6E8A-4147-A177-3AD203B41FA5}">
                      <a16:colId xmlns:a16="http://schemas.microsoft.com/office/drawing/2014/main" val="3221041497"/>
                    </a:ext>
                  </a:extLst>
                </a:gridCol>
                <a:gridCol w="1713730">
                  <a:extLst>
                    <a:ext uri="{9D8B030D-6E8A-4147-A177-3AD203B41FA5}">
                      <a16:colId xmlns:a16="http://schemas.microsoft.com/office/drawing/2014/main" val="1837780837"/>
                    </a:ext>
                  </a:extLst>
                </a:gridCol>
                <a:gridCol w="1713730">
                  <a:extLst>
                    <a:ext uri="{9D8B030D-6E8A-4147-A177-3AD203B41FA5}">
                      <a16:colId xmlns:a16="http://schemas.microsoft.com/office/drawing/2014/main" val="2951140462"/>
                    </a:ext>
                  </a:extLst>
                </a:gridCol>
                <a:gridCol w="1713730">
                  <a:extLst>
                    <a:ext uri="{9D8B030D-6E8A-4147-A177-3AD203B41FA5}">
                      <a16:colId xmlns:a16="http://schemas.microsoft.com/office/drawing/2014/main" val="2438350371"/>
                    </a:ext>
                  </a:extLst>
                </a:gridCol>
              </a:tblGrid>
              <a:tr h="483027">
                <a:tc gridSpan="4">
                  <a:txBody>
                    <a:bodyPr/>
                    <a:lstStyle/>
                    <a:p>
                      <a:pPr algn="ctr" fontAlgn="base"/>
                      <a:r>
                        <a:rPr lang="en-US" sz="1600" b="1" i="0" u="none" strike="noStrike" dirty="0">
                          <a:solidFill>
                            <a:srgbClr val="FFFFFF"/>
                          </a:solidFill>
                          <a:effectLst/>
                          <a:latin typeface="+mj-lt"/>
                        </a:rPr>
                        <a:t>Employee Semi-Monthly Premium</a:t>
                      </a:r>
                      <a:r>
                        <a:rPr lang="en-US" sz="1600" b="1" i="0" dirty="0">
                          <a:solidFill>
                            <a:srgbClr val="595959"/>
                          </a:solidFill>
                          <a:effectLst/>
                          <a:latin typeface="+mj-lt"/>
                        </a:rPr>
                        <a:t>​</a:t>
                      </a:r>
                      <a:endParaRPr lang="en-US" sz="1800" b="1" i="0" dirty="0">
                        <a:solidFill>
                          <a:srgbClr val="595959"/>
                        </a:solidFill>
                        <a:effectLst/>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endParaRPr lang="en-US"/>
                    </a:p>
                  </a:txBody>
                  <a:tcPr>
                    <a:lnL w="9525" cap="flat" cmpd="sng" algn="ctr">
                      <a:solidFill>
                        <a:srgbClr val="BFBFBF"/>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81191949"/>
                  </a:ext>
                </a:extLst>
              </a:tr>
              <a:tr h="656917">
                <a:tc>
                  <a:txBody>
                    <a:bodyPr/>
                    <a:lstStyle/>
                    <a:p>
                      <a:pPr algn="ctr" fontAlgn="auto"/>
                      <a:r>
                        <a:rPr lang="en-US" sz="1600" b="1" i="0" u="none" strike="noStrike">
                          <a:solidFill>
                            <a:srgbClr val="595959"/>
                          </a:solidFill>
                          <a:effectLst/>
                          <a:latin typeface="Raleway SemiBold" pitchFamily="2" charset="0"/>
                        </a:rPr>
                        <a:t>​</a:t>
                      </a:r>
                      <a:r>
                        <a:rPr lang="en-US" sz="1600" b="1" i="0" u="none" strike="noStrike">
                          <a:solidFill>
                            <a:srgbClr val="FFFFFF"/>
                          </a:solidFill>
                          <a:effectLst/>
                          <a:latin typeface="Raleway SemiBold" pitchFamily="2" charset="0"/>
                        </a:rPr>
                        <a:t>Employee Only</a:t>
                      </a:r>
                      <a:r>
                        <a:rPr lang="en-US" sz="1600" b="1" i="0">
                          <a:solidFill>
                            <a:srgbClr val="595959"/>
                          </a:solidFill>
                          <a:effectLst/>
                          <a:latin typeface="Raleway SemiBold" pitchFamily="2" charset="0"/>
                        </a:rPr>
                        <a:t>​</a:t>
                      </a:r>
                      <a:endParaRPr lang="en-US" sz="1800" b="1" i="0">
                        <a:solidFill>
                          <a:srgbClr val="595959"/>
                        </a:solidFill>
                        <a:effectLst/>
                        <a:latin typeface="Raleway SemiBold" pitchFamily="2" charset="0"/>
                      </a:endParaRPr>
                    </a:p>
                  </a:txBody>
                  <a:tcPr anchor="ctr">
                    <a:lnL w="952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ase"/>
                      <a:r>
                        <a:rPr lang="en-US" sz="1600" b="1" i="0" u="none" strike="noStrike">
                          <a:solidFill>
                            <a:srgbClr val="FFFFFF"/>
                          </a:solidFill>
                          <a:effectLst/>
                          <a:latin typeface="Raleway SemiBold" pitchFamily="2" charset="0"/>
                        </a:rPr>
                        <a:t>Employee &amp; Spouse</a:t>
                      </a:r>
                      <a:r>
                        <a:rPr lang="en-US" sz="1600" b="1" i="0">
                          <a:solidFill>
                            <a:srgbClr val="595959"/>
                          </a:solidFill>
                          <a:effectLst/>
                          <a:latin typeface="Raleway SemiBold" pitchFamily="2" charset="0"/>
                        </a:rPr>
                        <a:t>​</a:t>
                      </a:r>
                      <a:endParaRPr lang="en-US" sz="1800" b="1" i="0">
                        <a:solidFill>
                          <a:srgbClr val="595959"/>
                        </a:solidFill>
                        <a:effectLst/>
                        <a:latin typeface="Raleway SemiBold"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ase"/>
                      <a:r>
                        <a:rPr lang="en-US" sz="1600" b="1" i="0" u="none" strike="noStrike">
                          <a:solidFill>
                            <a:srgbClr val="FFFFFF"/>
                          </a:solidFill>
                          <a:effectLst/>
                          <a:latin typeface="Raleway SemiBold" pitchFamily="2" charset="0"/>
                        </a:rPr>
                        <a:t>Employee &amp; Children</a:t>
                      </a:r>
                      <a:r>
                        <a:rPr lang="en-US" sz="1600" b="1" i="0">
                          <a:solidFill>
                            <a:srgbClr val="595959"/>
                          </a:solidFill>
                          <a:effectLst/>
                          <a:latin typeface="Raleway SemiBold" pitchFamily="2" charset="0"/>
                        </a:rPr>
                        <a:t>​</a:t>
                      </a:r>
                      <a:endParaRPr lang="en-US" sz="1800" b="1" i="0">
                        <a:solidFill>
                          <a:srgbClr val="595959"/>
                        </a:solidFill>
                        <a:effectLst/>
                        <a:latin typeface="Raleway SemiBold"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ase"/>
                      <a:r>
                        <a:rPr lang="en-US" sz="1600" b="1" i="0" u="none" strike="noStrike" dirty="0">
                          <a:solidFill>
                            <a:srgbClr val="FFFFFF"/>
                          </a:solidFill>
                          <a:effectLst/>
                          <a:latin typeface="Raleway SemiBold" pitchFamily="2" charset="0"/>
                        </a:rPr>
                        <a:t>Employee &amp; Family</a:t>
                      </a:r>
                      <a:r>
                        <a:rPr lang="en-US" sz="1600" b="1" i="0" dirty="0">
                          <a:solidFill>
                            <a:srgbClr val="595959"/>
                          </a:solidFill>
                          <a:effectLst/>
                          <a:latin typeface="Raleway SemiBold" pitchFamily="2" charset="0"/>
                        </a:rPr>
                        <a:t>​</a:t>
                      </a:r>
                      <a:endParaRPr lang="en-US" sz="1800" b="1" i="0" dirty="0">
                        <a:solidFill>
                          <a:srgbClr val="595959"/>
                        </a:solidFill>
                        <a:effectLst/>
                        <a:latin typeface="Raleway SemiBold" pitchFamily="2" charset="0"/>
                      </a:endParaRPr>
                    </a:p>
                  </a:txBody>
                  <a:tcPr anchor="ctr">
                    <a:lnL w="127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707172412"/>
                  </a:ext>
                </a:extLst>
              </a:tr>
              <a:tr h="567557">
                <a:tc>
                  <a:txBody>
                    <a:bodyPr/>
                    <a:lstStyle/>
                    <a:p>
                      <a:pPr algn="ctr" fontAlgn="base"/>
                      <a:r>
                        <a:rPr lang="en-US" sz="1600" b="0" i="0" u="none" strike="noStrike" dirty="0">
                          <a:solidFill>
                            <a:schemeClr val="tx1"/>
                          </a:solidFill>
                          <a:effectLst/>
                          <a:latin typeface="+mn-lt"/>
                        </a:rPr>
                        <a:t>$</a:t>
                      </a:r>
                      <a:r>
                        <a:rPr lang="en-US" sz="1600" b="0" i="0" dirty="0">
                          <a:solidFill>
                            <a:schemeClr val="tx1"/>
                          </a:solidFill>
                          <a:effectLst/>
                          <a:latin typeface="+mn-lt"/>
                        </a:rPr>
                        <a:t>​4.32</a:t>
                      </a:r>
                      <a:endParaRPr lang="en-US" sz="1800" b="0" i="0" dirty="0">
                        <a:solidFill>
                          <a:schemeClr val="tx1"/>
                        </a:solidFill>
                        <a:effectLst/>
                        <a:latin typeface="+mn-lt"/>
                      </a:endParaRPr>
                    </a:p>
                  </a:txBody>
                  <a:tcPr anchor="ctr">
                    <a:lnL w="9525"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ase"/>
                      <a:r>
                        <a:rPr lang="en-US" sz="1600" b="0" i="0" u="none" strike="noStrike" dirty="0">
                          <a:solidFill>
                            <a:schemeClr val="tx1"/>
                          </a:solidFill>
                          <a:effectLst/>
                          <a:latin typeface="+mn-lt"/>
                        </a:rPr>
                        <a:t>$</a:t>
                      </a:r>
                      <a:r>
                        <a:rPr lang="en-US" sz="1600" b="0" i="0" dirty="0">
                          <a:solidFill>
                            <a:schemeClr val="tx1"/>
                          </a:solidFill>
                          <a:effectLst/>
                          <a:latin typeface="+mn-lt"/>
                        </a:rPr>
                        <a:t>​6.82</a:t>
                      </a:r>
                      <a:endParaRPr lang="en-US" sz="1800" b="0" i="0" dirty="0">
                        <a:solidFill>
                          <a:schemeClr val="tx1"/>
                        </a:solidFill>
                        <a:effectLst/>
                        <a:latin typeface="+mn-l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ase"/>
                      <a:r>
                        <a:rPr lang="en-US" sz="1600" b="0" i="0" u="none" strike="noStrike" dirty="0">
                          <a:solidFill>
                            <a:schemeClr val="tx1"/>
                          </a:solidFill>
                          <a:effectLst/>
                          <a:latin typeface="+mn-lt"/>
                        </a:rPr>
                        <a:t>$</a:t>
                      </a:r>
                      <a:r>
                        <a:rPr lang="en-US" sz="1600" b="0" i="0" dirty="0">
                          <a:solidFill>
                            <a:schemeClr val="tx1"/>
                          </a:solidFill>
                          <a:effectLst/>
                          <a:latin typeface="+mn-lt"/>
                        </a:rPr>
                        <a:t>​8.25</a:t>
                      </a:r>
                      <a:endParaRPr lang="en-US" sz="1800" b="0" i="0" dirty="0">
                        <a:solidFill>
                          <a:schemeClr val="tx1"/>
                        </a:solidFill>
                        <a:effectLst/>
                        <a:latin typeface="+mn-l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ase"/>
                      <a:r>
                        <a:rPr lang="en-US" sz="1600" b="0" i="0" u="none" strike="noStrike" dirty="0">
                          <a:solidFill>
                            <a:schemeClr val="tx1"/>
                          </a:solidFill>
                          <a:effectLst/>
                          <a:latin typeface="+mn-lt"/>
                        </a:rPr>
                        <a:t>$</a:t>
                      </a:r>
                      <a:r>
                        <a:rPr lang="en-US" sz="1600" b="0" i="0" dirty="0">
                          <a:solidFill>
                            <a:schemeClr val="tx1"/>
                          </a:solidFill>
                          <a:effectLst/>
                          <a:latin typeface="+mn-lt"/>
                        </a:rPr>
                        <a:t>​12.93</a:t>
                      </a:r>
                      <a:endParaRPr lang="en-US" sz="1800" b="0" i="0" dirty="0">
                        <a:solidFill>
                          <a:schemeClr val="tx1"/>
                        </a:solidFill>
                        <a:effectLst/>
                        <a:latin typeface="+mn-lt"/>
                      </a:endParaRPr>
                    </a:p>
                  </a:txBody>
                  <a:tcPr anchor="ctr">
                    <a:lnL w="1270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23903734"/>
                  </a:ext>
                </a:extLst>
              </a:tr>
            </a:tbl>
          </a:graphicData>
        </a:graphic>
      </p:graphicFrame>
      <p:pic>
        <p:nvPicPr>
          <p:cNvPr id="2" name="Picture 1" descr="TheStandard">
            <a:extLst>
              <a:ext uri="{FF2B5EF4-FFF2-40B4-BE49-F238E27FC236}">
                <a16:creationId xmlns:a16="http://schemas.microsoft.com/office/drawing/2014/main" id="{3C5900B1-144D-A7F7-9E23-59FBAB949F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7459" y="260503"/>
            <a:ext cx="1429057" cy="910272"/>
          </a:xfrm>
          <a:prstGeom prst="rect">
            <a:avLst/>
          </a:prstGeom>
          <a:noFill/>
        </p:spPr>
      </p:pic>
    </p:spTree>
    <p:extLst>
      <p:ext uri="{BB962C8B-B14F-4D97-AF65-F5344CB8AC3E}">
        <p14:creationId xmlns:p14="http://schemas.microsoft.com/office/powerpoint/2010/main" val="3206291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3BC89A-8FFA-4DDE-2E59-368E149690EC}"/>
              </a:ext>
            </a:extLst>
          </p:cNvPr>
          <p:cNvSpPr>
            <a:spLocks noGrp="1"/>
          </p:cNvSpPr>
          <p:nvPr>
            <p:ph type="title"/>
          </p:nvPr>
        </p:nvSpPr>
        <p:spPr>
          <a:xfrm>
            <a:off x="838200" y="681037"/>
            <a:ext cx="8364794" cy="489738"/>
          </a:xfrm>
        </p:spPr>
        <p:txBody>
          <a:bodyPr/>
          <a:lstStyle/>
          <a:p>
            <a:r>
              <a:rPr lang="en-US" dirty="0"/>
              <a:t>Critical Illness Insurance</a:t>
            </a:r>
          </a:p>
        </p:txBody>
      </p:sp>
      <p:graphicFrame>
        <p:nvGraphicFramePr>
          <p:cNvPr id="5" name="Table 4">
            <a:extLst>
              <a:ext uri="{FF2B5EF4-FFF2-40B4-BE49-F238E27FC236}">
                <a16:creationId xmlns:a16="http://schemas.microsoft.com/office/drawing/2014/main" id="{59AAEADE-7323-58B3-6526-595B1D75FD60}"/>
              </a:ext>
            </a:extLst>
          </p:cNvPr>
          <p:cNvGraphicFramePr>
            <a:graphicFrameLocks noGrp="1"/>
          </p:cNvGraphicFramePr>
          <p:nvPr>
            <p:extLst>
              <p:ext uri="{D42A27DB-BD31-4B8C-83A1-F6EECF244321}">
                <p14:modId xmlns:p14="http://schemas.microsoft.com/office/powerpoint/2010/main" val="3287322996"/>
              </p:ext>
            </p:extLst>
          </p:nvPr>
        </p:nvGraphicFramePr>
        <p:xfrm>
          <a:off x="8085220" y="4942617"/>
          <a:ext cx="2207831" cy="913469"/>
        </p:xfrm>
        <a:graphic>
          <a:graphicData uri="http://schemas.openxmlformats.org/drawingml/2006/table">
            <a:tbl>
              <a:tblPr firstRow="1" bandRow="1">
                <a:tableStyleId>{5C22544A-7EE6-4342-B048-85BDC9FD1C3A}</a:tableStyleId>
              </a:tblPr>
              <a:tblGrid>
                <a:gridCol w="2207831">
                  <a:extLst>
                    <a:ext uri="{9D8B030D-6E8A-4147-A177-3AD203B41FA5}">
                      <a16:colId xmlns:a16="http://schemas.microsoft.com/office/drawing/2014/main" val="1717695596"/>
                    </a:ext>
                  </a:extLst>
                </a:gridCol>
              </a:tblGrid>
              <a:tr h="414191">
                <a:tc>
                  <a:txBody>
                    <a:bodyPr/>
                    <a:lstStyle/>
                    <a:p>
                      <a:pPr algn="ctr"/>
                      <a:r>
                        <a:rPr lang="en-US" b="0" dirty="0">
                          <a:latin typeface="Raleway ExtraBold" pitchFamily="2" charset="0"/>
                        </a:rPr>
                        <a:t>Wellness Benefit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154881381"/>
                  </a:ext>
                </a:extLst>
              </a:tr>
              <a:tr h="499278">
                <a:tc>
                  <a:txBody>
                    <a:bodyPr/>
                    <a:lstStyle/>
                    <a:p>
                      <a:pPr algn="ctr"/>
                      <a:r>
                        <a:rPr lang="en-US" dirty="0">
                          <a:solidFill>
                            <a:schemeClr val="tx1"/>
                          </a:solidFill>
                        </a:rPr>
                        <a:t>$100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42351859"/>
                  </a:ext>
                </a:extLst>
              </a:tr>
            </a:tbl>
          </a:graphicData>
        </a:graphic>
      </p:graphicFrame>
      <p:sp>
        <p:nvSpPr>
          <p:cNvPr id="14" name="Rectangle 7">
            <a:extLst>
              <a:ext uri="{FF2B5EF4-FFF2-40B4-BE49-F238E27FC236}">
                <a16:creationId xmlns:a16="http://schemas.microsoft.com/office/drawing/2014/main" id="{1C8CC8BF-DBDC-6375-8215-BE5B7CE4BF2B}"/>
              </a:ext>
            </a:extLst>
          </p:cNvPr>
          <p:cNvSpPr>
            <a:spLocks noChangeArrowheads="1"/>
          </p:cNvSpPr>
          <p:nvPr/>
        </p:nvSpPr>
        <p:spPr bwMode="auto">
          <a:xfrm>
            <a:off x="838200" y="1517676"/>
            <a:ext cx="4312693" cy="304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14350" algn="r"/>
              </a:tabLst>
              <a:defRPr>
                <a:solidFill>
                  <a:schemeClr val="tx1"/>
                </a:solidFill>
                <a:latin typeface="Arial" panose="020B0604020202020204" pitchFamily="34" charset="0"/>
              </a:defRPr>
            </a:lvl1pPr>
            <a:lvl2pPr eaLnBrk="0" fontAlgn="base" hangingPunct="0">
              <a:spcBef>
                <a:spcPct val="0"/>
              </a:spcBef>
              <a:spcAft>
                <a:spcPct val="0"/>
              </a:spcAft>
              <a:tabLst>
                <a:tab pos="514350" algn="r"/>
              </a:tabLst>
              <a:defRPr>
                <a:solidFill>
                  <a:schemeClr val="tx1"/>
                </a:solidFill>
                <a:latin typeface="Arial" panose="020B0604020202020204" pitchFamily="34" charset="0"/>
              </a:defRPr>
            </a:lvl2pPr>
            <a:lvl3pPr eaLnBrk="0" fontAlgn="base" hangingPunct="0">
              <a:spcBef>
                <a:spcPct val="0"/>
              </a:spcBef>
              <a:spcAft>
                <a:spcPct val="0"/>
              </a:spcAft>
              <a:tabLst>
                <a:tab pos="514350" algn="r"/>
              </a:tabLst>
              <a:defRPr>
                <a:solidFill>
                  <a:schemeClr val="tx1"/>
                </a:solidFill>
                <a:latin typeface="Arial" panose="020B0604020202020204" pitchFamily="34" charset="0"/>
              </a:defRPr>
            </a:lvl3pPr>
            <a:lvl4pPr eaLnBrk="0" fontAlgn="base" hangingPunct="0">
              <a:spcBef>
                <a:spcPct val="0"/>
              </a:spcBef>
              <a:spcAft>
                <a:spcPct val="0"/>
              </a:spcAft>
              <a:tabLst>
                <a:tab pos="514350" algn="r"/>
              </a:tabLst>
              <a:defRPr>
                <a:solidFill>
                  <a:schemeClr val="tx1"/>
                </a:solidFill>
                <a:latin typeface="Arial" panose="020B0604020202020204" pitchFamily="34" charset="0"/>
              </a:defRPr>
            </a:lvl4pPr>
            <a:lvl5pPr eaLnBrk="0" fontAlgn="base" hangingPunct="0">
              <a:spcBef>
                <a:spcPct val="0"/>
              </a:spcBef>
              <a:spcAft>
                <a:spcPct val="0"/>
              </a:spcAft>
              <a:tabLst>
                <a:tab pos="514350" algn="r"/>
              </a:tabLst>
              <a:defRPr>
                <a:solidFill>
                  <a:schemeClr val="tx1"/>
                </a:solidFill>
                <a:latin typeface="Arial" panose="020B0604020202020204" pitchFamily="34" charset="0"/>
              </a:defRPr>
            </a:lvl5pPr>
            <a:lvl6pPr eaLnBrk="0" fontAlgn="base" hangingPunct="0">
              <a:spcBef>
                <a:spcPct val="0"/>
              </a:spcBef>
              <a:spcAft>
                <a:spcPct val="0"/>
              </a:spcAft>
              <a:tabLst>
                <a:tab pos="514350" algn="r"/>
              </a:tabLst>
              <a:defRPr>
                <a:solidFill>
                  <a:schemeClr val="tx1"/>
                </a:solidFill>
                <a:latin typeface="Arial" panose="020B0604020202020204" pitchFamily="34" charset="0"/>
              </a:defRPr>
            </a:lvl6pPr>
            <a:lvl7pPr eaLnBrk="0" fontAlgn="base" hangingPunct="0">
              <a:spcBef>
                <a:spcPct val="0"/>
              </a:spcBef>
              <a:spcAft>
                <a:spcPct val="0"/>
              </a:spcAft>
              <a:tabLst>
                <a:tab pos="514350" algn="r"/>
              </a:tabLst>
              <a:defRPr>
                <a:solidFill>
                  <a:schemeClr val="tx1"/>
                </a:solidFill>
                <a:latin typeface="Arial" panose="020B0604020202020204" pitchFamily="34" charset="0"/>
              </a:defRPr>
            </a:lvl7pPr>
            <a:lvl8pPr eaLnBrk="0" fontAlgn="base" hangingPunct="0">
              <a:spcBef>
                <a:spcPct val="0"/>
              </a:spcBef>
              <a:spcAft>
                <a:spcPct val="0"/>
              </a:spcAft>
              <a:tabLst>
                <a:tab pos="514350" algn="r"/>
              </a:tabLst>
              <a:defRPr>
                <a:solidFill>
                  <a:schemeClr val="tx1"/>
                </a:solidFill>
                <a:latin typeface="Arial" panose="020B0604020202020204" pitchFamily="34" charset="0"/>
              </a:defRPr>
            </a:lvl8pPr>
            <a:lvl9pPr eaLnBrk="0" fontAlgn="base" hangingPunct="0">
              <a:spcBef>
                <a:spcPct val="0"/>
              </a:spcBef>
              <a:spcAft>
                <a:spcPct val="0"/>
              </a:spcAft>
              <a:tabLst>
                <a:tab pos="51435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b="0" i="0" u="none" strike="noStrike" cap="none" normalizeH="0" baseline="0">
                <a:ln>
                  <a:noFill/>
                </a:ln>
                <a:effectLst/>
                <a:latin typeface="+mn-lt"/>
                <a:ea typeface="Times New Roman" panose="02020603050405020304" pitchFamily="18" charset="0"/>
                <a:cs typeface="Times New Roman" panose="02020603050405020304" pitchFamily="18" charset="0"/>
              </a:rPr>
              <a:t>Critical illness coverage helps cover expenses related to the diagnosis of:</a:t>
            </a: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ü"/>
              <a:tabLst/>
            </a:pPr>
            <a:endParaRPr kumimoji="0" lang="en-US" altLang="en-US" sz="1400" b="0" i="0" u="none" strike="noStrike" cap="none" normalizeH="0" baseline="0">
              <a:ln>
                <a:noFill/>
              </a:ln>
              <a:effectLst/>
              <a:latin typeface="+mn-lt"/>
            </a:endParaRP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ü"/>
              <a:tabLst/>
            </a:pPr>
            <a:r>
              <a:rPr kumimoji="0" lang="en-US" altLang="en-US" sz="1600" b="0" i="0" u="none" strike="noStrike" cap="none" normalizeH="0" baseline="0">
                <a:ln>
                  <a:noFill/>
                </a:ln>
                <a:effectLst/>
                <a:latin typeface="+mn-lt"/>
                <a:ea typeface="Arial" panose="020B0604020202020204" pitchFamily="34" charset="0"/>
                <a:cs typeface="Times New Roman" panose="02020603050405020304" pitchFamily="18" charset="0"/>
              </a:rPr>
              <a:t>Cancer</a:t>
            </a:r>
            <a:endParaRPr kumimoji="0" lang="en-US" altLang="en-US" sz="1600" b="0" i="0" u="none" strike="noStrike" cap="none" normalizeH="0" baseline="0">
              <a:ln>
                <a:noFill/>
              </a:ln>
              <a:effectLst/>
              <a:latin typeface="+mn-lt"/>
            </a:endParaRP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ü"/>
              <a:tabLst/>
            </a:pPr>
            <a:r>
              <a:rPr kumimoji="0" lang="en-US" altLang="en-US" sz="1600" b="0" i="0" u="none" strike="noStrike" cap="none" normalizeH="0" baseline="0">
                <a:ln>
                  <a:noFill/>
                </a:ln>
                <a:effectLst/>
                <a:latin typeface="+mn-lt"/>
                <a:ea typeface="Arial" panose="020B0604020202020204" pitchFamily="34" charset="0"/>
                <a:cs typeface="Times New Roman" panose="02020603050405020304" pitchFamily="18" charset="0"/>
              </a:rPr>
              <a:t>Heart attack</a:t>
            </a:r>
            <a:endParaRPr kumimoji="0" lang="en-US" altLang="en-US" sz="1600" b="0" i="0" u="none" strike="noStrike" cap="none" normalizeH="0" baseline="0">
              <a:ln>
                <a:noFill/>
              </a:ln>
              <a:effectLst/>
              <a:latin typeface="+mn-lt"/>
            </a:endParaRP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ü"/>
              <a:tabLst/>
            </a:pPr>
            <a:r>
              <a:rPr kumimoji="0" lang="en-US" altLang="en-US" sz="1600" b="0" i="0" u="none" strike="noStrike" cap="none" normalizeH="0" baseline="0">
                <a:ln>
                  <a:noFill/>
                </a:ln>
                <a:effectLst/>
                <a:latin typeface="+mn-lt"/>
                <a:ea typeface="Arial" panose="020B0604020202020204" pitchFamily="34" charset="0"/>
                <a:cs typeface="Times New Roman" panose="02020603050405020304" pitchFamily="18" charset="0"/>
              </a:rPr>
              <a:t>Kidney failure</a:t>
            </a:r>
            <a:endParaRPr kumimoji="0" lang="en-US" altLang="en-US" sz="1600" b="0" i="0" u="none" strike="noStrike" cap="none" normalizeH="0" baseline="0">
              <a:ln>
                <a:noFill/>
              </a:ln>
              <a:effectLst/>
              <a:latin typeface="+mn-lt"/>
            </a:endParaRP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ü"/>
              <a:tabLst/>
            </a:pPr>
            <a:r>
              <a:rPr kumimoji="0" lang="en-US" altLang="en-US" sz="1600" b="0" i="0" u="none" strike="noStrike" cap="none" normalizeH="0" baseline="0">
                <a:ln>
                  <a:noFill/>
                </a:ln>
                <a:effectLst/>
                <a:latin typeface="+mn-lt"/>
                <a:ea typeface="Arial" panose="020B0604020202020204" pitchFamily="34" charset="0"/>
                <a:cs typeface="Times New Roman" panose="02020603050405020304" pitchFamily="18" charset="0"/>
              </a:rPr>
              <a:t>Blindness</a:t>
            </a:r>
            <a:endParaRPr kumimoji="0" lang="en-US" altLang="en-US" sz="1600" b="0" i="0" u="none" strike="noStrike" cap="none" normalizeH="0" baseline="0">
              <a:ln>
                <a:noFill/>
              </a:ln>
              <a:effectLst/>
              <a:latin typeface="+mn-lt"/>
            </a:endParaRP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ü"/>
              <a:tabLst/>
            </a:pPr>
            <a:r>
              <a:rPr kumimoji="0" lang="en-US" altLang="en-US" sz="1600" b="0" i="0" u="none" strike="noStrike" cap="none" normalizeH="0" baseline="0">
                <a:ln>
                  <a:noFill/>
                </a:ln>
                <a:effectLst/>
                <a:latin typeface="+mn-lt"/>
                <a:ea typeface="Arial" panose="020B0604020202020204" pitchFamily="34" charset="0"/>
                <a:cs typeface="Times New Roman" panose="02020603050405020304" pitchFamily="18" charset="0"/>
              </a:rPr>
              <a:t>Coma</a:t>
            </a:r>
            <a:endParaRPr kumimoji="0" lang="en-US" altLang="en-US" sz="1600" b="0" i="0" u="none" strike="noStrike" cap="none" normalizeH="0" baseline="0">
              <a:ln>
                <a:noFill/>
              </a:ln>
              <a:effectLst/>
              <a:latin typeface="+mn-lt"/>
            </a:endParaRPr>
          </a:p>
        </p:txBody>
      </p:sp>
      <p:sp>
        <p:nvSpPr>
          <p:cNvPr id="18" name="TextBox 17">
            <a:extLst>
              <a:ext uri="{FF2B5EF4-FFF2-40B4-BE49-F238E27FC236}">
                <a16:creationId xmlns:a16="http://schemas.microsoft.com/office/drawing/2014/main" id="{9A29F0AC-AF32-0647-7094-6D188D31FD71}"/>
              </a:ext>
            </a:extLst>
          </p:cNvPr>
          <p:cNvSpPr txBox="1"/>
          <p:nvPr/>
        </p:nvSpPr>
        <p:spPr>
          <a:xfrm>
            <a:off x="5811764" y="1655326"/>
            <a:ext cx="5759355" cy="2949525"/>
          </a:xfrm>
          <a:prstGeom prst="rect">
            <a:avLst/>
          </a:prstGeom>
          <a:noFill/>
        </p:spPr>
        <p:txBody>
          <a:bodyPr wrap="square">
            <a:spAutoFit/>
          </a:bodyPr>
          <a:lstStyle/>
          <a:p>
            <a:pPr marL="0" marR="0" lvl="0" indent="0" algn="l" defTabSz="685800" rtl="0" eaLnBrk="1" fontAlgn="auto" latinLnBrk="0" hangingPunct="1">
              <a:lnSpc>
                <a:spcPct val="100000"/>
              </a:lnSpc>
              <a:spcBef>
                <a:spcPts val="18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effectLst/>
                <a:uLnTx/>
                <a:uFillTx/>
                <a:latin typeface="Raleway ExtraBold" pitchFamily="2" charset="0"/>
                <a:cs typeface="Arial" panose="020B0604020202020204" pitchFamily="34" charset="0"/>
              </a:rPr>
              <a:t>You can choose the benefit amount that is right for you: </a:t>
            </a:r>
          </a:p>
          <a:p>
            <a:pPr marL="346075" marR="0" lvl="0" indent="-285750" algn="l" defTabSz="685800" rtl="0" eaLnBrk="1" fontAlgn="auto" latinLnBrk="0" hangingPunct="1">
              <a:lnSpc>
                <a:spcPct val="100000"/>
              </a:lnSpc>
              <a:spcBef>
                <a:spcPts val="1800"/>
              </a:spcBef>
              <a:spcAft>
                <a:spcPts val="0"/>
              </a:spcAft>
              <a:buClrTx/>
              <a:buSzTx/>
              <a:buFont typeface="Wingdings" panose="05000000000000000000" pitchFamily="2" charset="2"/>
              <a:buChar char="à"/>
              <a:tabLst/>
              <a:defRPr/>
            </a:pPr>
            <a:r>
              <a:rPr kumimoji="0" lang="en-US" sz="1600" b="0" i="0" u="none" strike="noStrike" kern="1200" cap="none" spc="0" normalizeH="0" baseline="0" noProof="0" dirty="0">
                <a:ln>
                  <a:noFill/>
                </a:ln>
                <a:effectLst/>
                <a:uLnTx/>
                <a:uFillTx/>
                <a:latin typeface="Raleway Medium"/>
                <a:ea typeface="+mn-ea"/>
                <a:cs typeface="Arial" panose="020B0604020202020204" pitchFamily="34" charset="0"/>
                <a:sym typeface="Wingdings" panose="05000000000000000000" pitchFamily="2" charset="2"/>
              </a:rPr>
              <a:t>Employee Benefit: </a:t>
            </a:r>
            <a:r>
              <a:rPr kumimoji="0" lang="en-US" sz="1600" b="0" i="0" u="none" strike="noStrike" kern="1200" cap="none" spc="0" normalizeH="0" baseline="0" noProof="0" dirty="0">
                <a:ln>
                  <a:noFill/>
                </a:ln>
                <a:effectLst/>
                <a:uLnTx/>
                <a:uFillTx/>
                <a:latin typeface="Raleway Medium"/>
                <a:ea typeface="+mn-ea"/>
                <a:cs typeface="Arial" panose="020B0604020202020204" pitchFamily="34" charset="0"/>
              </a:rPr>
              <a:t>$5,000 to $30,000</a:t>
            </a:r>
          </a:p>
          <a:p>
            <a:pPr marL="346075" marR="0" lvl="0" indent="-285750" algn="l" defTabSz="685800" rtl="0" eaLnBrk="1" fontAlgn="auto" latinLnBrk="0" hangingPunct="1">
              <a:lnSpc>
                <a:spcPct val="100000"/>
              </a:lnSpc>
              <a:spcBef>
                <a:spcPts val="750"/>
              </a:spcBef>
              <a:spcAft>
                <a:spcPts val="0"/>
              </a:spcAft>
              <a:buClrTx/>
              <a:buSzTx/>
              <a:buFont typeface="Wingdings" panose="05000000000000000000" pitchFamily="2" charset="2"/>
              <a:buChar char="à"/>
              <a:tabLst/>
              <a:defRPr/>
            </a:pPr>
            <a:r>
              <a:rPr kumimoji="0" lang="en-US" sz="1600" b="0" i="0" u="none" strike="noStrike" kern="1200" cap="none" spc="0" normalizeH="0" baseline="0" noProof="0" dirty="0">
                <a:ln>
                  <a:noFill/>
                </a:ln>
                <a:effectLst/>
                <a:uLnTx/>
                <a:uFillTx/>
                <a:latin typeface="Raleway Medium"/>
                <a:ea typeface="+mn-ea"/>
                <a:cs typeface="Arial" panose="020B0604020202020204" pitchFamily="34" charset="0"/>
                <a:sym typeface="Wingdings" panose="05000000000000000000" pitchFamily="2" charset="2"/>
              </a:rPr>
              <a:t>Spouse Benefit: Same as employee</a:t>
            </a:r>
          </a:p>
          <a:p>
            <a:pPr marL="346075" marR="0" lvl="0" indent="-285750" algn="l" defTabSz="685800" rtl="0" eaLnBrk="1" fontAlgn="auto" latinLnBrk="0" hangingPunct="1">
              <a:lnSpc>
                <a:spcPct val="100000"/>
              </a:lnSpc>
              <a:spcBef>
                <a:spcPts val="750"/>
              </a:spcBef>
              <a:spcAft>
                <a:spcPts val="0"/>
              </a:spcAft>
              <a:buClrTx/>
              <a:buSzTx/>
              <a:buFont typeface="Wingdings" panose="05000000000000000000" pitchFamily="2" charset="2"/>
              <a:buChar char="à"/>
              <a:tabLst/>
              <a:defRPr/>
            </a:pPr>
            <a:r>
              <a:rPr kumimoji="0" lang="en-US" sz="1600" b="0" i="0" u="none" strike="noStrike" kern="1200" cap="none" spc="0" normalizeH="0" baseline="0" noProof="0" dirty="0">
                <a:ln>
                  <a:noFill/>
                </a:ln>
                <a:effectLst/>
                <a:uLnTx/>
                <a:uFillTx/>
                <a:latin typeface="Raleway Medium"/>
                <a:ea typeface="+mn-ea"/>
                <a:cs typeface="Arial" panose="020B0604020202020204" pitchFamily="34" charset="0"/>
                <a:sym typeface="Wingdings" panose="05000000000000000000" pitchFamily="2" charset="2"/>
              </a:rPr>
              <a:t>Child Benefit: Covered at 50% of elected employee benefit automatically</a:t>
            </a:r>
          </a:p>
          <a:p>
            <a:pPr marL="60325"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effectLst/>
              <a:highlight>
                <a:srgbClr val="FFFF00"/>
              </a:highlight>
              <a:uLnTx/>
              <a:uFillTx/>
              <a:latin typeface="Raleway Medium"/>
              <a:ea typeface="+mn-ea"/>
              <a:cs typeface="Arial" panose="020B0604020202020204" pitchFamily="34" charset="0"/>
              <a:sym typeface="Wingdings" panose="05000000000000000000" pitchFamily="2" charset="2"/>
            </a:endParaRPr>
          </a:p>
          <a:p>
            <a:pPr marL="60325"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effectLst/>
                <a:uLnTx/>
                <a:uFillTx/>
                <a:latin typeface="Raleway Medium"/>
                <a:ea typeface="+mn-ea"/>
                <a:cs typeface="Arial" panose="020B0604020202020204" pitchFamily="34" charset="0"/>
                <a:sym typeface="Wingdings" panose="05000000000000000000" pitchFamily="2" charset="2"/>
              </a:rPr>
              <a:t>Rates vary by employee age and tobacco status and benefit amount elected and can be found in the benefits guide. </a:t>
            </a:r>
            <a:endParaRPr lang="en-US" sz="1600" dirty="0">
              <a:latin typeface="Raleway Medium" pitchFamily="2" charset="0"/>
            </a:endParaRPr>
          </a:p>
        </p:txBody>
      </p:sp>
      <p:pic>
        <p:nvPicPr>
          <p:cNvPr id="2" name="Picture 1" descr="TheStandard">
            <a:extLst>
              <a:ext uri="{FF2B5EF4-FFF2-40B4-BE49-F238E27FC236}">
                <a16:creationId xmlns:a16="http://schemas.microsoft.com/office/drawing/2014/main" id="{FF4EF835-5AC0-FCCB-B8E9-9DF5045482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78522" y="260503"/>
            <a:ext cx="1429057" cy="910272"/>
          </a:xfrm>
          <a:prstGeom prst="rect">
            <a:avLst/>
          </a:prstGeom>
          <a:noFill/>
        </p:spPr>
      </p:pic>
    </p:spTree>
    <p:extLst>
      <p:ext uri="{BB962C8B-B14F-4D97-AF65-F5344CB8AC3E}">
        <p14:creationId xmlns:p14="http://schemas.microsoft.com/office/powerpoint/2010/main" val="3240618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BEE2223-0F46-1220-C1E6-C570B17DFE49}"/>
              </a:ext>
            </a:extLst>
          </p:cNvPr>
          <p:cNvSpPr>
            <a:spLocks noGrp="1"/>
          </p:cNvSpPr>
          <p:nvPr>
            <p:ph sz="half" idx="1"/>
          </p:nvPr>
        </p:nvSpPr>
        <p:spPr>
          <a:xfrm>
            <a:off x="1853259" y="1735238"/>
            <a:ext cx="9416103" cy="3071540"/>
          </a:xfrm>
        </p:spPr>
        <p:txBody>
          <a:bodyPr/>
          <a:lstStyle/>
          <a:p>
            <a:pPr marL="0" marR="0" indent="0" algn="l" defTabSz="914400" rtl="0" eaLnBrk="1" fontAlgn="base" latinLnBrk="0" hangingPunct="1">
              <a:lnSpc>
                <a:spcPct val="86000"/>
              </a:lnSpc>
              <a:spcBef>
                <a:spcPct val="0"/>
              </a:spcBef>
              <a:spcAft>
                <a:spcPct val="0"/>
              </a:spcAft>
              <a:buClrTx/>
              <a:buSzTx/>
              <a:buFontTx/>
              <a:buNone/>
              <a:tabLst/>
            </a:pPr>
            <a:r>
              <a:rPr lang="en-US" sz="1600" dirty="0">
                <a:latin typeface="Raleway ExtraBold" pitchFamily="2" charset="0"/>
              </a:rPr>
              <a:t>Y</a:t>
            </a:r>
            <a:r>
              <a:rPr kumimoji="0" lang="en-US" sz="1600" i="0" u="none" strike="noStrike" cap="none" normalizeH="0" baseline="0" dirty="0">
                <a:ln>
                  <a:noFill/>
                </a:ln>
                <a:effectLst/>
                <a:latin typeface="Raleway ExtraBold" pitchFamily="2" charset="0"/>
              </a:rPr>
              <a:t>ou</a:t>
            </a:r>
            <a:r>
              <a:rPr kumimoji="0" lang="en-US" sz="1600" i="0" u="none" strike="noStrike" cap="none" normalizeH="0" dirty="0">
                <a:ln>
                  <a:noFill/>
                </a:ln>
                <a:effectLst/>
                <a:latin typeface="Raleway ExtraBold" pitchFamily="2" charset="0"/>
              </a:rPr>
              <a:t> are eligible for benefits if you work at least 30 hours per week</a:t>
            </a:r>
            <a:r>
              <a:rPr kumimoji="0" lang="en-US" sz="1600" b="1" i="0" u="none" strike="noStrike" cap="none" normalizeH="0" dirty="0">
                <a:ln>
                  <a:noFill/>
                </a:ln>
                <a:effectLst/>
                <a:latin typeface="Raleway ExtraBold" pitchFamily="2" charset="0"/>
              </a:rPr>
              <a:t>. </a:t>
            </a:r>
          </a:p>
          <a:p>
            <a:pPr marL="0" marR="0" indent="0" algn="l" defTabSz="914400" rtl="0" eaLnBrk="1" fontAlgn="base" latinLnBrk="0" hangingPunct="1">
              <a:lnSpc>
                <a:spcPct val="86000"/>
              </a:lnSpc>
              <a:spcBef>
                <a:spcPct val="0"/>
              </a:spcBef>
              <a:spcAft>
                <a:spcPct val="0"/>
              </a:spcAft>
              <a:buClrTx/>
              <a:buSzTx/>
              <a:buFontTx/>
              <a:buNone/>
              <a:tabLst/>
            </a:pPr>
            <a:endParaRPr kumimoji="0" lang="en-US" sz="1600" b="0" i="0" u="none" strike="noStrike" cap="none" normalizeH="0" dirty="0">
              <a:ln>
                <a:noFill/>
              </a:ln>
              <a:effectLst/>
              <a:latin typeface="Raleway Medium" pitchFamily="2" charset="0"/>
            </a:endParaRPr>
          </a:p>
          <a:p>
            <a:pPr marL="0" marR="0" indent="0" algn="l" defTabSz="914400" rtl="0" eaLnBrk="1" fontAlgn="base" latinLnBrk="0" hangingPunct="1">
              <a:lnSpc>
                <a:spcPct val="86000"/>
              </a:lnSpc>
              <a:spcBef>
                <a:spcPct val="0"/>
              </a:spcBef>
              <a:spcAft>
                <a:spcPts val="600"/>
              </a:spcAft>
              <a:buClrTx/>
              <a:buSzTx/>
              <a:buFontTx/>
              <a:buNone/>
              <a:tabLst/>
            </a:pPr>
            <a:r>
              <a:rPr lang="en-US" sz="1600" baseline="0" dirty="0">
                <a:solidFill>
                  <a:schemeClr val="tx1"/>
                </a:solidFill>
                <a:latin typeface="Raleway Medium" pitchFamily="2" charset="0"/>
              </a:rPr>
              <a:t>Eligible dependents include:</a:t>
            </a:r>
          </a:p>
          <a:p>
            <a:pPr marL="574675" marR="0" indent="-342900" algn="l" defTabSz="914400" rtl="0" eaLnBrk="1" fontAlgn="base" latinLnBrk="0" hangingPunct="1">
              <a:lnSpc>
                <a:spcPct val="86000"/>
              </a:lnSpc>
              <a:spcBef>
                <a:spcPct val="0"/>
              </a:spcBef>
              <a:spcAft>
                <a:spcPct val="0"/>
              </a:spcAft>
              <a:buClrTx/>
              <a:buSzTx/>
              <a:buFont typeface="Arial" panose="020B0604020202020204" pitchFamily="34" charset="0"/>
              <a:buChar char="•"/>
              <a:tabLst/>
            </a:pPr>
            <a:r>
              <a:rPr kumimoji="0" lang="en-US" sz="1600" b="0" i="0" u="none" strike="noStrike" cap="none" normalizeH="0" baseline="0" dirty="0">
                <a:ln>
                  <a:noFill/>
                </a:ln>
                <a:solidFill>
                  <a:schemeClr val="tx1"/>
                </a:solidFill>
                <a:effectLst/>
                <a:latin typeface="Raleway Medium" pitchFamily="2" charset="0"/>
              </a:rPr>
              <a:t>Your legal spouse </a:t>
            </a:r>
          </a:p>
          <a:p>
            <a:pPr marL="574675" marR="0" indent="-342900" algn="l" defTabSz="914400" rtl="0" eaLnBrk="1" fontAlgn="base" latinLnBrk="0" hangingPunct="1">
              <a:lnSpc>
                <a:spcPct val="86000"/>
              </a:lnSpc>
              <a:spcBef>
                <a:spcPct val="0"/>
              </a:spcBef>
              <a:spcAft>
                <a:spcPct val="0"/>
              </a:spcAft>
              <a:buClrTx/>
              <a:buSzTx/>
              <a:buFont typeface="Arial" panose="020B0604020202020204" pitchFamily="34" charset="0"/>
              <a:buChar char="•"/>
              <a:tabLst/>
            </a:pPr>
            <a:r>
              <a:rPr lang="en-US" sz="1600" baseline="0" dirty="0">
                <a:solidFill>
                  <a:schemeClr val="tx1"/>
                </a:solidFill>
                <a:latin typeface="Raleway Medium" pitchFamily="2" charset="0"/>
              </a:rPr>
              <a:t>Your </a:t>
            </a:r>
            <a:r>
              <a:rPr lang="en-US" sz="1600" dirty="0">
                <a:solidFill>
                  <a:schemeClr val="tx1"/>
                </a:solidFill>
                <a:latin typeface="Raleway Medium" pitchFamily="2" charset="0"/>
              </a:rPr>
              <a:t>children up to age 26 </a:t>
            </a:r>
          </a:p>
          <a:p>
            <a:pPr marL="574675" indent="-342900" fontAlgn="base">
              <a:lnSpc>
                <a:spcPct val="86000"/>
              </a:lnSpc>
              <a:spcBef>
                <a:spcPct val="0"/>
              </a:spcBef>
              <a:spcAft>
                <a:spcPct val="0"/>
              </a:spcAft>
            </a:pPr>
            <a:r>
              <a:rPr lang="en-US" sz="1600" dirty="0">
                <a:solidFill>
                  <a:schemeClr val="tx1"/>
                </a:solidFill>
                <a:effectLst/>
                <a:latin typeface="Raleway Medium" pitchFamily="2" charset="0"/>
                <a:ea typeface="MS Mincho" panose="02020609040205080304" pitchFamily="49" charset="-128"/>
                <a:cs typeface="Arial" panose="020B0604020202020204" pitchFamily="34" charset="0"/>
              </a:rPr>
              <a:t>Disabled dependents over the age 26</a:t>
            </a:r>
            <a:endParaRPr lang="en-US" sz="1600" dirty="0">
              <a:solidFill>
                <a:schemeClr val="tx1"/>
              </a:solidFill>
              <a:latin typeface="Raleway Medium" pitchFamily="2" charset="0"/>
              <a:ea typeface="MS Mincho" panose="02020609040205080304" pitchFamily="49" charset="-128"/>
              <a:cs typeface="Arial" panose="020B0604020202020204" pitchFamily="34" charset="0"/>
            </a:endParaRPr>
          </a:p>
          <a:p>
            <a:pPr marL="231775" indent="0" fontAlgn="base">
              <a:lnSpc>
                <a:spcPct val="86000"/>
              </a:lnSpc>
              <a:spcBef>
                <a:spcPct val="0"/>
              </a:spcBef>
              <a:spcAft>
                <a:spcPct val="0"/>
              </a:spcAft>
              <a:buNone/>
            </a:pPr>
            <a:endParaRPr kumimoji="0" lang="en-US" b="0" i="0" u="none" strike="noStrike" cap="none" normalizeH="0" baseline="0" dirty="0">
              <a:ln>
                <a:noFill/>
              </a:ln>
              <a:effectLst/>
              <a:latin typeface="Raleway Medium" pitchFamily="2" charset="0"/>
            </a:endParaRPr>
          </a:p>
          <a:p>
            <a:pPr marL="231775" marR="0" indent="0" algn="l" defTabSz="914400" rtl="0" eaLnBrk="1" fontAlgn="base" latinLnBrk="0" hangingPunct="1">
              <a:lnSpc>
                <a:spcPct val="86000"/>
              </a:lnSpc>
              <a:spcBef>
                <a:spcPct val="0"/>
              </a:spcBef>
              <a:spcAft>
                <a:spcPct val="0"/>
              </a:spcAft>
              <a:buClrTx/>
              <a:buSzTx/>
              <a:buNone/>
              <a:tabLst/>
            </a:pPr>
            <a:endParaRPr lang="en-US" sz="1600" dirty="0">
              <a:latin typeface="Raleway Medium" pitchFamily="2" charset="0"/>
            </a:endParaRPr>
          </a:p>
          <a:p>
            <a:pPr marL="231775" marR="0" indent="0" algn="l" defTabSz="914400" rtl="0" eaLnBrk="1" fontAlgn="base" latinLnBrk="0" hangingPunct="1">
              <a:lnSpc>
                <a:spcPct val="86000"/>
              </a:lnSpc>
              <a:spcBef>
                <a:spcPct val="0"/>
              </a:spcBef>
              <a:spcAft>
                <a:spcPct val="0"/>
              </a:spcAft>
              <a:buClrTx/>
              <a:buSzTx/>
              <a:buNone/>
              <a:tabLst/>
            </a:pPr>
            <a:endParaRPr kumimoji="0" lang="en-US" sz="1600" b="0" i="0" u="none" strike="noStrike" cap="none" normalizeH="0" baseline="0" dirty="0">
              <a:ln>
                <a:noFill/>
              </a:ln>
              <a:effectLst/>
              <a:latin typeface="Raleway Medium" pitchFamily="2" charset="0"/>
            </a:endParaRPr>
          </a:p>
          <a:p>
            <a:pPr marL="0" marR="0" indent="0" algn="l" defTabSz="914400" rtl="0" eaLnBrk="1" fontAlgn="base" latinLnBrk="0" hangingPunct="1">
              <a:lnSpc>
                <a:spcPct val="86000"/>
              </a:lnSpc>
              <a:spcBef>
                <a:spcPct val="0"/>
              </a:spcBef>
              <a:spcAft>
                <a:spcPct val="0"/>
              </a:spcAft>
              <a:buClrTx/>
              <a:buSzTx/>
              <a:buFontTx/>
              <a:buNone/>
              <a:tabLst/>
            </a:pPr>
            <a:r>
              <a:rPr kumimoji="0" lang="en-US" sz="1600" i="0" u="none" strike="noStrike" cap="none" normalizeH="0" baseline="0" dirty="0">
                <a:ln>
                  <a:noFill/>
                </a:ln>
                <a:effectLst/>
                <a:latin typeface="Raleway ExtraBold" pitchFamily="2" charset="0"/>
              </a:rPr>
              <a:t>Open Enrollment is June 1</a:t>
            </a:r>
            <a:r>
              <a:rPr kumimoji="0" lang="en-US" sz="1600" i="0" u="none" strike="noStrike" cap="none" normalizeH="0" baseline="30000" dirty="0">
                <a:ln>
                  <a:noFill/>
                </a:ln>
                <a:effectLst/>
                <a:latin typeface="Raleway ExtraBold" pitchFamily="2" charset="0"/>
              </a:rPr>
              <a:t>st</a:t>
            </a:r>
            <a:r>
              <a:rPr kumimoji="0" lang="en-US" sz="1600" i="0" u="none" strike="noStrike" cap="none" normalizeH="0" baseline="0" dirty="0">
                <a:ln>
                  <a:noFill/>
                </a:ln>
                <a:effectLst/>
                <a:latin typeface="Raleway ExtraBold" pitchFamily="2" charset="0"/>
              </a:rPr>
              <a:t> – June 18</a:t>
            </a:r>
            <a:r>
              <a:rPr kumimoji="0" lang="en-US" sz="1600" i="0" u="none" strike="noStrike" cap="none" normalizeH="0" baseline="30000" dirty="0">
                <a:ln>
                  <a:noFill/>
                </a:ln>
                <a:effectLst/>
                <a:latin typeface="Raleway ExtraBold" pitchFamily="2" charset="0"/>
              </a:rPr>
              <a:t>th</a:t>
            </a:r>
            <a:r>
              <a:rPr kumimoji="0" lang="en-US" sz="1600" i="0" u="none" strike="noStrike" cap="none" normalizeH="0" baseline="0" dirty="0">
                <a:ln>
                  <a:noFill/>
                </a:ln>
                <a:effectLst/>
                <a:latin typeface="Raleway ExtraBold" pitchFamily="2" charset="0"/>
              </a:rPr>
              <a:t>, 2026</a:t>
            </a:r>
          </a:p>
          <a:p>
            <a:pPr marL="0" marR="0" indent="0" algn="l" defTabSz="914400" rtl="0" eaLnBrk="1" fontAlgn="base" latinLnBrk="0" hangingPunct="1">
              <a:lnSpc>
                <a:spcPct val="86000"/>
              </a:lnSpc>
              <a:spcBef>
                <a:spcPct val="0"/>
              </a:spcBef>
              <a:spcAft>
                <a:spcPct val="0"/>
              </a:spcAft>
              <a:buClrTx/>
              <a:buSzTx/>
              <a:buFontTx/>
              <a:buNone/>
              <a:tabLst/>
            </a:pPr>
            <a:endParaRPr kumimoji="0" lang="en-US" sz="1600" b="0" i="0" u="none" strike="noStrike" cap="none" normalizeH="0" baseline="0" dirty="0">
              <a:ln>
                <a:noFill/>
              </a:ln>
              <a:effectLst/>
              <a:latin typeface="Raleway Medium" pitchFamily="2" charset="0"/>
            </a:endParaRPr>
          </a:p>
          <a:p>
            <a:pPr marL="0" marR="0" indent="0" algn="l" defTabSz="914400" rtl="0" eaLnBrk="1" fontAlgn="base" latinLnBrk="0" hangingPunct="1">
              <a:lnSpc>
                <a:spcPct val="86000"/>
              </a:lnSpc>
              <a:spcBef>
                <a:spcPct val="0"/>
              </a:spcBef>
              <a:spcAft>
                <a:spcPct val="0"/>
              </a:spcAft>
              <a:buClrTx/>
              <a:buSzTx/>
              <a:buFontTx/>
              <a:buNone/>
              <a:tabLst/>
            </a:pPr>
            <a:r>
              <a:rPr lang="en-US" sz="1600" dirty="0">
                <a:solidFill>
                  <a:schemeClr val="tx1"/>
                </a:solidFill>
                <a:latin typeface="Raleway Medium" pitchFamily="2" charset="0"/>
              </a:rPr>
              <a:t>Employees hired after the open enrollment period have </a:t>
            </a:r>
            <a:r>
              <a:rPr lang="en-US" sz="1600" b="1" dirty="0">
                <a:solidFill>
                  <a:schemeClr val="tx1"/>
                </a:solidFill>
                <a:latin typeface="Raleway Medium" pitchFamily="2" charset="0"/>
              </a:rPr>
              <a:t>30 days </a:t>
            </a:r>
            <a:r>
              <a:rPr lang="en-US" sz="1600" dirty="0">
                <a:solidFill>
                  <a:schemeClr val="tx1"/>
                </a:solidFill>
                <a:latin typeface="Raleway Medium" pitchFamily="2" charset="0"/>
              </a:rPr>
              <a:t>from date of hire to make benefit elections</a:t>
            </a:r>
            <a:r>
              <a:rPr lang="en-US" sz="1600" dirty="0">
                <a:solidFill>
                  <a:schemeClr val="tx1"/>
                </a:solidFill>
              </a:rPr>
              <a:t>.</a:t>
            </a:r>
            <a:endParaRPr kumimoji="0" lang="en-US" sz="1600" b="0" i="0" u="none" strike="noStrike" cap="none" normalizeH="0" baseline="0" dirty="0">
              <a:ln>
                <a:noFill/>
              </a:ln>
              <a:solidFill>
                <a:schemeClr val="tx1"/>
              </a:solidFill>
              <a:effectLst/>
            </a:endParaRPr>
          </a:p>
          <a:p>
            <a:endParaRPr lang="en-US" dirty="0"/>
          </a:p>
        </p:txBody>
      </p:sp>
      <p:sp>
        <p:nvSpPr>
          <p:cNvPr id="4" name="Title 3">
            <a:extLst>
              <a:ext uri="{FF2B5EF4-FFF2-40B4-BE49-F238E27FC236}">
                <a16:creationId xmlns:a16="http://schemas.microsoft.com/office/drawing/2014/main" id="{44996143-8DF7-2A7A-E3E7-256FBCB19C7F}"/>
              </a:ext>
            </a:extLst>
          </p:cNvPr>
          <p:cNvSpPr>
            <a:spLocks noGrp="1"/>
          </p:cNvSpPr>
          <p:nvPr>
            <p:ph type="title"/>
          </p:nvPr>
        </p:nvSpPr>
        <p:spPr/>
        <p:txBody>
          <a:bodyPr/>
          <a:lstStyle/>
          <a:p>
            <a:r>
              <a:rPr lang="en-US" dirty="0">
                <a:solidFill>
                  <a:schemeClr val="accent1"/>
                </a:solidFill>
              </a:rPr>
              <a:t>Benefits Eligibility</a:t>
            </a:r>
          </a:p>
        </p:txBody>
      </p:sp>
      <p:sp>
        <p:nvSpPr>
          <p:cNvPr id="16" name="Graphic 2334">
            <a:extLst>
              <a:ext uri="{FF2B5EF4-FFF2-40B4-BE49-F238E27FC236}">
                <a16:creationId xmlns:a16="http://schemas.microsoft.com/office/drawing/2014/main" id="{CEE3FBCC-3771-5D76-5DD6-07EB2FED201E}"/>
              </a:ext>
              <a:ext uri="{C183D7F6-B498-43B3-948B-1728B52AA6E4}">
                <adec:decorative xmlns:adec="http://schemas.microsoft.com/office/drawing/2017/decorative" val="1"/>
              </a:ext>
            </a:extLst>
          </p:cNvPr>
          <p:cNvSpPr>
            <a:spLocks noChangeAspect="1"/>
          </p:cNvSpPr>
          <p:nvPr/>
        </p:nvSpPr>
        <p:spPr>
          <a:xfrm>
            <a:off x="1041519" y="1826131"/>
            <a:ext cx="698254" cy="698254"/>
          </a:xfrm>
          <a:custGeom>
            <a:avLst/>
            <a:gdLst>
              <a:gd name="connsiteX0" fmla="*/ 340783 w 365125"/>
              <a:gd name="connsiteY0" fmla="*/ 174956 h 365125"/>
              <a:gd name="connsiteX1" fmla="*/ 299707 w 365125"/>
              <a:gd name="connsiteY1" fmla="*/ 153657 h 365125"/>
              <a:gd name="connsiteX2" fmla="*/ 319484 w 365125"/>
              <a:gd name="connsiteY2" fmla="*/ 98888 h 365125"/>
              <a:gd name="connsiteX3" fmla="*/ 319484 w 365125"/>
              <a:gd name="connsiteY3" fmla="*/ 83674 h 365125"/>
              <a:gd name="connsiteX4" fmla="*/ 235810 w 365125"/>
              <a:gd name="connsiteY4" fmla="*/ 0 h 365125"/>
              <a:gd name="connsiteX5" fmla="*/ 152135 w 365125"/>
              <a:gd name="connsiteY5" fmla="*/ 83674 h 365125"/>
              <a:gd name="connsiteX6" fmla="*/ 152135 w 365125"/>
              <a:gd name="connsiteY6" fmla="*/ 98888 h 365125"/>
              <a:gd name="connsiteX7" fmla="*/ 171913 w 365125"/>
              <a:gd name="connsiteY7" fmla="*/ 153657 h 365125"/>
              <a:gd name="connsiteX8" fmla="*/ 168870 w 365125"/>
              <a:gd name="connsiteY8" fmla="*/ 155178 h 365125"/>
              <a:gd name="connsiteX9" fmla="*/ 106495 w 365125"/>
              <a:gd name="connsiteY9" fmla="*/ 121708 h 365125"/>
              <a:gd name="connsiteX10" fmla="*/ 30427 w 365125"/>
              <a:gd name="connsiteY10" fmla="*/ 197776 h 365125"/>
              <a:gd name="connsiteX11" fmla="*/ 30427 w 365125"/>
              <a:gd name="connsiteY11" fmla="*/ 212990 h 365125"/>
              <a:gd name="connsiteX12" fmla="*/ 45641 w 365125"/>
              <a:gd name="connsiteY12" fmla="*/ 258630 h 365125"/>
              <a:gd name="connsiteX13" fmla="*/ 25863 w 365125"/>
              <a:gd name="connsiteY13" fmla="*/ 267758 h 365125"/>
              <a:gd name="connsiteX14" fmla="*/ 0 w 365125"/>
              <a:gd name="connsiteY14" fmla="*/ 308835 h 365125"/>
              <a:gd name="connsiteX15" fmla="*/ 0 w 365125"/>
              <a:gd name="connsiteY15" fmla="*/ 349911 h 365125"/>
              <a:gd name="connsiteX16" fmla="*/ 15214 w 365125"/>
              <a:gd name="connsiteY16" fmla="*/ 365125 h 365125"/>
              <a:gd name="connsiteX17" fmla="*/ 197776 w 365125"/>
              <a:gd name="connsiteY17" fmla="*/ 365125 h 365125"/>
              <a:gd name="connsiteX18" fmla="*/ 349911 w 365125"/>
              <a:gd name="connsiteY18" fmla="*/ 365125 h 365125"/>
              <a:gd name="connsiteX19" fmla="*/ 365125 w 365125"/>
              <a:gd name="connsiteY19" fmla="*/ 349911 h 365125"/>
              <a:gd name="connsiteX20" fmla="*/ 365125 w 365125"/>
              <a:gd name="connsiteY20" fmla="*/ 216032 h 365125"/>
              <a:gd name="connsiteX21" fmla="*/ 340783 w 365125"/>
              <a:gd name="connsiteY21" fmla="*/ 174956 h 365125"/>
              <a:gd name="connsiteX22" fmla="*/ 182563 w 365125"/>
              <a:gd name="connsiteY22" fmla="*/ 83674 h 365125"/>
              <a:gd name="connsiteX23" fmla="*/ 235810 w 365125"/>
              <a:gd name="connsiteY23" fmla="*/ 30427 h 365125"/>
              <a:gd name="connsiteX24" fmla="*/ 289057 w 365125"/>
              <a:gd name="connsiteY24" fmla="*/ 83674 h 365125"/>
              <a:gd name="connsiteX25" fmla="*/ 289057 w 365125"/>
              <a:gd name="connsiteY25" fmla="*/ 98888 h 365125"/>
              <a:gd name="connsiteX26" fmla="*/ 235810 w 365125"/>
              <a:gd name="connsiteY26" fmla="*/ 152135 h 365125"/>
              <a:gd name="connsiteX27" fmla="*/ 182563 w 365125"/>
              <a:gd name="connsiteY27" fmla="*/ 98888 h 365125"/>
              <a:gd name="connsiteX28" fmla="*/ 182563 w 365125"/>
              <a:gd name="connsiteY28" fmla="*/ 83674 h 365125"/>
              <a:gd name="connsiteX29" fmla="*/ 60854 w 365125"/>
              <a:gd name="connsiteY29" fmla="*/ 197776 h 365125"/>
              <a:gd name="connsiteX30" fmla="*/ 106495 w 365125"/>
              <a:gd name="connsiteY30" fmla="*/ 152135 h 365125"/>
              <a:gd name="connsiteX31" fmla="*/ 152135 w 365125"/>
              <a:gd name="connsiteY31" fmla="*/ 197776 h 365125"/>
              <a:gd name="connsiteX32" fmla="*/ 152135 w 365125"/>
              <a:gd name="connsiteY32" fmla="*/ 212990 h 365125"/>
              <a:gd name="connsiteX33" fmla="*/ 106495 w 365125"/>
              <a:gd name="connsiteY33" fmla="*/ 258630 h 365125"/>
              <a:gd name="connsiteX34" fmla="*/ 60854 w 365125"/>
              <a:gd name="connsiteY34" fmla="*/ 212990 h 365125"/>
              <a:gd name="connsiteX35" fmla="*/ 60854 w 365125"/>
              <a:gd name="connsiteY35" fmla="*/ 197776 h 365125"/>
              <a:gd name="connsiteX36" fmla="*/ 30427 w 365125"/>
              <a:gd name="connsiteY36" fmla="*/ 308835 h 365125"/>
              <a:gd name="connsiteX37" fmla="*/ 38034 w 365125"/>
              <a:gd name="connsiteY37" fmla="*/ 295143 h 365125"/>
              <a:gd name="connsiteX38" fmla="*/ 71504 w 365125"/>
              <a:gd name="connsiteY38" fmla="*/ 279929 h 365125"/>
              <a:gd name="connsiteX39" fmla="*/ 106495 w 365125"/>
              <a:gd name="connsiteY39" fmla="*/ 289057 h 365125"/>
              <a:gd name="connsiteX40" fmla="*/ 143007 w 365125"/>
              <a:gd name="connsiteY40" fmla="*/ 279929 h 365125"/>
              <a:gd name="connsiteX41" fmla="*/ 174956 w 365125"/>
              <a:gd name="connsiteY41" fmla="*/ 293621 h 365125"/>
              <a:gd name="connsiteX42" fmla="*/ 182563 w 365125"/>
              <a:gd name="connsiteY42" fmla="*/ 307314 h 365125"/>
              <a:gd name="connsiteX43" fmla="*/ 182563 w 365125"/>
              <a:gd name="connsiteY43" fmla="*/ 334698 h 365125"/>
              <a:gd name="connsiteX44" fmla="*/ 30427 w 365125"/>
              <a:gd name="connsiteY44" fmla="*/ 334698 h 365125"/>
              <a:gd name="connsiteX45" fmla="*/ 30427 w 365125"/>
              <a:gd name="connsiteY45" fmla="*/ 308835 h 365125"/>
              <a:gd name="connsiteX46" fmla="*/ 334698 w 365125"/>
              <a:gd name="connsiteY46" fmla="*/ 334698 h 365125"/>
              <a:gd name="connsiteX47" fmla="*/ 212990 w 365125"/>
              <a:gd name="connsiteY47" fmla="*/ 334698 h 365125"/>
              <a:gd name="connsiteX48" fmla="*/ 212990 w 365125"/>
              <a:gd name="connsiteY48" fmla="*/ 307314 h 365125"/>
              <a:gd name="connsiteX49" fmla="*/ 187127 w 365125"/>
              <a:gd name="connsiteY49" fmla="*/ 266237 h 365125"/>
              <a:gd name="connsiteX50" fmla="*/ 167349 w 365125"/>
              <a:gd name="connsiteY50" fmla="*/ 257109 h 365125"/>
              <a:gd name="connsiteX51" fmla="*/ 182563 w 365125"/>
              <a:gd name="connsiteY51" fmla="*/ 212990 h 365125"/>
              <a:gd name="connsiteX52" fmla="*/ 182563 w 365125"/>
              <a:gd name="connsiteY52" fmla="*/ 197776 h 365125"/>
              <a:gd name="connsiteX53" fmla="*/ 181041 w 365125"/>
              <a:gd name="connsiteY53" fmla="*/ 182563 h 365125"/>
              <a:gd name="connsiteX54" fmla="*/ 199297 w 365125"/>
              <a:gd name="connsiteY54" fmla="*/ 173434 h 365125"/>
              <a:gd name="connsiteX55" fmla="*/ 235810 w 365125"/>
              <a:gd name="connsiteY55" fmla="*/ 182563 h 365125"/>
              <a:gd name="connsiteX56" fmla="*/ 272322 w 365125"/>
              <a:gd name="connsiteY56" fmla="*/ 173434 h 365125"/>
              <a:gd name="connsiteX57" fmla="*/ 325570 w 365125"/>
              <a:gd name="connsiteY57" fmla="*/ 200819 h 365125"/>
              <a:gd name="connsiteX58" fmla="*/ 334698 w 365125"/>
              <a:gd name="connsiteY58" fmla="*/ 214511 h 365125"/>
              <a:gd name="connsiteX59" fmla="*/ 334698 w 365125"/>
              <a:gd name="connsiteY59" fmla="*/ 334698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65125" h="365125">
                <a:moveTo>
                  <a:pt x="340783" y="174956"/>
                </a:moveTo>
                <a:lnTo>
                  <a:pt x="299707" y="153657"/>
                </a:lnTo>
                <a:cubicBezTo>
                  <a:pt x="311878" y="138443"/>
                  <a:pt x="319484" y="120187"/>
                  <a:pt x="319484" y="98888"/>
                </a:cubicBezTo>
                <a:lnTo>
                  <a:pt x="319484" y="83674"/>
                </a:lnTo>
                <a:cubicBezTo>
                  <a:pt x="319484" y="38034"/>
                  <a:pt x="281451" y="0"/>
                  <a:pt x="235810" y="0"/>
                </a:cubicBezTo>
                <a:cubicBezTo>
                  <a:pt x="190169" y="0"/>
                  <a:pt x="152135" y="38034"/>
                  <a:pt x="152135" y="83674"/>
                </a:cubicBezTo>
                <a:lnTo>
                  <a:pt x="152135" y="98888"/>
                </a:lnTo>
                <a:cubicBezTo>
                  <a:pt x="152135" y="120187"/>
                  <a:pt x="159742" y="138443"/>
                  <a:pt x="171913" y="153657"/>
                </a:cubicBezTo>
                <a:lnTo>
                  <a:pt x="168870" y="155178"/>
                </a:lnTo>
                <a:cubicBezTo>
                  <a:pt x="155178" y="135401"/>
                  <a:pt x="132358" y="121708"/>
                  <a:pt x="106495" y="121708"/>
                </a:cubicBezTo>
                <a:cubicBezTo>
                  <a:pt x="63897" y="121708"/>
                  <a:pt x="30427" y="155178"/>
                  <a:pt x="30427" y="197776"/>
                </a:cubicBezTo>
                <a:lnTo>
                  <a:pt x="30427" y="212990"/>
                </a:lnTo>
                <a:cubicBezTo>
                  <a:pt x="30427" y="229724"/>
                  <a:pt x="36513" y="246459"/>
                  <a:pt x="45641" y="258630"/>
                </a:cubicBezTo>
                <a:lnTo>
                  <a:pt x="25863" y="267758"/>
                </a:lnTo>
                <a:cubicBezTo>
                  <a:pt x="10649" y="273844"/>
                  <a:pt x="0" y="290579"/>
                  <a:pt x="0" y="308835"/>
                </a:cubicBezTo>
                <a:lnTo>
                  <a:pt x="0" y="349911"/>
                </a:lnTo>
                <a:cubicBezTo>
                  <a:pt x="0" y="359040"/>
                  <a:pt x="6085" y="365125"/>
                  <a:pt x="15214" y="365125"/>
                </a:cubicBezTo>
                <a:lnTo>
                  <a:pt x="197776" y="365125"/>
                </a:lnTo>
                <a:lnTo>
                  <a:pt x="349911" y="365125"/>
                </a:lnTo>
                <a:cubicBezTo>
                  <a:pt x="359040" y="365125"/>
                  <a:pt x="365125" y="359040"/>
                  <a:pt x="365125" y="349911"/>
                </a:cubicBezTo>
                <a:lnTo>
                  <a:pt x="365125" y="216032"/>
                </a:lnTo>
                <a:cubicBezTo>
                  <a:pt x="365125" y="199297"/>
                  <a:pt x="355997" y="184084"/>
                  <a:pt x="340783" y="174956"/>
                </a:cubicBezTo>
                <a:close/>
                <a:moveTo>
                  <a:pt x="182563" y="83674"/>
                </a:moveTo>
                <a:cubicBezTo>
                  <a:pt x="182563" y="53247"/>
                  <a:pt x="205383" y="30427"/>
                  <a:pt x="235810" y="30427"/>
                </a:cubicBezTo>
                <a:cubicBezTo>
                  <a:pt x="266237" y="30427"/>
                  <a:pt x="289057" y="53247"/>
                  <a:pt x="289057" y="83674"/>
                </a:cubicBezTo>
                <a:lnTo>
                  <a:pt x="289057" y="98888"/>
                </a:lnTo>
                <a:cubicBezTo>
                  <a:pt x="289057" y="129315"/>
                  <a:pt x="266237" y="152135"/>
                  <a:pt x="235810" y="152135"/>
                </a:cubicBezTo>
                <a:cubicBezTo>
                  <a:pt x="205383" y="152135"/>
                  <a:pt x="182563" y="129315"/>
                  <a:pt x="182563" y="98888"/>
                </a:cubicBezTo>
                <a:lnTo>
                  <a:pt x="182563" y="83674"/>
                </a:lnTo>
                <a:close/>
                <a:moveTo>
                  <a:pt x="60854" y="197776"/>
                </a:moveTo>
                <a:cubicBezTo>
                  <a:pt x="60854" y="171913"/>
                  <a:pt x="80632" y="152135"/>
                  <a:pt x="106495" y="152135"/>
                </a:cubicBezTo>
                <a:cubicBezTo>
                  <a:pt x="132358" y="152135"/>
                  <a:pt x="152135" y="171913"/>
                  <a:pt x="152135" y="197776"/>
                </a:cubicBezTo>
                <a:lnTo>
                  <a:pt x="152135" y="212990"/>
                </a:lnTo>
                <a:cubicBezTo>
                  <a:pt x="152135" y="238853"/>
                  <a:pt x="132358" y="258630"/>
                  <a:pt x="106495" y="258630"/>
                </a:cubicBezTo>
                <a:cubicBezTo>
                  <a:pt x="80632" y="258630"/>
                  <a:pt x="60854" y="238853"/>
                  <a:pt x="60854" y="212990"/>
                </a:cubicBezTo>
                <a:lnTo>
                  <a:pt x="60854" y="197776"/>
                </a:lnTo>
                <a:close/>
                <a:moveTo>
                  <a:pt x="30427" y="308835"/>
                </a:moveTo>
                <a:cubicBezTo>
                  <a:pt x="30427" y="302749"/>
                  <a:pt x="33470" y="298185"/>
                  <a:pt x="38034" y="295143"/>
                </a:cubicBezTo>
                <a:lnTo>
                  <a:pt x="71504" y="279929"/>
                </a:lnTo>
                <a:cubicBezTo>
                  <a:pt x="82153" y="286015"/>
                  <a:pt x="94324" y="289057"/>
                  <a:pt x="106495" y="289057"/>
                </a:cubicBezTo>
                <a:cubicBezTo>
                  <a:pt x="120187" y="289057"/>
                  <a:pt x="132358" y="286015"/>
                  <a:pt x="143007" y="279929"/>
                </a:cubicBezTo>
                <a:lnTo>
                  <a:pt x="174956" y="293621"/>
                </a:lnTo>
                <a:cubicBezTo>
                  <a:pt x="179520" y="295143"/>
                  <a:pt x="182563" y="301228"/>
                  <a:pt x="182563" y="307314"/>
                </a:cubicBezTo>
                <a:lnTo>
                  <a:pt x="182563" y="334698"/>
                </a:lnTo>
                <a:lnTo>
                  <a:pt x="30427" y="334698"/>
                </a:lnTo>
                <a:lnTo>
                  <a:pt x="30427" y="308835"/>
                </a:lnTo>
                <a:close/>
                <a:moveTo>
                  <a:pt x="334698" y="334698"/>
                </a:moveTo>
                <a:lnTo>
                  <a:pt x="212990" y="334698"/>
                </a:lnTo>
                <a:lnTo>
                  <a:pt x="212990" y="307314"/>
                </a:lnTo>
                <a:cubicBezTo>
                  <a:pt x="212990" y="289057"/>
                  <a:pt x="202340" y="272322"/>
                  <a:pt x="187127" y="266237"/>
                </a:cubicBezTo>
                <a:lnTo>
                  <a:pt x="167349" y="257109"/>
                </a:lnTo>
                <a:cubicBezTo>
                  <a:pt x="176477" y="244938"/>
                  <a:pt x="182563" y="229724"/>
                  <a:pt x="182563" y="212990"/>
                </a:cubicBezTo>
                <a:lnTo>
                  <a:pt x="182563" y="197776"/>
                </a:lnTo>
                <a:cubicBezTo>
                  <a:pt x="182563" y="193212"/>
                  <a:pt x="182563" y="187127"/>
                  <a:pt x="181041" y="182563"/>
                </a:cubicBezTo>
                <a:lnTo>
                  <a:pt x="199297" y="173434"/>
                </a:lnTo>
                <a:cubicBezTo>
                  <a:pt x="209947" y="179520"/>
                  <a:pt x="223639" y="182563"/>
                  <a:pt x="235810" y="182563"/>
                </a:cubicBezTo>
                <a:cubicBezTo>
                  <a:pt x="249502" y="182563"/>
                  <a:pt x="261673" y="179520"/>
                  <a:pt x="272322" y="173434"/>
                </a:cubicBezTo>
                <a:lnTo>
                  <a:pt x="325570" y="200819"/>
                </a:lnTo>
                <a:cubicBezTo>
                  <a:pt x="331655" y="203861"/>
                  <a:pt x="334698" y="209947"/>
                  <a:pt x="334698" y="214511"/>
                </a:cubicBezTo>
                <a:lnTo>
                  <a:pt x="334698" y="334698"/>
                </a:lnTo>
                <a:close/>
              </a:path>
            </a:pathLst>
          </a:custGeom>
          <a:solidFill>
            <a:schemeClr val="accent1"/>
          </a:solidFill>
          <a:ln w="15081"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grpSp>
        <p:nvGrpSpPr>
          <p:cNvPr id="17" name="Graphic 1606">
            <a:extLst>
              <a:ext uri="{FF2B5EF4-FFF2-40B4-BE49-F238E27FC236}">
                <a16:creationId xmlns:a16="http://schemas.microsoft.com/office/drawing/2014/main" id="{8B671782-1379-BAED-3E65-9701EE3887F7}"/>
              </a:ext>
              <a:ext uri="{C183D7F6-B498-43B3-948B-1728B52AA6E4}">
                <adec:decorative xmlns:adec="http://schemas.microsoft.com/office/drawing/2017/decorative" val="1"/>
              </a:ext>
            </a:extLst>
          </p:cNvPr>
          <p:cNvGrpSpPr>
            <a:grpSpLocks noChangeAspect="1"/>
          </p:cNvGrpSpPr>
          <p:nvPr/>
        </p:nvGrpSpPr>
        <p:grpSpPr>
          <a:xfrm>
            <a:off x="1041519" y="3598820"/>
            <a:ext cx="680920" cy="652548"/>
            <a:chOff x="9276494" y="4638167"/>
            <a:chExt cx="365125" cy="349911"/>
          </a:xfrm>
          <a:solidFill>
            <a:schemeClr val="accent1"/>
          </a:solidFill>
        </p:grpSpPr>
        <p:sp>
          <p:nvSpPr>
            <p:cNvPr id="18" name="Freeform 33">
              <a:extLst>
                <a:ext uri="{FF2B5EF4-FFF2-40B4-BE49-F238E27FC236}">
                  <a16:creationId xmlns:a16="http://schemas.microsoft.com/office/drawing/2014/main" id="{E670A03B-1B51-B122-24C5-F06F00BFDE63}"/>
                </a:ext>
              </a:extLst>
            </p:cNvPr>
            <p:cNvSpPr/>
            <p:nvPr/>
          </p:nvSpPr>
          <p:spPr>
            <a:xfrm>
              <a:off x="9428629" y="4805515"/>
              <a:ext cx="60854" cy="45640"/>
            </a:xfrm>
            <a:custGeom>
              <a:avLst/>
              <a:gdLst>
                <a:gd name="connsiteX0" fmla="*/ 15214 w 60854"/>
                <a:gd name="connsiteY0" fmla="*/ 45641 h 45640"/>
                <a:gd name="connsiteX1" fmla="*/ 45641 w 60854"/>
                <a:gd name="connsiteY1" fmla="*/ 45641 h 45640"/>
                <a:gd name="connsiteX2" fmla="*/ 60854 w 60854"/>
                <a:gd name="connsiteY2" fmla="*/ 30427 h 45640"/>
                <a:gd name="connsiteX3" fmla="*/ 60854 w 60854"/>
                <a:gd name="connsiteY3" fmla="*/ 15214 h 45640"/>
                <a:gd name="connsiteX4" fmla="*/ 45641 w 60854"/>
                <a:gd name="connsiteY4" fmla="*/ 0 h 45640"/>
                <a:gd name="connsiteX5" fmla="*/ 15214 w 60854"/>
                <a:gd name="connsiteY5" fmla="*/ 0 h 45640"/>
                <a:gd name="connsiteX6" fmla="*/ 0 w 60854"/>
                <a:gd name="connsiteY6" fmla="*/ 15214 h 45640"/>
                <a:gd name="connsiteX7" fmla="*/ 0 w 60854"/>
                <a:gd name="connsiteY7" fmla="*/ 30427 h 45640"/>
                <a:gd name="connsiteX8" fmla="*/ 15214 w 60854"/>
                <a:gd name="connsiteY8" fmla="*/ 45641 h 4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54" h="45640">
                  <a:moveTo>
                    <a:pt x="15214" y="45641"/>
                  </a:moveTo>
                  <a:lnTo>
                    <a:pt x="45641" y="45641"/>
                  </a:lnTo>
                  <a:cubicBezTo>
                    <a:pt x="54769" y="45641"/>
                    <a:pt x="60854" y="39555"/>
                    <a:pt x="60854" y="30427"/>
                  </a:cubicBezTo>
                  <a:lnTo>
                    <a:pt x="60854" y="15214"/>
                  </a:lnTo>
                  <a:cubicBezTo>
                    <a:pt x="60854" y="6085"/>
                    <a:pt x="54769" y="0"/>
                    <a:pt x="45641" y="0"/>
                  </a:cubicBezTo>
                  <a:lnTo>
                    <a:pt x="15214" y="0"/>
                  </a:lnTo>
                  <a:cubicBezTo>
                    <a:pt x="6085" y="0"/>
                    <a:pt x="0" y="6085"/>
                    <a:pt x="0" y="15214"/>
                  </a:cubicBezTo>
                  <a:lnTo>
                    <a:pt x="0" y="30427"/>
                  </a:lnTo>
                  <a:cubicBezTo>
                    <a:pt x="0" y="39555"/>
                    <a:pt x="6085" y="45641"/>
                    <a:pt x="15214" y="45641"/>
                  </a:cubicBezTo>
                  <a:close/>
                </a:path>
              </a:pathLst>
            </a:custGeom>
            <a:grpFill/>
            <a:ln w="15081"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sp>
          <p:nvSpPr>
            <p:cNvPr id="19" name="Freeform 34">
              <a:extLst>
                <a:ext uri="{FF2B5EF4-FFF2-40B4-BE49-F238E27FC236}">
                  <a16:creationId xmlns:a16="http://schemas.microsoft.com/office/drawing/2014/main" id="{AF60D825-28C2-E166-551F-26B0563EF0D4}"/>
                </a:ext>
              </a:extLst>
            </p:cNvPr>
            <p:cNvSpPr/>
            <p:nvPr/>
          </p:nvSpPr>
          <p:spPr>
            <a:xfrm>
              <a:off x="9428629" y="4881583"/>
              <a:ext cx="60854" cy="45640"/>
            </a:xfrm>
            <a:custGeom>
              <a:avLst/>
              <a:gdLst>
                <a:gd name="connsiteX0" fmla="*/ 15214 w 60854"/>
                <a:gd name="connsiteY0" fmla="*/ 45641 h 45640"/>
                <a:gd name="connsiteX1" fmla="*/ 45641 w 60854"/>
                <a:gd name="connsiteY1" fmla="*/ 45641 h 45640"/>
                <a:gd name="connsiteX2" fmla="*/ 60854 w 60854"/>
                <a:gd name="connsiteY2" fmla="*/ 30427 h 45640"/>
                <a:gd name="connsiteX3" fmla="*/ 60854 w 60854"/>
                <a:gd name="connsiteY3" fmla="*/ 15214 h 45640"/>
                <a:gd name="connsiteX4" fmla="*/ 45641 w 60854"/>
                <a:gd name="connsiteY4" fmla="*/ 0 h 45640"/>
                <a:gd name="connsiteX5" fmla="*/ 15214 w 60854"/>
                <a:gd name="connsiteY5" fmla="*/ 0 h 45640"/>
                <a:gd name="connsiteX6" fmla="*/ 0 w 60854"/>
                <a:gd name="connsiteY6" fmla="*/ 15214 h 45640"/>
                <a:gd name="connsiteX7" fmla="*/ 0 w 60854"/>
                <a:gd name="connsiteY7" fmla="*/ 30427 h 45640"/>
                <a:gd name="connsiteX8" fmla="*/ 15214 w 60854"/>
                <a:gd name="connsiteY8" fmla="*/ 45641 h 4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54" h="45640">
                  <a:moveTo>
                    <a:pt x="15214" y="45641"/>
                  </a:moveTo>
                  <a:lnTo>
                    <a:pt x="45641" y="45641"/>
                  </a:lnTo>
                  <a:cubicBezTo>
                    <a:pt x="54769" y="45641"/>
                    <a:pt x="60854" y="39555"/>
                    <a:pt x="60854" y="30427"/>
                  </a:cubicBezTo>
                  <a:lnTo>
                    <a:pt x="60854" y="15214"/>
                  </a:lnTo>
                  <a:cubicBezTo>
                    <a:pt x="60854" y="6085"/>
                    <a:pt x="54769" y="0"/>
                    <a:pt x="45641" y="0"/>
                  </a:cubicBezTo>
                  <a:lnTo>
                    <a:pt x="15214" y="0"/>
                  </a:lnTo>
                  <a:cubicBezTo>
                    <a:pt x="6085" y="0"/>
                    <a:pt x="0" y="6085"/>
                    <a:pt x="0" y="15214"/>
                  </a:cubicBezTo>
                  <a:lnTo>
                    <a:pt x="0" y="30427"/>
                  </a:lnTo>
                  <a:cubicBezTo>
                    <a:pt x="0" y="39555"/>
                    <a:pt x="6085" y="45641"/>
                    <a:pt x="15214" y="45641"/>
                  </a:cubicBezTo>
                  <a:close/>
                </a:path>
              </a:pathLst>
            </a:custGeom>
            <a:grpFill/>
            <a:ln w="15081"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sp>
          <p:nvSpPr>
            <p:cNvPr id="20" name="Freeform 35">
              <a:extLst>
                <a:ext uri="{FF2B5EF4-FFF2-40B4-BE49-F238E27FC236}">
                  <a16:creationId xmlns:a16="http://schemas.microsoft.com/office/drawing/2014/main" id="{68065BF6-3B96-15B9-5AC1-EDD9771B24F7}"/>
                </a:ext>
              </a:extLst>
            </p:cNvPr>
            <p:cNvSpPr/>
            <p:nvPr/>
          </p:nvSpPr>
          <p:spPr>
            <a:xfrm>
              <a:off x="9519910" y="4805515"/>
              <a:ext cx="60854" cy="45640"/>
            </a:xfrm>
            <a:custGeom>
              <a:avLst/>
              <a:gdLst>
                <a:gd name="connsiteX0" fmla="*/ 15214 w 60854"/>
                <a:gd name="connsiteY0" fmla="*/ 45641 h 45640"/>
                <a:gd name="connsiteX1" fmla="*/ 45641 w 60854"/>
                <a:gd name="connsiteY1" fmla="*/ 45641 h 45640"/>
                <a:gd name="connsiteX2" fmla="*/ 60854 w 60854"/>
                <a:gd name="connsiteY2" fmla="*/ 30427 h 45640"/>
                <a:gd name="connsiteX3" fmla="*/ 60854 w 60854"/>
                <a:gd name="connsiteY3" fmla="*/ 15214 h 45640"/>
                <a:gd name="connsiteX4" fmla="*/ 45641 w 60854"/>
                <a:gd name="connsiteY4" fmla="*/ 0 h 45640"/>
                <a:gd name="connsiteX5" fmla="*/ 15214 w 60854"/>
                <a:gd name="connsiteY5" fmla="*/ 0 h 45640"/>
                <a:gd name="connsiteX6" fmla="*/ 0 w 60854"/>
                <a:gd name="connsiteY6" fmla="*/ 15214 h 45640"/>
                <a:gd name="connsiteX7" fmla="*/ 0 w 60854"/>
                <a:gd name="connsiteY7" fmla="*/ 30427 h 45640"/>
                <a:gd name="connsiteX8" fmla="*/ 15214 w 60854"/>
                <a:gd name="connsiteY8" fmla="*/ 45641 h 4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54" h="45640">
                  <a:moveTo>
                    <a:pt x="15214" y="45641"/>
                  </a:moveTo>
                  <a:lnTo>
                    <a:pt x="45641" y="45641"/>
                  </a:lnTo>
                  <a:cubicBezTo>
                    <a:pt x="54769" y="45641"/>
                    <a:pt x="60854" y="39555"/>
                    <a:pt x="60854" y="30427"/>
                  </a:cubicBezTo>
                  <a:lnTo>
                    <a:pt x="60854" y="15214"/>
                  </a:lnTo>
                  <a:cubicBezTo>
                    <a:pt x="60854" y="6085"/>
                    <a:pt x="54769" y="0"/>
                    <a:pt x="45641" y="0"/>
                  </a:cubicBezTo>
                  <a:lnTo>
                    <a:pt x="15214" y="0"/>
                  </a:lnTo>
                  <a:cubicBezTo>
                    <a:pt x="6085" y="0"/>
                    <a:pt x="0" y="6085"/>
                    <a:pt x="0" y="15214"/>
                  </a:cubicBezTo>
                  <a:lnTo>
                    <a:pt x="0" y="30427"/>
                  </a:lnTo>
                  <a:cubicBezTo>
                    <a:pt x="0" y="39555"/>
                    <a:pt x="6085" y="45641"/>
                    <a:pt x="15214" y="45641"/>
                  </a:cubicBezTo>
                  <a:close/>
                </a:path>
              </a:pathLst>
            </a:custGeom>
            <a:grpFill/>
            <a:ln w="15081"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sp>
          <p:nvSpPr>
            <p:cNvPr id="21" name="Freeform 36">
              <a:extLst>
                <a:ext uri="{FF2B5EF4-FFF2-40B4-BE49-F238E27FC236}">
                  <a16:creationId xmlns:a16="http://schemas.microsoft.com/office/drawing/2014/main" id="{4E30A13F-53CC-967E-2DDB-C227E4643E17}"/>
                </a:ext>
              </a:extLst>
            </p:cNvPr>
            <p:cNvSpPr/>
            <p:nvPr/>
          </p:nvSpPr>
          <p:spPr>
            <a:xfrm>
              <a:off x="9337348" y="4805515"/>
              <a:ext cx="60854" cy="45640"/>
            </a:xfrm>
            <a:custGeom>
              <a:avLst/>
              <a:gdLst>
                <a:gd name="connsiteX0" fmla="*/ 15214 w 60854"/>
                <a:gd name="connsiteY0" fmla="*/ 45641 h 45640"/>
                <a:gd name="connsiteX1" fmla="*/ 45641 w 60854"/>
                <a:gd name="connsiteY1" fmla="*/ 45641 h 45640"/>
                <a:gd name="connsiteX2" fmla="*/ 60854 w 60854"/>
                <a:gd name="connsiteY2" fmla="*/ 30427 h 45640"/>
                <a:gd name="connsiteX3" fmla="*/ 60854 w 60854"/>
                <a:gd name="connsiteY3" fmla="*/ 15214 h 45640"/>
                <a:gd name="connsiteX4" fmla="*/ 45641 w 60854"/>
                <a:gd name="connsiteY4" fmla="*/ 0 h 45640"/>
                <a:gd name="connsiteX5" fmla="*/ 15214 w 60854"/>
                <a:gd name="connsiteY5" fmla="*/ 0 h 45640"/>
                <a:gd name="connsiteX6" fmla="*/ 0 w 60854"/>
                <a:gd name="connsiteY6" fmla="*/ 15214 h 45640"/>
                <a:gd name="connsiteX7" fmla="*/ 0 w 60854"/>
                <a:gd name="connsiteY7" fmla="*/ 30427 h 45640"/>
                <a:gd name="connsiteX8" fmla="*/ 15214 w 60854"/>
                <a:gd name="connsiteY8" fmla="*/ 45641 h 4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54" h="45640">
                  <a:moveTo>
                    <a:pt x="15214" y="45641"/>
                  </a:moveTo>
                  <a:lnTo>
                    <a:pt x="45641" y="45641"/>
                  </a:lnTo>
                  <a:cubicBezTo>
                    <a:pt x="54769" y="45641"/>
                    <a:pt x="60854" y="39555"/>
                    <a:pt x="60854" y="30427"/>
                  </a:cubicBezTo>
                  <a:lnTo>
                    <a:pt x="60854" y="15214"/>
                  </a:lnTo>
                  <a:cubicBezTo>
                    <a:pt x="60854" y="6085"/>
                    <a:pt x="54769" y="0"/>
                    <a:pt x="45641" y="0"/>
                  </a:cubicBezTo>
                  <a:lnTo>
                    <a:pt x="15214" y="0"/>
                  </a:lnTo>
                  <a:cubicBezTo>
                    <a:pt x="6085" y="0"/>
                    <a:pt x="0" y="6085"/>
                    <a:pt x="0" y="15214"/>
                  </a:cubicBezTo>
                  <a:lnTo>
                    <a:pt x="0" y="30427"/>
                  </a:lnTo>
                  <a:cubicBezTo>
                    <a:pt x="0" y="39555"/>
                    <a:pt x="6085" y="45641"/>
                    <a:pt x="15214" y="45641"/>
                  </a:cubicBezTo>
                  <a:close/>
                </a:path>
              </a:pathLst>
            </a:custGeom>
            <a:grpFill/>
            <a:ln w="15081"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sp>
          <p:nvSpPr>
            <p:cNvPr id="22" name="Freeform 37">
              <a:extLst>
                <a:ext uri="{FF2B5EF4-FFF2-40B4-BE49-F238E27FC236}">
                  <a16:creationId xmlns:a16="http://schemas.microsoft.com/office/drawing/2014/main" id="{59A6ECD5-65FC-E746-6729-68FB0BAF977F}"/>
                </a:ext>
              </a:extLst>
            </p:cNvPr>
            <p:cNvSpPr/>
            <p:nvPr/>
          </p:nvSpPr>
          <p:spPr>
            <a:xfrm>
              <a:off x="9337348" y="4881583"/>
              <a:ext cx="60854" cy="45640"/>
            </a:xfrm>
            <a:custGeom>
              <a:avLst/>
              <a:gdLst>
                <a:gd name="connsiteX0" fmla="*/ 15214 w 60854"/>
                <a:gd name="connsiteY0" fmla="*/ 45641 h 45640"/>
                <a:gd name="connsiteX1" fmla="*/ 45641 w 60854"/>
                <a:gd name="connsiteY1" fmla="*/ 45641 h 45640"/>
                <a:gd name="connsiteX2" fmla="*/ 60854 w 60854"/>
                <a:gd name="connsiteY2" fmla="*/ 30427 h 45640"/>
                <a:gd name="connsiteX3" fmla="*/ 60854 w 60854"/>
                <a:gd name="connsiteY3" fmla="*/ 15214 h 45640"/>
                <a:gd name="connsiteX4" fmla="*/ 45641 w 60854"/>
                <a:gd name="connsiteY4" fmla="*/ 0 h 45640"/>
                <a:gd name="connsiteX5" fmla="*/ 15214 w 60854"/>
                <a:gd name="connsiteY5" fmla="*/ 0 h 45640"/>
                <a:gd name="connsiteX6" fmla="*/ 0 w 60854"/>
                <a:gd name="connsiteY6" fmla="*/ 15214 h 45640"/>
                <a:gd name="connsiteX7" fmla="*/ 0 w 60854"/>
                <a:gd name="connsiteY7" fmla="*/ 30427 h 45640"/>
                <a:gd name="connsiteX8" fmla="*/ 15214 w 60854"/>
                <a:gd name="connsiteY8" fmla="*/ 45641 h 4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54" h="45640">
                  <a:moveTo>
                    <a:pt x="15214" y="45641"/>
                  </a:moveTo>
                  <a:lnTo>
                    <a:pt x="45641" y="45641"/>
                  </a:lnTo>
                  <a:cubicBezTo>
                    <a:pt x="54769" y="45641"/>
                    <a:pt x="60854" y="39555"/>
                    <a:pt x="60854" y="30427"/>
                  </a:cubicBezTo>
                  <a:lnTo>
                    <a:pt x="60854" y="15214"/>
                  </a:lnTo>
                  <a:cubicBezTo>
                    <a:pt x="60854" y="6085"/>
                    <a:pt x="54769" y="0"/>
                    <a:pt x="45641" y="0"/>
                  </a:cubicBezTo>
                  <a:lnTo>
                    <a:pt x="15214" y="0"/>
                  </a:lnTo>
                  <a:cubicBezTo>
                    <a:pt x="6085" y="0"/>
                    <a:pt x="0" y="6085"/>
                    <a:pt x="0" y="15214"/>
                  </a:cubicBezTo>
                  <a:lnTo>
                    <a:pt x="0" y="30427"/>
                  </a:lnTo>
                  <a:cubicBezTo>
                    <a:pt x="0" y="39555"/>
                    <a:pt x="6085" y="45641"/>
                    <a:pt x="15214" y="45641"/>
                  </a:cubicBezTo>
                  <a:close/>
                </a:path>
              </a:pathLst>
            </a:custGeom>
            <a:grpFill/>
            <a:ln w="15081"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sp>
          <p:nvSpPr>
            <p:cNvPr id="23" name="Freeform 38">
              <a:extLst>
                <a:ext uri="{FF2B5EF4-FFF2-40B4-BE49-F238E27FC236}">
                  <a16:creationId xmlns:a16="http://schemas.microsoft.com/office/drawing/2014/main" id="{9732C65F-857D-58DC-792D-FC3E5795A0B9}"/>
                </a:ext>
              </a:extLst>
            </p:cNvPr>
            <p:cNvSpPr/>
            <p:nvPr/>
          </p:nvSpPr>
          <p:spPr>
            <a:xfrm>
              <a:off x="9276494" y="4638167"/>
              <a:ext cx="365125" cy="349911"/>
            </a:xfrm>
            <a:custGeom>
              <a:avLst/>
              <a:gdLst>
                <a:gd name="connsiteX0" fmla="*/ 319484 w 365125"/>
                <a:gd name="connsiteY0" fmla="*/ 30427 h 349911"/>
                <a:gd name="connsiteX1" fmla="*/ 289057 w 365125"/>
                <a:gd name="connsiteY1" fmla="*/ 30427 h 349911"/>
                <a:gd name="connsiteX2" fmla="*/ 289057 w 365125"/>
                <a:gd name="connsiteY2" fmla="*/ 15214 h 349911"/>
                <a:gd name="connsiteX3" fmla="*/ 273844 w 365125"/>
                <a:gd name="connsiteY3" fmla="*/ 0 h 349911"/>
                <a:gd name="connsiteX4" fmla="*/ 258630 w 365125"/>
                <a:gd name="connsiteY4" fmla="*/ 15214 h 349911"/>
                <a:gd name="connsiteX5" fmla="*/ 258630 w 365125"/>
                <a:gd name="connsiteY5" fmla="*/ 30427 h 349911"/>
                <a:gd name="connsiteX6" fmla="*/ 106495 w 365125"/>
                <a:gd name="connsiteY6" fmla="*/ 30427 h 349911"/>
                <a:gd name="connsiteX7" fmla="*/ 106495 w 365125"/>
                <a:gd name="connsiteY7" fmla="*/ 15214 h 349911"/>
                <a:gd name="connsiteX8" fmla="*/ 91281 w 365125"/>
                <a:gd name="connsiteY8" fmla="*/ 0 h 349911"/>
                <a:gd name="connsiteX9" fmla="*/ 76068 w 365125"/>
                <a:gd name="connsiteY9" fmla="*/ 15214 h 349911"/>
                <a:gd name="connsiteX10" fmla="*/ 76068 w 365125"/>
                <a:gd name="connsiteY10" fmla="*/ 30427 h 349911"/>
                <a:gd name="connsiteX11" fmla="*/ 45641 w 365125"/>
                <a:gd name="connsiteY11" fmla="*/ 30427 h 349911"/>
                <a:gd name="connsiteX12" fmla="*/ 0 w 365125"/>
                <a:gd name="connsiteY12" fmla="*/ 76068 h 349911"/>
                <a:gd name="connsiteX13" fmla="*/ 0 w 365125"/>
                <a:gd name="connsiteY13" fmla="*/ 304271 h 349911"/>
                <a:gd name="connsiteX14" fmla="*/ 45641 w 365125"/>
                <a:gd name="connsiteY14" fmla="*/ 349911 h 349911"/>
                <a:gd name="connsiteX15" fmla="*/ 319484 w 365125"/>
                <a:gd name="connsiteY15" fmla="*/ 349911 h 349911"/>
                <a:gd name="connsiteX16" fmla="*/ 365125 w 365125"/>
                <a:gd name="connsiteY16" fmla="*/ 304271 h 349911"/>
                <a:gd name="connsiteX17" fmla="*/ 365125 w 365125"/>
                <a:gd name="connsiteY17" fmla="*/ 76068 h 349911"/>
                <a:gd name="connsiteX18" fmla="*/ 319484 w 365125"/>
                <a:gd name="connsiteY18" fmla="*/ 30427 h 349911"/>
                <a:gd name="connsiteX19" fmla="*/ 334698 w 365125"/>
                <a:gd name="connsiteY19" fmla="*/ 304271 h 349911"/>
                <a:gd name="connsiteX20" fmla="*/ 319484 w 365125"/>
                <a:gd name="connsiteY20" fmla="*/ 319484 h 349911"/>
                <a:gd name="connsiteX21" fmla="*/ 45641 w 365125"/>
                <a:gd name="connsiteY21" fmla="*/ 319484 h 349911"/>
                <a:gd name="connsiteX22" fmla="*/ 30427 w 365125"/>
                <a:gd name="connsiteY22" fmla="*/ 304271 h 349911"/>
                <a:gd name="connsiteX23" fmla="*/ 30427 w 365125"/>
                <a:gd name="connsiteY23" fmla="*/ 136922 h 349911"/>
                <a:gd name="connsiteX24" fmla="*/ 334698 w 365125"/>
                <a:gd name="connsiteY24" fmla="*/ 136922 h 349911"/>
                <a:gd name="connsiteX25" fmla="*/ 334698 w 365125"/>
                <a:gd name="connsiteY25" fmla="*/ 304271 h 349911"/>
                <a:gd name="connsiteX26" fmla="*/ 334698 w 365125"/>
                <a:gd name="connsiteY26" fmla="*/ 106495 h 349911"/>
                <a:gd name="connsiteX27" fmla="*/ 30427 w 365125"/>
                <a:gd name="connsiteY27" fmla="*/ 106495 h 349911"/>
                <a:gd name="connsiteX28" fmla="*/ 30427 w 365125"/>
                <a:gd name="connsiteY28" fmla="*/ 76068 h 349911"/>
                <a:gd name="connsiteX29" fmla="*/ 45641 w 365125"/>
                <a:gd name="connsiteY29" fmla="*/ 60854 h 349911"/>
                <a:gd name="connsiteX30" fmla="*/ 76068 w 365125"/>
                <a:gd name="connsiteY30" fmla="*/ 60854 h 349911"/>
                <a:gd name="connsiteX31" fmla="*/ 91281 w 365125"/>
                <a:gd name="connsiteY31" fmla="*/ 76068 h 349911"/>
                <a:gd name="connsiteX32" fmla="*/ 106495 w 365125"/>
                <a:gd name="connsiteY32" fmla="*/ 60854 h 349911"/>
                <a:gd name="connsiteX33" fmla="*/ 258630 w 365125"/>
                <a:gd name="connsiteY33" fmla="*/ 60854 h 349911"/>
                <a:gd name="connsiteX34" fmla="*/ 273844 w 365125"/>
                <a:gd name="connsiteY34" fmla="*/ 76068 h 349911"/>
                <a:gd name="connsiteX35" fmla="*/ 289057 w 365125"/>
                <a:gd name="connsiteY35" fmla="*/ 60854 h 349911"/>
                <a:gd name="connsiteX36" fmla="*/ 319484 w 365125"/>
                <a:gd name="connsiteY36" fmla="*/ 60854 h 349911"/>
                <a:gd name="connsiteX37" fmla="*/ 334698 w 365125"/>
                <a:gd name="connsiteY37" fmla="*/ 76068 h 349911"/>
                <a:gd name="connsiteX38" fmla="*/ 334698 w 365125"/>
                <a:gd name="connsiteY38" fmla="*/ 106495 h 34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65125" h="349911">
                  <a:moveTo>
                    <a:pt x="319484" y="30427"/>
                  </a:moveTo>
                  <a:lnTo>
                    <a:pt x="289057" y="30427"/>
                  </a:lnTo>
                  <a:lnTo>
                    <a:pt x="289057" y="15214"/>
                  </a:lnTo>
                  <a:cubicBezTo>
                    <a:pt x="289057" y="6085"/>
                    <a:pt x="282972" y="0"/>
                    <a:pt x="273844" y="0"/>
                  </a:cubicBezTo>
                  <a:cubicBezTo>
                    <a:pt x="264716" y="0"/>
                    <a:pt x="258630" y="6085"/>
                    <a:pt x="258630" y="15214"/>
                  </a:cubicBezTo>
                  <a:lnTo>
                    <a:pt x="258630" y="30427"/>
                  </a:lnTo>
                  <a:lnTo>
                    <a:pt x="106495" y="30427"/>
                  </a:lnTo>
                  <a:lnTo>
                    <a:pt x="106495" y="15214"/>
                  </a:lnTo>
                  <a:cubicBezTo>
                    <a:pt x="106495" y="6085"/>
                    <a:pt x="100409" y="0"/>
                    <a:pt x="91281" y="0"/>
                  </a:cubicBezTo>
                  <a:cubicBezTo>
                    <a:pt x="82153" y="0"/>
                    <a:pt x="76068" y="6085"/>
                    <a:pt x="76068" y="15214"/>
                  </a:cubicBezTo>
                  <a:lnTo>
                    <a:pt x="76068" y="30427"/>
                  </a:lnTo>
                  <a:lnTo>
                    <a:pt x="45641" y="30427"/>
                  </a:lnTo>
                  <a:cubicBezTo>
                    <a:pt x="19778" y="30427"/>
                    <a:pt x="0" y="50205"/>
                    <a:pt x="0" y="76068"/>
                  </a:cubicBezTo>
                  <a:lnTo>
                    <a:pt x="0" y="304271"/>
                  </a:lnTo>
                  <a:cubicBezTo>
                    <a:pt x="0" y="330134"/>
                    <a:pt x="19778" y="349911"/>
                    <a:pt x="45641" y="349911"/>
                  </a:cubicBezTo>
                  <a:lnTo>
                    <a:pt x="319484" y="349911"/>
                  </a:lnTo>
                  <a:cubicBezTo>
                    <a:pt x="345347" y="349911"/>
                    <a:pt x="365125" y="330134"/>
                    <a:pt x="365125" y="304271"/>
                  </a:cubicBezTo>
                  <a:lnTo>
                    <a:pt x="365125" y="76068"/>
                  </a:lnTo>
                  <a:cubicBezTo>
                    <a:pt x="365125" y="50205"/>
                    <a:pt x="345347" y="30427"/>
                    <a:pt x="319484" y="30427"/>
                  </a:cubicBezTo>
                  <a:close/>
                  <a:moveTo>
                    <a:pt x="334698" y="304271"/>
                  </a:moveTo>
                  <a:cubicBezTo>
                    <a:pt x="334698" y="313399"/>
                    <a:pt x="328613" y="319484"/>
                    <a:pt x="319484" y="319484"/>
                  </a:cubicBezTo>
                  <a:lnTo>
                    <a:pt x="45641" y="319484"/>
                  </a:lnTo>
                  <a:cubicBezTo>
                    <a:pt x="36513" y="319484"/>
                    <a:pt x="30427" y="313399"/>
                    <a:pt x="30427" y="304271"/>
                  </a:cubicBezTo>
                  <a:lnTo>
                    <a:pt x="30427" y="136922"/>
                  </a:lnTo>
                  <a:lnTo>
                    <a:pt x="334698" y="136922"/>
                  </a:lnTo>
                  <a:lnTo>
                    <a:pt x="334698" y="304271"/>
                  </a:lnTo>
                  <a:close/>
                  <a:moveTo>
                    <a:pt x="334698" y="106495"/>
                  </a:moveTo>
                  <a:lnTo>
                    <a:pt x="30427" y="106495"/>
                  </a:lnTo>
                  <a:lnTo>
                    <a:pt x="30427" y="76068"/>
                  </a:lnTo>
                  <a:cubicBezTo>
                    <a:pt x="30427" y="66940"/>
                    <a:pt x="36513" y="60854"/>
                    <a:pt x="45641" y="60854"/>
                  </a:cubicBezTo>
                  <a:lnTo>
                    <a:pt x="76068" y="60854"/>
                  </a:lnTo>
                  <a:cubicBezTo>
                    <a:pt x="76068" y="69982"/>
                    <a:pt x="82153" y="76068"/>
                    <a:pt x="91281" y="76068"/>
                  </a:cubicBezTo>
                  <a:cubicBezTo>
                    <a:pt x="100409" y="76068"/>
                    <a:pt x="106495" y="69982"/>
                    <a:pt x="106495" y="60854"/>
                  </a:cubicBezTo>
                  <a:lnTo>
                    <a:pt x="258630" y="60854"/>
                  </a:lnTo>
                  <a:cubicBezTo>
                    <a:pt x="258630" y="69982"/>
                    <a:pt x="264716" y="76068"/>
                    <a:pt x="273844" y="76068"/>
                  </a:cubicBezTo>
                  <a:cubicBezTo>
                    <a:pt x="282972" y="76068"/>
                    <a:pt x="289057" y="69982"/>
                    <a:pt x="289057" y="60854"/>
                  </a:cubicBezTo>
                  <a:lnTo>
                    <a:pt x="319484" y="60854"/>
                  </a:lnTo>
                  <a:cubicBezTo>
                    <a:pt x="328613" y="60854"/>
                    <a:pt x="334698" y="66940"/>
                    <a:pt x="334698" y="76068"/>
                  </a:cubicBezTo>
                  <a:lnTo>
                    <a:pt x="334698" y="106495"/>
                  </a:lnTo>
                  <a:close/>
                </a:path>
              </a:pathLst>
            </a:custGeom>
            <a:grpFill/>
            <a:ln w="15081"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grpSp>
      <p:sp>
        <p:nvSpPr>
          <p:cNvPr id="3" name="Rectangle 2">
            <a:extLst>
              <a:ext uri="{FF2B5EF4-FFF2-40B4-BE49-F238E27FC236}">
                <a16:creationId xmlns:a16="http://schemas.microsoft.com/office/drawing/2014/main" id="{89C837BA-94FA-998E-9DC8-3CC943E9FC5E}"/>
              </a:ext>
              <a:ext uri="{C183D7F6-B498-43B3-948B-1728B52AA6E4}">
                <adec:decorative xmlns:adec="http://schemas.microsoft.com/office/drawing/2017/decorative" val="1"/>
              </a:ext>
            </a:extLst>
          </p:cNvPr>
          <p:cNvSpPr/>
          <p:nvPr/>
        </p:nvSpPr>
        <p:spPr>
          <a:xfrm>
            <a:off x="10873292" y="5021404"/>
            <a:ext cx="1318708" cy="14676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78A92162-F588-641B-EDBA-7B9E0FC424BE}"/>
              </a:ext>
              <a:ext uri="{C183D7F6-B498-43B3-948B-1728B52AA6E4}">
                <adec:decorative xmlns:adec="http://schemas.microsoft.com/office/drawing/2017/decorative" val="1"/>
              </a:ext>
            </a:extLst>
          </p:cNvPr>
          <p:cNvSpPr/>
          <p:nvPr/>
        </p:nvSpPr>
        <p:spPr>
          <a:xfrm>
            <a:off x="0" y="5021404"/>
            <a:ext cx="4948379" cy="1467646"/>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71C0530-39F0-6F3E-2521-1FBD3FB40593}"/>
              </a:ext>
              <a:ext uri="{C183D7F6-B498-43B3-948B-1728B52AA6E4}">
                <adec:decorative xmlns:adec="http://schemas.microsoft.com/office/drawing/2017/decorative" val="1"/>
              </a:ext>
            </a:extLst>
          </p:cNvPr>
          <p:cNvSpPr/>
          <p:nvPr/>
        </p:nvSpPr>
        <p:spPr>
          <a:xfrm>
            <a:off x="5045963" y="5026010"/>
            <a:ext cx="5724144" cy="1463040"/>
          </a:xfrm>
          <a:prstGeom prst="rect">
            <a:avLst/>
          </a:prstGeom>
          <a:blipFill>
            <a:blip r:embed="rId3"/>
            <a:srcRect/>
            <a:stretch>
              <a:fillRect l="-6874" t="-95691" r="-4662" b="-9537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7830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F07D28-812B-5498-0AC3-87907CE8E682}"/>
              </a:ext>
            </a:extLst>
          </p:cNvPr>
          <p:cNvSpPr>
            <a:spLocks noGrp="1"/>
          </p:cNvSpPr>
          <p:nvPr>
            <p:ph sz="half" idx="1"/>
          </p:nvPr>
        </p:nvSpPr>
        <p:spPr>
          <a:xfrm>
            <a:off x="927100" y="1509546"/>
            <a:ext cx="10515600" cy="4351338"/>
          </a:xfrm>
        </p:spPr>
        <p:txBody>
          <a:bodyPr/>
          <a:lstStyle/>
          <a:p>
            <a:pPr marL="0" indent="0">
              <a:buNone/>
            </a:pPr>
            <a:r>
              <a:rPr lang="en-US" dirty="0"/>
              <a:t>This plan works as a supplemental insurance plan designed to pay for the costs of a hospital admission that may not be covered by other insurance. This plan pays cash directly to you to cover out-of-pocket expenses. The payments can be used for any purpose including medical copays, deductibles, or regular expenses (food, rent, utilities). </a:t>
            </a:r>
          </a:p>
          <a:p>
            <a:pPr marL="0" indent="0">
              <a:lnSpc>
                <a:spcPct val="150000"/>
              </a:lnSpc>
              <a:buNone/>
            </a:pPr>
            <a:endParaRPr lang="en-US" dirty="0"/>
          </a:p>
        </p:txBody>
      </p:sp>
      <p:sp>
        <p:nvSpPr>
          <p:cNvPr id="3" name="Title 2">
            <a:extLst>
              <a:ext uri="{FF2B5EF4-FFF2-40B4-BE49-F238E27FC236}">
                <a16:creationId xmlns:a16="http://schemas.microsoft.com/office/drawing/2014/main" id="{361EC8E1-9626-1503-8B57-C30C47348654}"/>
              </a:ext>
            </a:extLst>
          </p:cNvPr>
          <p:cNvSpPr>
            <a:spLocks noGrp="1"/>
          </p:cNvSpPr>
          <p:nvPr>
            <p:ph type="title"/>
          </p:nvPr>
        </p:nvSpPr>
        <p:spPr/>
        <p:txBody>
          <a:bodyPr/>
          <a:lstStyle/>
          <a:p>
            <a:r>
              <a:rPr lang="en-US" dirty="0"/>
              <a:t>Hospital Indemnity Insurance</a:t>
            </a:r>
          </a:p>
        </p:txBody>
      </p:sp>
      <p:graphicFrame>
        <p:nvGraphicFramePr>
          <p:cNvPr id="4" name="Table 3">
            <a:extLst>
              <a:ext uri="{FF2B5EF4-FFF2-40B4-BE49-F238E27FC236}">
                <a16:creationId xmlns:a16="http://schemas.microsoft.com/office/drawing/2014/main" id="{29920317-1A63-C900-8B0E-C26E8913EA23}"/>
              </a:ext>
            </a:extLst>
          </p:cNvPr>
          <p:cNvGraphicFramePr>
            <a:graphicFrameLocks noGrp="1"/>
          </p:cNvGraphicFramePr>
          <p:nvPr>
            <p:extLst>
              <p:ext uri="{D42A27DB-BD31-4B8C-83A1-F6EECF244321}">
                <p14:modId xmlns:p14="http://schemas.microsoft.com/office/powerpoint/2010/main" val="703711437"/>
              </p:ext>
            </p:extLst>
          </p:nvPr>
        </p:nvGraphicFramePr>
        <p:xfrm>
          <a:off x="1120877" y="3546963"/>
          <a:ext cx="7033040" cy="1872345"/>
        </p:xfrm>
        <a:graphic>
          <a:graphicData uri="http://schemas.openxmlformats.org/drawingml/2006/table">
            <a:tbl>
              <a:tblPr/>
              <a:tblGrid>
                <a:gridCol w="1758260">
                  <a:extLst>
                    <a:ext uri="{9D8B030D-6E8A-4147-A177-3AD203B41FA5}">
                      <a16:colId xmlns:a16="http://schemas.microsoft.com/office/drawing/2014/main" val="3221041497"/>
                    </a:ext>
                  </a:extLst>
                </a:gridCol>
                <a:gridCol w="1758260">
                  <a:extLst>
                    <a:ext uri="{9D8B030D-6E8A-4147-A177-3AD203B41FA5}">
                      <a16:colId xmlns:a16="http://schemas.microsoft.com/office/drawing/2014/main" val="1837780837"/>
                    </a:ext>
                  </a:extLst>
                </a:gridCol>
                <a:gridCol w="1758260">
                  <a:extLst>
                    <a:ext uri="{9D8B030D-6E8A-4147-A177-3AD203B41FA5}">
                      <a16:colId xmlns:a16="http://schemas.microsoft.com/office/drawing/2014/main" val="2951140462"/>
                    </a:ext>
                  </a:extLst>
                </a:gridCol>
                <a:gridCol w="1758260">
                  <a:extLst>
                    <a:ext uri="{9D8B030D-6E8A-4147-A177-3AD203B41FA5}">
                      <a16:colId xmlns:a16="http://schemas.microsoft.com/office/drawing/2014/main" val="2438350371"/>
                    </a:ext>
                  </a:extLst>
                </a:gridCol>
              </a:tblGrid>
              <a:tr h="506724">
                <a:tc gridSpan="4">
                  <a:txBody>
                    <a:bodyPr/>
                    <a:lstStyle/>
                    <a:p>
                      <a:pPr algn="ctr" fontAlgn="base"/>
                      <a:r>
                        <a:rPr lang="en-US" sz="1600" b="1" i="0" u="none" strike="noStrike" dirty="0">
                          <a:solidFill>
                            <a:srgbClr val="FFFFFF"/>
                          </a:solidFill>
                          <a:effectLst/>
                          <a:latin typeface="+mj-lt"/>
                        </a:rPr>
                        <a:t>Employee Semi-Monthly Premium</a:t>
                      </a:r>
                      <a:r>
                        <a:rPr lang="en-US" sz="1600" b="1" i="0" dirty="0">
                          <a:solidFill>
                            <a:srgbClr val="595959"/>
                          </a:solidFill>
                          <a:effectLst/>
                          <a:latin typeface="+mj-lt"/>
                        </a:rPr>
                        <a:t>​</a:t>
                      </a:r>
                      <a:endParaRPr lang="en-US" sz="1800" b="1" i="0" dirty="0">
                        <a:solidFill>
                          <a:srgbClr val="595959"/>
                        </a:solidFill>
                        <a:effectLst/>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endParaRPr lang="en-US"/>
                    </a:p>
                  </a:txBody>
                  <a:tcPr>
                    <a:lnL w="9525" cap="flat" cmpd="sng" algn="ctr">
                      <a:solidFill>
                        <a:srgbClr val="BFBFBF"/>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81191949"/>
                  </a:ext>
                </a:extLst>
              </a:tr>
              <a:tr h="770220">
                <a:tc>
                  <a:txBody>
                    <a:bodyPr/>
                    <a:lstStyle/>
                    <a:p>
                      <a:pPr algn="ctr" fontAlgn="auto"/>
                      <a:r>
                        <a:rPr lang="en-US" sz="1600" b="1" i="0" u="none" strike="noStrike">
                          <a:solidFill>
                            <a:srgbClr val="595959"/>
                          </a:solidFill>
                          <a:effectLst/>
                          <a:latin typeface="Raleway SemiBold" pitchFamily="2" charset="0"/>
                        </a:rPr>
                        <a:t>​</a:t>
                      </a:r>
                      <a:r>
                        <a:rPr lang="en-US" sz="1600" b="1" i="0" u="none" strike="noStrike">
                          <a:solidFill>
                            <a:srgbClr val="FFFFFF"/>
                          </a:solidFill>
                          <a:effectLst/>
                          <a:latin typeface="Raleway SemiBold" pitchFamily="2" charset="0"/>
                        </a:rPr>
                        <a:t>Employee Only</a:t>
                      </a:r>
                      <a:r>
                        <a:rPr lang="en-US" sz="1600" b="1" i="0">
                          <a:solidFill>
                            <a:srgbClr val="595959"/>
                          </a:solidFill>
                          <a:effectLst/>
                          <a:latin typeface="Raleway SemiBold" pitchFamily="2" charset="0"/>
                        </a:rPr>
                        <a:t>​</a:t>
                      </a:r>
                      <a:endParaRPr lang="en-US" sz="1800" b="1" i="0">
                        <a:solidFill>
                          <a:srgbClr val="595959"/>
                        </a:solidFill>
                        <a:effectLst/>
                        <a:latin typeface="Raleway SemiBold" pitchFamily="2" charset="0"/>
                      </a:endParaRPr>
                    </a:p>
                  </a:txBody>
                  <a:tcPr anchor="ctr">
                    <a:lnL w="952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ase"/>
                      <a:r>
                        <a:rPr lang="en-US" sz="1600" b="1" i="0" u="none" strike="noStrike">
                          <a:solidFill>
                            <a:srgbClr val="FFFFFF"/>
                          </a:solidFill>
                          <a:effectLst/>
                          <a:latin typeface="Raleway SemiBold" pitchFamily="2" charset="0"/>
                        </a:rPr>
                        <a:t>Employee &amp; Spouse</a:t>
                      </a:r>
                      <a:r>
                        <a:rPr lang="en-US" sz="1600" b="1" i="0">
                          <a:solidFill>
                            <a:srgbClr val="595959"/>
                          </a:solidFill>
                          <a:effectLst/>
                          <a:latin typeface="Raleway SemiBold" pitchFamily="2" charset="0"/>
                        </a:rPr>
                        <a:t>​</a:t>
                      </a:r>
                      <a:endParaRPr lang="en-US" sz="1800" b="1" i="0">
                        <a:solidFill>
                          <a:srgbClr val="595959"/>
                        </a:solidFill>
                        <a:effectLst/>
                        <a:latin typeface="Raleway SemiBold"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ase"/>
                      <a:r>
                        <a:rPr lang="en-US" sz="1600" b="1" i="0" u="none" strike="noStrike">
                          <a:solidFill>
                            <a:srgbClr val="FFFFFF"/>
                          </a:solidFill>
                          <a:effectLst/>
                          <a:latin typeface="Raleway SemiBold" pitchFamily="2" charset="0"/>
                        </a:rPr>
                        <a:t>Employee &amp; Children</a:t>
                      </a:r>
                      <a:r>
                        <a:rPr lang="en-US" sz="1600" b="1" i="0">
                          <a:solidFill>
                            <a:srgbClr val="595959"/>
                          </a:solidFill>
                          <a:effectLst/>
                          <a:latin typeface="Raleway SemiBold" pitchFamily="2" charset="0"/>
                        </a:rPr>
                        <a:t>​</a:t>
                      </a:r>
                      <a:endParaRPr lang="en-US" sz="1800" b="1" i="0">
                        <a:solidFill>
                          <a:srgbClr val="595959"/>
                        </a:solidFill>
                        <a:effectLst/>
                        <a:latin typeface="Raleway SemiBold"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ase"/>
                      <a:r>
                        <a:rPr lang="en-US" sz="1600" b="1" i="0" u="none" strike="noStrike" dirty="0">
                          <a:solidFill>
                            <a:srgbClr val="FFFFFF"/>
                          </a:solidFill>
                          <a:effectLst/>
                          <a:latin typeface="Raleway SemiBold" pitchFamily="2" charset="0"/>
                        </a:rPr>
                        <a:t>Employee &amp; Family</a:t>
                      </a:r>
                      <a:r>
                        <a:rPr lang="en-US" sz="1600" b="1" i="0" dirty="0">
                          <a:solidFill>
                            <a:srgbClr val="595959"/>
                          </a:solidFill>
                          <a:effectLst/>
                          <a:latin typeface="Raleway SemiBold" pitchFamily="2" charset="0"/>
                        </a:rPr>
                        <a:t>​</a:t>
                      </a:r>
                      <a:endParaRPr lang="en-US" sz="1800" b="1" i="0" dirty="0">
                        <a:solidFill>
                          <a:srgbClr val="595959"/>
                        </a:solidFill>
                        <a:effectLst/>
                        <a:latin typeface="Raleway SemiBold" pitchFamily="2" charset="0"/>
                      </a:endParaRPr>
                    </a:p>
                  </a:txBody>
                  <a:tcPr anchor="ctr">
                    <a:lnL w="127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707172412"/>
                  </a:ext>
                </a:extLst>
              </a:tr>
              <a:tr h="595401">
                <a:tc>
                  <a:txBody>
                    <a:bodyPr/>
                    <a:lstStyle/>
                    <a:p>
                      <a:pPr algn="ctr" fontAlgn="base"/>
                      <a:r>
                        <a:rPr lang="en-US" sz="1600" b="0" i="0" u="none" strike="noStrike" dirty="0">
                          <a:solidFill>
                            <a:schemeClr val="tx1"/>
                          </a:solidFill>
                          <a:effectLst/>
                          <a:latin typeface="+mn-lt"/>
                        </a:rPr>
                        <a:t>$</a:t>
                      </a:r>
                      <a:r>
                        <a:rPr lang="en-US" sz="1600" b="0" i="0" dirty="0">
                          <a:solidFill>
                            <a:schemeClr val="tx1"/>
                          </a:solidFill>
                          <a:effectLst/>
                          <a:latin typeface="+mn-lt"/>
                        </a:rPr>
                        <a:t>​9.65</a:t>
                      </a:r>
                      <a:endParaRPr lang="en-US" sz="1800" b="0" i="0" dirty="0">
                        <a:solidFill>
                          <a:schemeClr val="tx1"/>
                        </a:solidFill>
                        <a:effectLst/>
                        <a:latin typeface="+mn-lt"/>
                      </a:endParaRPr>
                    </a:p>
                  </a:txBody>
                  <a:tcPr anchor="ctr">
                    <a:lnL w="9525"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ase"/>
                      <a:r>
                        <a:rPr lang="en-US" sz="1600" b="0" i="0" u="none" strike="noStrike" dirty="0">
                          <a:solidFill>
                            <a:schemeClr val="tx1"/>
                          </a:solidFill>
                          <a:effectLst/>
                          <a:latin typeface="+mn-lt"/>
                        </a:rPr>
                        <a:t>$</a:t>
                      </a:r>
                      <a:r>
                        <a:rPr lang="en-US" sz="1600" b="0" i="0" dirty="0">
                          <a:solidFill>
                            <a:schemeClr val="tx1"/>
                          </a:solidFill>
                          <a:effectLst/>
                          <a:latin typeface="+mn-lt"/>
                        </a:rPr>
                        <a:t>​16.11</a:t>
                      </a:r>
                      <a:endParaRPr lang="en-US" sz="1800" b="0" i="0" dirty="0">
                        <a:solidFill>
                          <a:schemeClr val="tx1"/>
                        </a:solidFill>
                        <a:effectLst/>
                        <a:latin typeface="+mn-l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ase"/>
                      <a:r>
                        <a:rPr lang="en-US" sz="1600" b="0" i="0" u="none" strike="noStrike" dirty="0">
                          <a:solidFill>
                            <a:schemeClr val="tx1"/>
                          </a:solidFill>
                          <a:effectLst/>
                          <a:latin typeface="+mn-lt"/>
                        </a:rPr>
                        <a:t>$</a:t>
                      </a:r>
                      <a:r>
                        <a:rPr lang="en-US" sz="1600" b="0" i="0" dirty="0">
                          <a:solidFill>
                            <a:schemeClr val="tx1"/>
                          </a:solidFill>
                          <a:effectLst/>
                          <a:latin typeface="+mn-lt"/>
                        </a:rPr>
                        <a:t>​13.92</a:t>
                      </a:r>
                      <a:endParaRPr lang="en-US" sz="1800" b="0" i="0" dirty="0">
                        <a:solidFill>
                          <a:schemeClr val="tx1"/>
                        </a:solidFill>
                        <a:effectLst/>
                        <a:latin typeface="+mn-l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ase"/>
                      <a:r>
                        <a:rPr lang="en-US" sz="1600" b="0" i="0" u="none" strike="noStrike" dirty="0">
                          <a:solidFill>
                            <a:schemeClr val="tx1"/>
                          </a:solidFill>
                          <a:effectLst/>
                          <a:latin typeface="+mn-lt"/>
                        </a:rPr>
                        <a:t>$</a:t>
                      </a:r>
                      <a:r>
                        <a:rPr lang="en-US" sz="1600" b="0" i="0" dirty="0">
                          <a:solidFill>
                            <a:schemeClr val="tx1"/>
                          </a:solidFill>
                          <a:effectLst/>
                          <a:latin typeface="+mn-lt"/>
                        </a:rPr>
                        <a:t>​24.32</a:t>
                      </a:r>
                      <a:endParaRPr lang="en-US" sz="1800" b="0" i="0" dirty="0">
                        <a:solidFill>
                          <a:schemeClr val="tx1"/>
                        </a:solidFill>
                        <a:effectLst/>
                        <a:latin typeface="+mn-lt"/>
                      </a:endParaRPr>
                    </a:p>
                  </a:txBody>
                  <a:tcPr anchor="ctr">
                    <a:lnL w="1270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23903734"/>
                  </a:ext>
                </a:extLst>
              </a:tr>
            </a:tbl>
          </a:graphicData>
        </a:graphic>
      </p:graphicFrame>
      <p:pic>
        <p:nvPicPr>
          <p:cNvPr id="6" name="Picture 5" descr="TheStandard">
            <a:extLst>
              <a:ext uri="{FF2B5EF4-FFF2-40B4-BE49-F238E27FC236}">
                <a16:creationId xmlns:a16="http://schemas.microsoft.com/office/drawing/2014/main" id="{2AC39E44-60F2-303A-503D-678697E8E8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78181" y="260503"/>
            <a:ext cx="1429057" cy="910272"/>
          </a:xfrm>
          <a:prstGeom prst="rect">
            <a:avLst/>
          </a:prstGeom>
          <a:noFill/>
        </p:spPr>
      </p:pic>
      <p:graphicFrame>
        <p:nvGraphicFramePr>
          <p:cNvPr id="7" name="Table 6">
            <a:extLst>
              <a:ext uri="{FF2B5EF4-FFF2-40B4-BE49-F238E27FC236}">
                <a16:creationId xmlns:a16="http://schemas.microsoft.com/office/drawing/2014/main" id="{7E5ADDD1-4487-F2DF-2EC0-EC22F9EA8A34}"/>
              </a:ext>
            </a:extLst>
          </p:cNvPr>
          <p:cNvGraphicFramePr>
            <a:graphicFrameLocks noGrp="1"/>
          </p:cNvGraphicFramePr>
          <p:nvPr>
            <p:extLst>
              <p:ext uri="{D42A27DB-BD31-4B8C-83A1-F6EECF244321}">
                <p14:modId xmlns:p14="http://schemas.microsoft.com/office/powerpoint/2010/main" val="2296110191"/>
              </p:ext>
            </p:extLst>
          </p:nvPr>
        </p:nvGraphicFramePr>
        <p:xfrm>
          <a:off x="8999406" y="3685215"/>
          <a:ext cx="2207831" cy="913469"/>
        </p:xfrm>
        <a:graphic>
          <a:graphicData uri="http://schemas.openxmlformats.org/drawingml/2006/table">
            <a:tbl>
              <a:tblPr firstRow="1" bandRow="1">
                <a:tableStyleId>{5C22544A-7EE6-4342-B048-85BDC9FD1C3A}</a:tableStyleId>
              </a:tblPr>
              <a:tblGrid>
                <a:gridCol w="2207831">
                  <a:extLst>
                    <a:ext uri="{9D8B030D-6E8A-4147-A177-3AD203B41FA5}">
                      <a16:colId xmlns:a16="http://schemas.microsoft.com/office/drawing/2014/main" val="1717695596"/>
                    </a:ext>
                  </a:extLst>
                </a:gridCol>
              </a:tblGrid>
              <a:tr h="414191">
                <a:tc>
                  <a:txBody>
                    <a:bodyPr/>
                    <a:lstStyle/>
                    <a:p>
                      <a:pPr algn="ctr"/>
                      <a:r>
                        <a:rPr lang="en-US" b="0" dirty="0">
                          <a:latin typeface="Raleway ExtraBold" pitchFamily="2" charset="0"/>
                        </a:rPr>
                        <a:t>Wellness Benefit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154881381"/>
                  </a:ext>
                </a:extLst>
              </a:tr>
              <a:tr h="499278">
                <a:tc>
                  <a:txBody>
                    <a:bodyPr/>
                    <a:lstStyle/>
                    <a:p>
                      <a:pPr algn="ctr"/>
                      <a:r>
                        <a:rPr lang="en-US" dirty="0">
                          <a:solidFill>
                            <a:schemeClr val="tx1"/>
                          </a:solidFill>
                        </a:rPr>
                        <a:t>$50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42351859"/>
                  </a:ext>
                </a:extLst>
              </a:tr>
            </a:tbl>
          </a:graphicData>
        </a:graphic>
      </p:graphicFrame>
    </p:spTree>
    <p:extLst>
      <p:ext uri="{BB962C8B-B14F-4D97-AF65-F5344CB8AC3E}">
        <p14:creationId xmlns:p14="http://schemas.microsoft.com/office/powerpoint/2010/main" val="29607193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C1612-C0B0-7D17-2C33-15C4EAFDD7E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85B3D9E-5799-C030-5851-C73BA4D3EB55}"/>
              </a:ext>
            </a:extLst>
          </p:cNvPr>
          <p:cNvSpPr>
            <a:spLocks noGrp="1"/>
          </p:cNvSpPr>
          <p:nvPr>
            <p:ph type="title"/>
          </p:nvPr>
        </p:nvSpPr>
        <p:spPr/>
        <p:txBody>
          <a:bodyPr/>
          <a:lstStyle/>
          <a:p>
            <a:r>
              <a:rPr lang="en-US" dirty="0"/>
              <a:t>Life &amp; Disability Benefits</a:t>
            </a:r>
            <a:br>
              <a:rPr lang="en-US" dirty="0"/>
            </a:br>
            <a:endParaRPr lang="en-US" dirty="0"/>
          </a:p>
        </p:txBody>
      </p:sp>
      <p:sp>
        <p:nvSpPr>
          <p:cNvPr id="2" name="Rectangle 1">
            <a:extLst>
              <a:ext uri="{FF2B5EF4-FFF2-40B4-BE49-F238E27FC236}">
                <a16:creationId xmlns:a16="http://schemas.microsoft.com/office/drawing/2014/main" id="{0BDE98DA-C28D-00D7-1000-4F070652BC89}"/>
              </a:ext>
              <a:ext uri="{C183D7F6-B498-43B3-948B-1728B52AA6E4}">
                <adec:decorative xmlns:adec="http://schemas.microsoft.com/office/drawing/2017/decorative" val="1"/>
              </a:ext>
            </a:extLst>
          </p:cNvPr>
          <p:cNvSpPr/>
          <p:nvPr/>
        </p:nvSpPr>
        <p:spPr>
          <a:xfrm>
            <a:off x="0" y="-1415"/>
            <a:ext cx="12192000" cy="6858000"/>
          </a:xfrm>
          <a:prstGeom prst="rect">
            <a:avLst/>
          </a:prstGeom>
          <a:gradFill>
            <a:gsLst>
              <a:gs pos="30000">
                <a:schemeClr val="accent2"/>
              </a:gs>
              <a:gs pos="100000">
                <a:schemeClr val="accent2">
                  <a:lumMod val="20000"/>
                  <a:lumOff val="80000"/>
                </a:schemeClr>
              </a:gs>
            </a:gsLst>
            <a:lin ang="18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757EF17-2CD3-C7A7-2934-2B6D9E702EA7}"/>
              </a:ext>
            </a:extLst>
          </p:cNvPr>
          <p:cNvSpPr txBox="1"/>
          <p:nvPr/>
        </p:nvSpPr>
        <p:spPr>
          <a:xfrm>
            <a:off x="397488" y="2583736"/>
            <a:ext cx="835941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Raleway" pitchFamily="2" charset="0"/>
                <a:ea typeface="+mn-ea"/>
                <a:cs typeface="+mn-cs"/>
              </a:rPr>
              <a:t>Life &amp; Disability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Raleway" pitchFamily="2" charset="0"/>
                <a:ea typeface="+mn-ea"/>
                <a:cs typeface="+mn-cs"/>
              </a:rPr>
              <a:t>Benefits</a:t>
            </a:r>
          </a:p>
        </p:txBody>
      </p:sp>
      <p:pic>
        <p:nvPicPr>
          <p:cNvPr id="7" name="Graphic 6">
            <a:extLst>
              <a:ext uri="{FF2B5EF4-FFF2-40B4-BE49-F238E27FC236}">
                <a16:creationId xmlns:a16="http://schemas.microsoft.com/office/drawing/2014/main" id="{3A857171-1871-5E5A-3FEC-D4DA1D7B3FC3}"/>
              </a:ext>
              <a:ext uri="{C183D7F6-B498-43B3-948B-1728B52AA6E4}">
                <adec:decorative xmlns:adec="http://schemas.microsoft.com/office/drawing/2017/decorative" val="1"/>
              </a:ext>
            </a:extLst>
          </p:cNvPr>
          <p:cNvPicPr>
            <a:picLocks noChangeAspect="1"/>
          </p:cNvPicPr>
          <p:nvPr/>
        </p:nvPicPr>
        <p:blipFill>
          <a:blip>
            <a:alphaModFix amt="2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019489" y="1106624"/>
            <a:ext cx="4343200" cy="4343200"/>
          </a:xfrm>
          <a:prstGeom prst="rect">
            <a:avLst/>
          </a:prstGeom>
        </p:spPr>
      </p:pic>
    </p:spTree>
    <p:extLst>
      <p:ext uri="{BB962C8B-B14F-4D97-AF65-F5344CB8AC3E}">
        <p14:creationId xmlns:p14="http://schemas.microsoft.com/office/powerpoint/2010/main" val="9271829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C49DD28-5F89-4C46-29EC-1275A0833F62}"/>
              </a:ext>
            </a:extLst>
          </p:cNvPr>
          <p:cNvGraphicFramePr>
            <a:graphicFrameLocks noGrp="1"/>
          </p:cNvGraphicFramePr>
          <p:nvPr>
            <p:extLst>
              <p:ext uri="{D42A27DB-BD31-4B8C-83A1-F6EECF244321}">
                <p14:modId xmlns:p14="http://schemas.microsoft.com/office/powerpoint/2010/main" val="1436377985"/>
              </p:ext>
            </p:extLst>
          </p:nvPr>
        </p:nvGraphicFramePr>
        <p:xfrm>
          <a:off x="1082008" y="3113974"/>
          <a:ext cx="10027984" cy="3078296"/>
        </p:xfrm>
        <a:graphic>
          <a:graphicData uri="http://schemas.openxmlformats.org/drawingml/2006/table">
            <a:tbl>
              <a:tblPr firstRow="1" bandRow="1">
                <a:effectLst/>
              </a:tblPr>
              <a:tblGrid>
                <a:gridCol w="2182561">
                  <a:extLst>
                    <a:ext uri="{9D8B030D-6E8A-4147-A177-3AD203B41FA5}">
                      <a16:colId xmlns:a16="http://schemas.microsoft.com/office/drawing/2014/main" val="1081043291"/>
                    </a:ext>
                  </a:extLst>
                </a:gridCol>
                <a:gridCol w="7845423">
                  <a:extLst>
                    <a:ext uri="{9D8B030D-6E8A-4147-A177-3AD203B41FA5}">
                      <a16:colId xmlns:a16="http://schemas.microsoft.com/office/drawing/2014/main" val="2381841022"/>
                    </a:ext>
                  </a:extLst>
                </a:gridCol>
              </a:tblGrid>
              <a:tr h="435306">
                <a:tc gridSpan="2">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500" b="0" dirty="0">
                          <a:solidFill>
                            <a:schemeClr val="bg1"/>
                          </a:solidFill>
                          <a:latin typeface="+mj-lt"/>
                        </a:rPr>
                        <a:t>Employee Paid – Voluntary Life Insurance</a:t>
                      </a:r>
                    </a:p>
                  </a:txBody>
                  <a:tcPr marL="111166" marR="111166" marT="55583" marB="55583"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endParaRPr lang="en-US" sz="800"/>
                    </a:p>
                  </a:txBody>
                  <a:tcPr/>
                </a:tc>
                <a:extLst>
                  <a:ext uri="{0D108BD9-81ED-4DB2-BD59-A6C34878D82A}">
                    <a16:rowId xmlns:a16="http://schemas.microsoft.com/office/drawing/2014/main" val="2606810696"/>
                  </a:ext>
                </a:extLst>
              </a:tr>
              <a:tr h="43840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500" b="1">
                          <a:solidFill>
                            <a:schemeClr val="tx1"/>
                          </a:solidFill>
                          <a:latin typeface="Raleway SemiBold" pitchFamily="2" charset="0"/>
                        </a:rPr>
                        <a:t>Employee</a:t>
                      </a:r>
                    </a:p>
                  </a:txBody>
                  <a:tcPr marL="122301" marR="122301" marT="61151" marB="61151"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500" kern="1200" dirty="0">
                          <a:solidFill>
                            <a:schemeClr val="tx1"/>
                          </a:solidFill>
                          <a:latin typeface="+mn-lt"/>
                          <a:ea typeface="+mn-ea"/>
                          <a:cs typeface="+mn-cs"/>
                        </a:rPr>
                        <a:t>1, 2 or 3X Basic Annual Earnings up to a maximum of $350,000</a:t>
                      </a:r>
                    </a:p>
                  </a:txBody>
                  <a:tcPr marL="122301" marR="122301" marT="61151" marB="61151"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32973037"/>
                  </a:ext>
                </a:extLst>
              </a:tr>
              <a:tr h="139648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500" b="1" dirty="0">
                          <a:solidFill>
                            <a:schemeClr val="tx1"/>
                          </a:solidFill>
                          <a:latin typeface="Raleway SemiBold" pitchFamily="2" charset="0"/>
                        </a:rPr>
                        <a:t>Dependent Coverage</a:t>
                      </a:r>
                    </a:p>
                  </a:txBody>
                  <a:tcPr marL="122301" marR="122301" marT="61151" marB="61151"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500" kern="1200" dirty="0">
                          <a:solidFill>
                            <a:schemeClr val="tx1"/>
                          </a:solidFill>
                          <a:latin typeface="+mn-lt"/>
                          <a:ea typeface="+mn-ea"/>
                          <a:cs typeface="+mn-cs"/>
                        </a:rPr>
                        <a:t>Option 1: Spouse $10,000/Child(ren) $5,000; </a:t>
                      </a:r>
                    </a:p>
                    <a:p>
                      <a:r>
                        <a:rPr lang="en-US" sz="1500" kern="1200" dirty="0">
                          <a:solidFill>
                            <a:schemeClr val="tx1"/>
                          </a:solidFill>
                          <a:latin typeface="+mn-lt"/>
                          <a:ea typeface="+mn-ea"/>
                          <a:cs typeface="+mn-cs"/>
                        </a:rPr>
                        <a:t>Option 2: Spouse $20,000/Child(ren) $5,000; </a:t>
                      </a:r>
                    </a:p>
                    <a:p>
                      <a:r>
                        <a:rPr lang="en-US" sz="1500" kern="1200" dirty="0">
                          <a:solidFill>
                            <a:schemeClr val="tx1"/>
                          </a:solidFill>
                          <a:latin typeface="+mn-lt"/>
                          <a:ea typeface="+mn-ea"/>
                          <a:cs typeface="+mn-cs"/>
                        </a:rPr>
                        <a:t>Option 3: Spouse only $10,000; </a:t>
                      </a:r>
                    </a:p>
                    <a:p>
                      <a:r>
                        <a:rPr lang="en-US" sz="1500" kern="1200" dirty="0">
                          <a:solidFill>
                            <a:schemeClr val="tx1"/>
                          </a:solidFill>
                          <a:latin typeface="+mn-lt"/>
                          <a:ea typeface="+mn-ea"/>
                          <a:cs typeface="+mn-cs"/>
                        </a:rPr>
                        <a:t>Option 4: Spouse only $20,000; </a:t>
                      </a:r>
                    </a:p>
                    <a:p>
                      <a:r>
                        <a:rPr lang="en-US" sz="1500" kern="1200" dirty="0">
                          <a:solidFill>
                            <a:schemeClr val="tx1"/>
                          </a:solidFill>
                          <a:latin typeface="+mn-lt"/>
                          <a:ea typeface="+mn-ea"/>
                          <a:cs typeface="+mn-cs"/>
                        </a:rPr>
                        <a:t>Option 5: Child(ren) only $5,000</a:t>
                      </a:r>
                    </a:p>
                  </a:txBody>
                  <a:tcPr marL="122301" marR="122301" marT="61151" marB="61151"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59087020"/>
                  </a:ext>
                </a:extLst>
              </a:tr>
              <a:tr h="43840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500" b="1" dirty="0">
                          <a:solidFill>
                            <a:schemeClr val="tx1"/>
                          </a:solidFill>
                          <a:latin typeface="Raleway SemiBold" pitchFamily="2" charset="0"/>
                        </a:rPr>
                        <a:t>Guaranteed Issue</a:t>
                      </a:r>
                    </a:p>
                  </a:txBody>
                  <a:tcPr marL="122301" marR="122301" marT="61151" marB="61151"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500" kern="1200" dirty="0">
                          <a:solidFill>
                            <a:schemeClr val="tx1"/>
                          </a:solidFill>
                          <a:latin typeface="+mn-lt"/>
                          <a:ea typeface="+mn-ea"/>
                          <a:cs typeface="+mn-cs"/>
                        </a:rPr>
                        <a:t>Employee: 3X Basic Annual Earnings or $350,000, whichever is less</a:t>
                      </a:r>
                    </a:p>
                    <a:p>
                      <a:r>
                        <a:rPr lang="en-US" sz="1500" kern="1200" dirty="0">
                          <a:solidFill>
                            <a:schemeClr val="tx1"/>
                          </a:solidFill>
                          <a:latin typeface="+mn-lt"/>
                          <a:ea typeface="+mn-ea"/>
                          <a:cs typeface="+mn-cs"/>
                        </a:rPr>
                        <a:t>Spouse: $20,000</a:t>
                      </a:r>
                    </a:p>
                    <a:p>
                      <a:r>
                        <a:rPr lang="en-US" sz="1500" kern="1200" dirty="0">
                          <a:solidFill>
                            <a:schemeClr val="tx1"/>
                          </a:solidFill>
                          <a:latin typeface="+mn-lt"/>
                          <a:ea typeface="+mn-ea"/>
                          <a:cs typeface="+mn-cs"/>
                        </a:rPr>
                        <a:t>Child: $5,000</a:t>
                      </a:r>
                    </a:p>
                  </a:txBody>
                  <a:tcPr marL="122301" marR="122301" marT="61151" marB="61151"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20721803"/>
                  </a:ext>
                </a:extLst>
              </a:tr>
            </a:tbl>
          </a:graphicData>
        </a:graphic>
      </p:graphicFrame>
      <p:sp>
        <p:nvSpPr>
          <p:cNvPr id="2" name="Content Placeholder 1">
            <a:extLst>
              <a:ext uri="{FF2B5EF4-FFF2-40B4-BE49-F238E27FC236}">
                <a16:creationId xmlns:a16="http://schemas.microsoft.com/office/drawing/2014/main" id="{41A7A444-D468-773E-6E8D-EFCE01F30AAF}"/>
              </a:ext>
            </a:extLst>
          </p:cNvPr>
          <p:cNvSpPr>
            <a:spLocks noGrp="1"/>
          </p:cNvSpPr>
          <p:nvPr>
            <p:ph sz="half" idx="1"/>
          </p:nvPr>
        </p:nvSpPr>
        <p:spPr>
          <a:xfrm>
            <a:off x="838200" y="1170775"/>
            <a:ext cx="10515600" cy="4351338"/>
          </a:xfrm>
        </p:spPr>
        <p:txBody>
          <a:bodyPr>
            <a:normAutofit/>
          </a:bodyPr>
          <a:lstStyle/>
          <a:p>
            <a:pPr marL="0" indent="0">
              <a:lnSpc>
                <a:spcPct val="100000"/>
              </a:lnSpc>
              <a:buNone/>
            </a:pPr>
            <a:r>
              <a:rPr lang="en-US" sz="1800" b="0" dirty="0">
                <a:latin typeface="+mn-lt"/>
              </a:rPr>
              <a:t>Life insurance pays a benefit to your beneficiary to help meet expenses in the event of your death. Make sure to keep your beneficiaries up to date.</a:t>
            </a:r>
          </a:p>
          <a:p>
            <a:pPr marL="0" indent="0">
              <a:lnSpc>
                <a:spcPct val="150000"/>
              </a:lnSpc>
              <a:buNone/>
            </a:pPr>
            <a:endParaRPr lang="en-US" sz="1800" dirty="0"/>
          </a:p>
        </p:txBody>
      </p:sp>
      <p:sp>
        <p:nvSpPr>
          <p:cNvPr id="3" name="Title 2">
            <a:extLst>
              <a:ext uri="{FF2B5EF4-FFF2-40B4-BE49-F238E27FC236}">
                <a16:creationId xmlns:a16="http://schemas.microsoft.com/office/drawing/2014/main" id="{43A78728-4953-20D8-CE03-AB88745DB3B2}"/>
              </a:ext>
            </a:extLst>
          </p:cNvPr>
          <p:cNvSpPr>
            <a:spLocks noGrp="1"/>
          </p:cNvSpPr>
          <p:nvPr>
            <p:ph type="title"/>
          </p:nvPr>
        </p:nvSpPr>
        <p:spPr/>
        <p:txBody>
          <a:bodyPr/>
          <a:lstStyle/>
          <a:p>
            <a:r>
              <a:rPr lang="en-US" dirty="0"/>
              <a:t>Life Insurance</a:t>
            </a:r>
          </a:p>
        </p:txBody>
      </p:sp>
      <p:graphicFrame>
        <p:nvGraphicFramePr>
          <p:cNvPr id="4" name="Table 3">
            <a:extLst>
              <a:ext uri="{FF2B5EF4-FFF2-40B4-BE49-F238E27FC236}">
                <a16:creationId xmlns:a16="http://schemas.microsoft.com/office/drawing/2014/main" id="{DA5D0158-8928-4308-98EE-C4AF02A0ECC2}"/>
              </a:ext>
            </a:extLst>
          </p:cNvPr>
          <p:cNvGraphicFramePr>
            <a:graphicFrameLocks noGrp="1"/>
          </p:cNvGraphicFramePr>
          <p:nvPr>
            <p:extLst>
              <p:ext uri="{D42A27DB-BD31-4B8C-83A1-F6EECF244321}">
                <p14:modId xmlns:p14="http://schemas.microsoft.com/office/powerpoint/2010/main" val="2650367444"/>
              </p:ext>
            </p:extLst>
          </p:nvPr>
        </p:nvGraphicFramePr>
        <p:xfrm>
          <a:off x="1066510" y="2048046"/>
          <a:ext cx="10027983" cy="751945"/>
        </p:xfrm>
        <a:graphic>
          <a:graphicData uri="http://schemas.openxmlformats.org/drawingml/2006/table">
            <a:tbl>
              <a:tblPr firstRow="1" bandRow="1">
                <a:effectLst/>
              </a:tblPr>
              <a:tblGrid>
                <a:gridCol w="2187480">
                  <a:extLst>
                    <a:ext uri="{9D8B030D-6E8A-4147-A177-3AD203B41FA5}">
                      <a16:colId xmlns:a16="http://schemas.microsoft.com/office/drawing/2014/main" val="1081043291"/>
                    </a:ext>
                  </a:extLst>
                </a:gridCol>
                <a:gridCol w="7840503">
                  <a:extLst>
                    <a:ext uri="{9D8B030D-6E8A-4147-A177-3AD203B41FA5}">
                      <a16:colId xmlns:a16="http://schemas.microsoft.com/office/drawing/2014/main" val="2381841022"/>
                    </a:ext>
                  </a:extLst>
                </a:gridCol>
              </a:tblGrid>
              <a:tr h="390999">
                <a:tc gridSpan="2">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500" b="0" dirty="0">
                          <a:solidFill>
                            <a:schemeClr val="bg1"/>
                          </a:solidFill>
                          <a:latin typeface="+mj-lt"/>
                        </a:rPr>
                        <a:t>Employer</a:t>
                      </a:r>
                      <a:r>
                        <a:rPr lang="en-US" sz="1500" b="0" baseline="0" dirty="0">
                          <a:solidFill>
                            <a:schemeClr val="bg1"/>
                          </a:solidFill>
                          <a:latin typeface="+mj-lt"/>
                        </a:rPr>
                        <a:t> Paid – </a:t>
                      </a:r>
                      <a:r>
                        <a:rPr lang="en-US" sz="1500" b="0" dirty="0">
                          <a:solidFill>
                            <a:schemeClr val="bg1"/>
                          </a:solidFill>
                          <a:latin typeface="+mj-lt"/>
                        </a:rPr>
                        <a:t>Basic Life Insurance</a:t>
                      </a:r>
                    </a:p>
                  </a:txBody>
                  <a:tcPr marL="111166" marR="111166" marT="55583" marB="55583"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endParaRPr lang="en-US" sz="800"/>
                    </a:p>
                  </a:txBody>
                  <a:tcPr/>
                </a:tc>
                <a:extLst>
                  <a:ext uri="{0D108BD9-81ED-4DB2-BD59-A6C34878D82A}">
                    <a16:rowId xmlns:a16="http://schemas.microsoft.com/office/drawing/2014/main" val="2606810696"/>
                  </a:ext>
                </a:extLst>
              </a:tr>
              <a:tr h="36094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500" b="0">
                          <a:solidFill>
                            <a:schemeClr val="tx1"/>
                          </a:solidFill>
                          <a:latin typeface="Raleway SemiBold" pitchFamily="2" charset="0"/>
                        </a:rPr>
                        <a:t>Employee</a:t>
                      </a:r>
                    </a:p>
                  </a:txBody>
                  <a:tcPr marL="122301" marR="122301" marT="61151" marB="61151"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500" u="none" strike="noStrike" dirty="0">
                          <a:solidFill>
                            <a:schemeClr val="tx1"/>
                          </a:solidFill>
                          <a:effectLst/>
                          <a:latin typeface="+mn-lt"/>
                        </a:rPr>
                        <a:t>1.5x</a:t>
                      </a:r>
                      <a:r>
                        <a:rPr lang="en-US" sz="1500" dirty="0">
                          <a:solidFill>
                            <a:schemeClr val="tx1"/>
                          </a:solidFill>
                          <a:latin typeface="+mn-lt"/>
                        </a:rPr>
                        <a:t> your basic annual earnings, to the next higher $1,000 to a maximum of $</a:t>
                      </a:r>
                      <a:r>
                        <a:rPr lang="en-US" sz="1500" u="none" strike="noStrike" dirty="0">
                          <a:solidFill>
                            <a:schemeClr val="tx1"/>
                          </a:solidFill>
                          <a:effectLst/>
                          <a:latin typeface="+mn-lt"/>
                        </a:rPr>
                        <a:t>150,000</a:t>
                      </a:r>
                      <a:r>
                        <a:rPr lang="en-US" sz="1500" dirty="0">
                          <a:solidFill>
                            <a:schemeClr val="tx1"/>
                          </a:solidFill>
                          <a:latin typeface="+mn-lt"/>
                        </a:rPr>
                        <a:t>.</a:t>
                      </a:r>
                    </a:p>
                  </a:txBody>
                  <a:tcPr marL="122301" marR="122301" marT="61151" marB="61151"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32973037"/>
                  </a:ext>
                </a:extLst>
              </a:tr>
            </a:tbl>
          </a:graphicData>
        </a:graphic>
      </p:graphicFrame>
      <p:pic>
        <p:nvPicPr>
          <p:cNvPr id="7" name="Picture 6" descr="OneAmerica Financial Partners, Inc. | Visit Indy">
            <a:extLst>
              <a:ext uri="{FF2B5EF4-FFF2-40B4-BE49-F238E27FC236}">
                <a16:creationId xmlns:a16="http://schemas.microsoft.com/office/drawing/2014/main" id="{E5616E26-118D-FB54-447E-D07B2B9AAA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9713012" y="571634"/>
            <a:ext cx="1778000" cy="575310"/>
          </a:xfrm>
          <a:prstGeom prst="rect">
            <a:avLst/>
          </a:prstGeom>
          <a:noFill/>
          <a:ln>
            <a:noFill/>
          </a:ln>
          <a:extLst>
            <a:ext uri="{53640926-AAD7-44D8-BBD7-CCE9431645EC}">
              <a14:shadowObscured xmlns:a14="http://schemas.microsoft.com/office/drawing/2010/main"/>
            </a:ext>
          </a:extLst>
        </p:spPr>
      </p:pic>
      <p:grpSp>
        <p:nvGrpSpPr>
          <p:cNvPr id="9" name="Group 8" descr="No EOI required at Open Enrollement ">
            <a:extLst>
              <a:ext uri="{FF2B5EF4-FFF2-40B4-BE49-F238E27FC236}">
                <a16:creationId xmlns:a16="http://schemas.microsoft.com/office/drawing/2014/main" id="{20BA7F64-CEBF-A35C-D21F-2BD8BF019372}"/>
              </a:ext>
            </a:extLst>
          </p:cNvPr>
          <p:cNvGrpSpPr/>
          <p:nvPr/>
        </p:nvGrpSpPr>
        <p:grpSpPr>
          <a:xfrm>
            <a:off x="9713012" y="3964043"/>
            <a:ext cx="2158690" cy="2093113"/>
            <a:chOff x="9918915" y="3429000"/>
            <a:chExt cx="1906292" cy="2093113"/>
          </a:xfrm>
        </p:grpSpPr>
        <p:sp>
          <p:nvSpPr>
            <p:cNvPr id="6" name="Oval 5">
              <a:extLst>
                <a:ext uri="{FF2B5EF4-FFF2-40B4-BE49-F238E27FC236}">
                  <a16:creationId xmlns:a16="http://schemas.microsoft.com/office/drawing/2014/main" id="{B1D991A3-38CC-AB7F-5197-D2C1127390B1}"/>
                </a:ext>
              </a:extLst>
            </p:cNvPr>
            <p:cNvSpPr/>
            <p:nvPr/>
          </p:nvSpPr>
          <p:spPr>
            <a:xfrm>
              <a:off x="9918915" y="3429000"/>
              <a:ext cx="1906292" cy="209311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5D4ECA8-3611-5E38-5A67-1DCBF43C434C}"/>
                </a:ext>
              </a:extLst>
            </p:cNvPr>
            <p:cNvSpPr txBox="1"/>
            <p:nvPr/>
          </p:nvSpPr>
          <p:spPr>
            <a:xfrm>
              <a:off x="10076839" y="3857887"/>
              <a:ext cx="1600100" cy="1200329"/>
            </a:xfrm>
            <a:prstGeom prst="rect">
              <a:avLst/>
            </a:prstGeom>
            <a:noFill/>
          </p:spPr>
          <p:txBody>
            <a:bodyPr wrap="square" rtlCol="0">
              <a:spAutoFit/>
            </a:bodyPr>
            <a:lstStyle/>
            <a:p>
              <a:pPr algn="ctr"/>
              <a:r>
                <a:rPr lang="en-US" dirty="0">
                  <a:solidFill>
                    <a:schemeClr val="bg1"/>
                  </a:solidFill>
                </a:rPr>
                <a:t>No EOI required at Open Enrollment!</a:t>
              </a:r>
              <a:r>
                <a:rPr lang="en-US" dirty="0"/>
                <a:t>!</a:t>
              </a:r>
            </a:p>
          </p:txBody>
        </p:sp>
      </p:grpSp>
    </p:spTree>
    <p:extLst>
      <p:ext uri="{BB962C8B-B14F-4D97-AF65-F5344CB8AC3E}">
        <p14:creationId xmlns:p14="http://schemas.microsoft.com/office/powerpoint/2010/main" val="31163612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8CDFAC-5BCD-4DEF-DBF5-E933D6E4DA55}"/>
              </a:ext>
            </a:extLst>
          </p:cNvPr>
          <p:cNvSpPr>
            <a:spLocks noGrp="1"/>
          </p:cNvSpPr>
          <p:nvPr>
            <p:ph sz="half" idx="1"/>
          </p:nvPr>
        </p:nvSpPr>
        <p:spPr>
          <a:xfrm>
            <a:off x="926432" y="1283519"/>
            <a:ext cx="10515600" cy="4351338"/>
          </a:xfrm>
        </p:spPr>
        <p:txBody>
          <a:bodyPr>
            <a:normAutofit/>
          </a:bodyPr>
          <a:lstStyle/>
          <a:p>
            <a:pPr marL="0" indent="0">
              <a:lnSpc>
                <a:spcPct val="150000"/>
              </a:lnSpc>
              <a:buFont typeface="Arial" panose="020B0604020202020204" pitchFamily="34" charset="0"/>
              <a:buNone/>
            </a:pPr>
            <a:r>
              <a:rPr lang="en-US" sz="1800" dirty="0"/>
              <a:t>Forsyth County Government is pleased to offer disability insurance on a voluntary basis. </a:t>
            </a:r>
          </a:p>
        </p:txBody>
      </p:sp>
      <p:sp>
        <p:nvSpPr>
          <p:cNvPr id="3" name="Title 2">
            <a:extLst>
              <a:ext uri="{FF2B5EF4-FFF2-40B4-BE49-F238E27FC236}">
                <a16:creationId xmlns:a16="http://schemas.microsoft.com/office/drawing/2014/main" id="{657D5793-DF86-E805-C962-D3696C581D22}"/>
              </a:ext>
            </a:extLst>
          </p:cNvPr>
          <p:cNvSpPr>
            <a:spLocks noGrp="1"/>
          </p:cNvSpPr>
          <p:nvPr>
            <p:ph type="title"/>
          </p:nvPr>
        </p:nvSpPr>
        <p:spPr/>
        <p:txBody>
          <a:bodyPr/>
          <a:lstStyle/>
          <a:p>
            <a:r>
              <a:rPr lang="en-US"/>
              <a:t>Disability Insurance</a:t>
            </a:r>
          </a:p>
        </p:txBody>
      </p:sp>
      <p:graphicFrame>
        <p:nvGraphicFramePr>
          <p:cNvPr id="6" name="Table 5">
            <a:extLst>
              <a:ext uri="{FF2B5EF4-FFF2-40B4-BE49-F238E27FC236}">
                <a16:creationId xmlns:a16="http://schemas.microsoft.com/office/drawing/2014/main" id="{BCB97066-A85F-B34F-4BF2-D72977F96772}"/>
              </a:ext>
            </a:extLst>
          </p:cNvPr>
          <p:cNvGraphicFramePr>
            <a:graphicFrameLocks noGrp="1"/>
          </p:cNvGraphicFramePr>
          <p:nvPr>
            <p:extLst>
              <p:ext uri="{D42A27DB-BD31-4B8C-83A1-F6EECF244321}">
                <p14:modId xmlns:p14="http://schemas.microsoft.com/office/powerpoint/2010/main" val="2178096344"/>
              </p:ext>
            </p:extLst>
          </p:nvPr>
        </p:nvGraphicFramePr>
        <p:xfrm>
          <a:off x="926432" y="1903850"/>
          <a:ext cx="10427368" cy="2933700"/>
        </p:xfrm>
        <a:graphic>
          <a:graphicData uri="http://schemas.openxmlformats.org/drawingml/2006/table">
            <a:tbl>
              <a:tblPr/>
              <a:tblGrid>
                <a:gridCol w="2712314">
                  <a:extLst>
                    <a:ext uri="{9D8B030D-6E8A-4147-A177-3AD203B41FA5}">
                      <a16:colId xmlns:a16="http://schemas.microsoft.com/office/drawing/2014/main" val="689434982"/>
                    </a:ext>
                  </a:extLst>
                </a:gridCol>
                <a:gridCol w="3544479">
                  <a:extLst>
                    <a:ext uri="{9D8B030D-6E8A-4147-A177-3AD203B41FA5}">
                      <a16:colId xmlns:a16="http://schemas.microsoft.com/office/drawing/2014/main" val="4119692414"/>
                    </a:ext>
                  </a:extLst>
                </a:gridCol>
                <a:gridCol w="4170575">
                  <a:extLst>
                    <a:ext uri="{9D8B030D-6E8A-4147-A177-3AD203B41FA5}">
                      <a16:colId xmlns:a16="http://schemas.microsoft.com/office/drawing/2014/main" val="2433200468"/>
                    </a:ext>
                  </a:extLst>
                </a:gridCol>
              </a:tblGrid>
              <a:tr h="0">
                <a:tc>
                  <a:txBody>
                    <a:bodyPr/>
                    <a:lstStyle/>
                    <a:p>
                      <a:pPr marL="0" marR="0" algn="ctr">
                        <a:spcBef>
                          <a:spcPts val="0"/>
                        </a:spcBef>
                        <a:spcAft>
                          <a:spcPts val="0"/>
                        </a:spcAft>
                      </a:pPr>
                      <a:r>
                        <a:rPr lang="en-US" sz="1800" b="1">
                          <a:solidFill>
                            <a:srgbClr val="FFFFFF"/>
                          </a:solidFill>
                          <a:effectLst/>
                          <a:latin typeface="Raleway" pitchFamily="2" charset="0"/>
                          <a:ea typeface="Times New Roman" panose="02020603050405020304" pitchFamily="18" charset="0"/>
                          <a:cs typeface="Arial" panose="020B0604020202020204" pitchFamily="34" charset="0"/>
                        </a:rPr>
                        <a:t> </a:t>
                      </a:r>
                    </a:p>
                  </a:txBody>
                  <a:tcPr marL="73025" marR="73025" marT="73025" marB="73025" anchor="ctr">
                    <a:lnL>
                      <a:noFill/>
                    </a:lnL>
                    <a:lnR w="12700" cap="flat" cmpd="sng" algn="ctr">
                      <a:solidFill>
                        <a:srgbClr val="FFFFFF"/>
                      </a:solidFill>
                      <a:prstDash val="solid"/>
                      <a:round/>
                      <a:headEnd type="none" w="med" len="med"/>
                      <a:tailEnd type="none" w="med" len="med"/>
                    </a:lnR>
                    <a:lnT>
                      <a:noFill/>
                    </a:lnT>
                    <a:lnB w="12700" cap="flat" cmpd="sng" algn="ctr">
                      <a:solidFill>
                        <a:srgbClr val="CCCCCC"/>
                      </a:solidFill>
                      <a:prstDash val="solid"/>
                      <a:round/>
                      <a:headEnd type="none" w="med" len="med"/>
                      <a:tailEnd type="none" w="med" len="med"/>
                    </a:lnB>
                    <a:solidFill>
                      <a:schemeClr val="accent3"/>
                    </a:solidFill>
                  </a:tcPr>
                </a:tc>
                <a:tc>
                  <a:txBody>
                    <a:bodyPr/>
                    <a:lstStyle/>
                    <a:p>
                      <a:pPr marL="0" marR="0" algn="ctr">
                        <a:spcBef>
                          <a:spcPts val="0"/>
                        </a:spcBef>
                        <a:spcAft>
                          <a:spcPts val="0"/>
                        </a:spcAft>
                      </a:pPr>
                      <a:r>
                        <a:rPr lang="en-US" sz="1800" b="1" dirty="0">
                          <a:solidFill>
                            <a:srgbClr val="FFFFFF"/>
                          </a:solidFill>
                          <a:effectLst/>
                          <a:latin typeface="Raleway" pitchFamily="2" charset="0"/>
                          <a:ea typeface="Times New Roman" panose="02020603050405020304" pitchFamily="18" charset="0"/>
                          <a:cs typeface="Arial" panose="020B0604020202020204" pitchFamily="34" charset="0"/>
                        </a:rPr>
                        <a:t>Short-Term Disability</a:t>
                      </a:r>
                    </a:p>
                  </a:txBody>
                  <a:tcPr marL="73025" marR="73025" marT="73025" marB="730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CCCCCC"/>
                      </a:solidFill>
                      <a:prstDash val="solid"/>
                      <a:round/>
                      <a:headEnd type="none" w="med" len="med"/>
                      <a:tailEnd type="none" w="med" len="med"/>
                    </a:lnB>
                    <a:solidFill>
                      <a:schemeClr val="accent3"/>
                    </a:solidFill>
                  </a:tcPr>
                </a:tc>
                <a:tc>
                  <a:txBody>
                    <a:bodyPr/>
                    <a:lstStyle/>
                    <a:p>
                      <a:pPr marL="0" marR="0" algn="ctr">
                        <a:spcBef>
                          <a:spcPts val="0"/>
                        </a:spcBef>
                        <a:spcAft>
                          <a:spcPts val="0"/>
                        </a:spcAft>
                      </a:pPr>
                      <a:r>
                        <a:rPr lang="en-US" sz="1800" b="1">
                          <a:solidFill>
                            <a:srgbClr val="FFFFFF"/>
                          </a:solidFill>
                          <a:effectLst/>
                          <a:latin typeface="Raleway" pitchFamily="2" charset="0"/>
                          <a:ea typeface="Times New Roman" panose="02020603050405020304" pitchFamily="18" charset="0"/>
                          <a:cs typeface="Arial" panose="020B0604020202020204" pitchFamily="34" charset="0"/>
                        </a:rPr>
                        <a:t>Long-Term Disability</a:t>
                      </a:r>
                    </a:p>
                  </a:txBody>
                  <a:tcPr marL="73025" marR="73025" marT="73025" marB="73025" anchor="ctr">
                    <a:lnL w="12700" cap="flat" cmpd="sng" algn="ctr">
                      <a:solidFill>
                        <a:srgbClr val="FFFFFF"/>
                      </a:solidFill>
                      <a:prstDash val="solid"/>
                      <a:round/>
                      <a:headEnd type="none" w="med" len="med"/>
                      <a:tailEnd type="none" w="med" len="med"/>
                    </a:lnL>
                    <a:lnR>
                      <a:noFill/>
                    </a:lnR>
                    <a:lnT>
                      <a:noFill/>
                    </a:lnT>
                    <a:lnB w="12700" cap="flat" cmpd="sng" algn="ctr">
                      <a:solidFill>
                        <a:srgbClr val="CCCCCC"/>
                      </a:solidFill>
                      <a:prstDash val="solid"/>
                      <a:round/>
                      <a:headEnd type="none" w="med" len="med"/>
                      <a:tailEnd type="none" w="med" len="med"/>
                    </a:lnB>
                    <a:solidFill>
                      <a:schemeClr val="accent3"/>
                    </a:solidFill>
                  </a:tcPr>
                </a:tc>
                <a:extLst>
                  <a:ext uri="{0D108BD9-81ED-4DB2-BD59-A6C34878D82A}">
                    <a16:rowId xmlns:a16="http://schemas.microsoft.com/office/drawing/2014/main" val="1773088263"/>
                  </a:ext>
                </a:extLst>
              </a:tr>
              <a:tr h="0">
                <a:tc>
                  <a:txBody>
                    <a:bodyPr/>
                    <a:lstStyle/>
                    <a:p>
                      <a:pPr marL="0" marR="0" algn="l">
                        <a:spcBef>
                          <a:spcPts val="300"/>
                        </a:spcBef>
                        <a:spcAft>
                          <a:spcPts val="300"/>
                        </a:spcAft>
                      </a:pPr>
                      <a:r>
                        <a:rPr lang="en-US" sz="1400" b="1">
                          <a:solidFill>
                            <a:schemeClr val="tx1"/>
                          </a:solidFill>
                          <a:effectLst/>
                          <a:latin typeface="Raleway SemiBold" pitchFamily="2" charset="0"/>
                          <a:ea typeface="Times New Roman" panose="02020603050405020304" pitchFamily="18" charset="0"/>
                          <a:cs typeface="Noto Sans" panose="020B0502040504020204" pitchFamily="34"/>
                        </a:rPr>
                        <a:t>Coverage Paid By</a:t>
                      </a:r>
                      <a:endParaRPr lang="en-US" sz="1400" b="1">
                        <a:solidFill>
                          <a:schemeClr val="tx1"/>
                        </a:solidFill>
                        <a:effectLst/>
                        <a:latin typeface="Raleway SemiBold" pitchFamily="2" charset="0"/>
                        <a:ea typeface="Times New Roman" panose="02020603050405020304" pitchFamily="18" charset="0"/>
                        <a:cs typeface="Times New Roman" panose="02020603050405020304" pitchFamily="18" charset="0"/>
                      </a:endParaRPr>
                    </a:p>
                  </a:txBody>
                  <a:tcPr marL="73025" marR="73025" marT="73025" marB="73025" anchor="ctr">
                    <a:lnL>
                      <a:noFill/>
                    </a:lnL>
                    <a:lnR w="12700" cap="flat" cmpd="sng" algn="ctr">
                      <a:solidFill>
                        <a:srgbClr val="FFFFFF"/>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marL="0" marR="0" algn="ctr">
                        <a:spcBef>
                          <a:spcPts val="300"/>
                        </a:spcBef>
                        <a:spcAft>
                          <a:spcPts val="300"/>
                        </a:spcAft>
                      </a:pPr>
                      <a:r>
                        <a:rPr lang="en-US" sz="1400" dirty="0">
                          <a:solidFill>
                            <a:schemeClr val="tx1"/>
                          </a:solidFill>
                          <a:effectLst/>
                          <a:latin typeface="Raleway" pitchFamily="2" charset="0"/>
                          <a:ea typeface="Times New Roman" panose="02020603050405020304" pitchFamily="18" charset="0"/>
                          <a:cs typeface="Noto Sans" panose="020B0502040504020204" pitchFamily="34"/>
                        </a:rPr>
                        <a:t>Employee</a:t>
                      </a:r>
                      <a:endParaRPr lang="en-US"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73025" marB="730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gn="ctr">
                        <a:spcBef>
                          <a:spcPts val="300"/>
                        </a:spcBef>
                        <a:spcAft>
                          <a:spcPts val="300"/>
                        </a:spcAft>
                      </a:pPr>
                      <a:r>
                        <a:rPr lang="en-US" sz="1400" dirty="0">
                          <a:solidFill>
                            <a:schemeClr val="tx1"/>
                          </a:solidFill>
                          <a:effectLst/>
                          <a:latin typeface="Raleway" pitchFamily="2" charset="0"/>
                          <a:ea typeface="Times New Roman" panose="02020603050405020304" pitchFamily="18" charset="0"/>
                          <a:cs typeface="Noto Sans" panose="020B0502040504020204" pitchFamily="34"/>
                        </a:rPr>
                        <a:t>Employee</a:t>
                      </a:r>
                      <a:endParaRPr lang="en-US"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73025" marB="73025" anchor="ctr">
                    <a:lnL w="12700" cap="flat" cmpd="sng" algn="ctr">
                      <a:solidFill>
                        <a:srgbClr val="FFFFFF"/>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extLst>
                  <a:ext uri="{0D108BD9-81ED-4DB2-BD59-A6C34878D82A}">
                    <a16:rowId xmlns:a16="http://schemas.microsoft.com/office/drawing/2014/main" val="3058437537"/>
                  </a:ext>
                </a:extLst>
              </a:tr>
              <a:tr h="0">
                <a:tc>
                  <a:txBody>
                    <a:bodyPr/>
                    <a:lstStyle/>
                    <a:p>
                      <a:pPr marL="0" marR="0" algn="l">
                        <a:spcBef>
                          <a:spcPts val="300"/>
                        </a:spcBef>
                        <a:spcAft>
                          <a:spcPts val="300"/>
                        </a:spcAft>
                      </a:pPr>
                      <a:r>
                        <a:rPr lang="en-US" sz="1400" b="1">
                          <a:solidFill>
                            <a:schemeClr val="tx1"/>
                          </a:solidFill>
                          <a:effectLst/>
                          <a:latin typeface="Raleway SemiBold" pitchFamily="2" charset="0"/>
                          <a:ea typeface="Times New Roman" panose="02020603050405020304" pitchFamily="18" charset="0"/>
                          <a:cs typeface="Noto Sans" panose="020B0502040504020204" pitchFamily="34"/>
                        </a:rPr>
                        <a:t>Percentage of Income Replaced</a:t>
                      </a:r>
                      <a:endParaRPr lang="en-US" sz="1400" b="1">
                        <a:solidFill>
                          <a:schemeClr val="tx1"/>
                        </a:solidFill>
                        <a:effectLst/>
                        <a:latin typeface="Raleway SemiBold" pitchFamily="2" charset="0"/>
                        <a:ea typeface="Times New Roman" panose="02020603050405020304" pitchFamily="18" charset="0"/>
                        <a:cs typeface="Times New Roman" panose="02020603050405020304" pitchFamily="18" charset="0"/>
                      </a:endParaRPr>
                    </a:p>
                  </a:txBody>
                  <a:tcPr marL="73025" marR="73025" marT="73025" marB="73025" anchor="ctr">
                    <a:lnL>
                      <a:noFill/>
                    </a:lnL>
                    <a:lnR w="12700" cap="flat" cmpd="sng" algn="ctr">
                      <a:solidFill>
                        <a:srgbClr val="FFFFFF"/>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marL="0" marR="0" algn="ctr">
                        <a:spcBef>
                          <a:spcPts val="300"/>
                        </a:spcBef>
                        <a:spcAft>
                          <a:spcPts val="300"/>
                        </a:spcAft>
                      </a:pPr>
                      <a:r>
                        <a:rPr lang="en-US" sz="1400" dirty="0">
                          <a:solidFill>
                            <a:schemeClr val="tx1"/>
                          </a:solidFill>
                          <a:effectLst/>
                          <a:latin typeface="Raleway Medium" pitchFamily="2" charset="0"/>
                          <a:ea typeface="Times New Roman" panose="02020603050405020304" pitchFamily="18" charset="0"/>
                          <a:cs typeface="Noto Sans" panose="020B0502040504020204" pitchFamily="34"/>
                        </a:rPr>
                        <a:t>Increments of $100, up to 70% of earnings     </a:t>
                      </a:r>
                      <a:endParaRPr lang="en-US"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73025" marB="730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gn="ctr">
                        <a:spcBef>
                          <a:spcPts val="300"/>
                        </a:spcBef>
                        <a:spcAft>
                          <a:spcPts val="300"/>
                        </a:spcAft>
                      </a:pPr>
                      <a:r>
                        <a:rPr lang="en-US" sz="1400" dirty="0">
                          <a:solidFill>
                            <a:schemeClr val="tx1"/>
                          </a:solidFill>
                          <a:effectLst/>
                          <a:latin typeface="Raleway Medium" pitchFamily="2" charset="0"/>
                          <a:ea typeface="Times New Roman" panose="02020603050405020304" pitchFamily="18" charset="0"/>
                          <a:cs typeface="Noto Sans" panose="020B0502040504020204" pitchFamily="34"/>
                        </a:rPr>
                        <a:t>60% of monthly earnings</a:t>
                      </a:r>
                      <a:endParaRPr lang="en-US"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73025" marB="73025" anchor="ctr">
                    <a:lnL w="12700" cap="flat" cmpd="sng" algn="ctr">
                      <a:solidFill>
                        <a:srgbClr val="FFFFFF"/>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extLst>
                  <a:ext uri="{0D108BD9-81ED-4DB2-BD59-A6C34878D82A}">
                    <a16:rowId xmlns:a16="http://schemas.microsoft.com/office/drawing/2014/main" val="1748618502"/>
                  </a:ext>
                </a:extLst>
              </a:tr>
              <a:tr h="0">
                <a:tc>
                  <a:txBody>
                    <a:bodyPr/>
                    <a:lstStyle/>
                    <a:p>
                      <a:pPr marL="0" marR="0" algn="l">
                        <a:spcBef>
                          <a:spcPts val="300"/>
                        </a:spcBef>
                        <a:spcAft>
                          <a:spcPts val="300"/>
                        </a:spcAft>
                      </a:pPr>
                      <a:r>
                        <a:rPr lang="en-US" sz="1400" b="1">
                          <a:solidFill>
                            <a:schemeClr val="tx1"/>
                          </a:solidFill>
                          <a:effectLst/>
                          <a:latin typeface="Raleway SemiBold" pitchFamily="2" charset="0"/>
                          <a:ea typeface="Times New Roman" panose="02020603050405020304" pitchFamily="18" charset="0"/>
                          <a:cs typeface="Noto Sans" panose="020B0502040504020204" pitchFamily="34"/>
                        </a:rPr>
                        <a:t>Benefits Begin</a:t>
                      </a:r>
                      <a:endParaRPr lang="en-US" sz="1400" b="1">
                        <a:solidFill>
                          <a:schemeClr val="tx1"/>
                        </a:solidFill>
                        <a:effectLst/>
                        <a:latin typeface="Raleway SemiBold" pitchFamily="2" charset="0"/>
                        <a:ea typeface="Times New Roman" panose="02020603050405020304" pitchFamily="18" charset="0"/>
                        <a:cs typeface="Times New Roman" panose="02020603050405020304" pitchFamily="18" charset="0"/>
                      </a:endParaRPr>
                    </a:p>
                  </a:txBody>
                  <a:tcPr marL="73025" marR="73025" marT="73025" marB="73025" anchor="ctr">
                    <a:lnL>
                      <a:noFill/>
                    </a:lnL>
                    <a:lnR w="12700" cap="flat" cmpd="sng" algn="ctr">
                      <a:solidFill>
                        <a:srgbClr val="FFFFFF"/>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marL="0" marR="0" algn="ctr">
                        <a:spcBef>
                          <a:spcPts val="300"/>
                        </a:spcBef>
                        <a:spcAft>
                          <a:spcPts val="300"/>
                        </a:spcAft>
                      </a:pPr>
                      <a:r>
                        <a:rPr lang="en-US" sz="1400" dirty="0">
                          <a:solidFill>
                            <a:schemeClr val="tx1"/>
                          </a:solidFill>
                          <a:effectLst/>
                          <a:latin typeface="Raleway Medium" pitchFamily="2" charset="0"/>
                          <a:ea typeface="Times New Roman" panose="02020603050405020304" pitchFamily="18" charset="0"/>
                          <a:cs typeface="Times New Roman" panose="02020603050405020304" pitchFamily="18" charset="0"/>
                        </a:rPr>
                        <a:t>8</a:t>
                      </a:r>
                      <a:r>
                        <a:rPr lang="en-US" sz="1400" baseline="30000" dirty="0">
                          <a:solidFill>
                            <a:schemeClr val="tx1"/>
                          </a:solidFill>
                          <a:effectLst/>
                          <a:latin typeface="Raleway Medium" pitchFamily="2" charset="0"/>
                          <a:ea typeface="Times New Roman" panose="02020603050405020304" pitchFamily="18" charset="0"/>
                          <a:cs typeface="Times New Roman" panose="02020603050405020304" pitchFamily="18" charset="0"/>
                        </a:rPr>
                        <a:t>th</a:t>
                      </a:r>
                      <a:r>
                        <a:rPr lang="en-US" sz="1400" dirty="0">
                          <a:solidFill>
                            <a:schemeClr val="tx1"/>
                          </a:solidFill>
                          <a:effectLst/>
                          <a:latin typeface="Raleway Medium" pitchFamily="2" charset="0"/>
                          <a:ea typeface="Times New Roman" panose="02020603050405020304" pitchFamily="18" charset="0"/>
                          <a:cs typeface="Times New Roman" panose="02020603050405020304" pitchFamily="18" charset="0"/>
                        </a:rPr>
                        <a:t> day for a sickness</a:t>
                      </a:r>
                    </a:p>
                    <a:p>
                      <a:pPr marL="0" marR="0" algn="ctr">
                        <a:spcBef>
                          <a:spcPts val="300"/>
                        </a:spcBef>
                        <a:spcAft>
                          <a:spcPts val="300"/>
                        </a:spcAft>
                      </a:pPr>
                      <a:r>
                        <a:rPr lang="en-US" sz="1400" dirty="0">
                          <a:solidFill>
                            <a:schemeClr val="tx1"/>
                          </a:solidFill>
                          <a:effectLst/>
                          <a:latin typeface="Raleway Medium" pitchFamily="2" charset="0"/>
                          <a:ea typeface="Times New Roman" panose="02020603050405020304" pitchFamily="18" charset="0"/>
                          <a:cs typeface="Times New Roman" panose="02020603050405020304" pitchFamily="18" charset="0"/>
                        </a:rPr>
                        <a:t>1</a:t>
                      </a:r>
                      <a:r>
                        <a:rPr lang="en-US" sz="1400" baseline="30000" dirty="0">
                          <a:solidFill>
                            <a:schemeClr val="tx1"/>
                          </a:solidFill>
                          <a:effectLst/>
                          <a:latin typeface="Raleway Medium" pitchFamily="2" charset="0"/>
                          <a:ea typeface="Times New Roman" panose="02020603050405020304" pitchFamily="18" charset="0"/>
                          <a:cs typeface="Times New Roman" panose="02020603050405020304" pitchFamily="18" charset="0"/>
                        </a:rPr>
                        <a:t>st</a:t>
                      </a:r>
                      <a:r>
                        <a:rPr lang="en-US" sz="1400" dirty="0">
                          <a:solidFill>
                            <a:schemeClr val="tx1"/>
                          </a:solidFill>
                          <a:effectLst/>
                          <a:latin typeface="Raleway Medium" pitchFamily="2" charset="0"/>
                          <a:ea typeface="Times New Roman" panose="02020603050405020304" pitchFamily="18" charset="0"/>
                          <a:cs typeface="Times New Roman" panose="02020603050405020304" pitchFamily="18" charset="0"/>
                        </a:rPr>
                        <a:t> day for injury  </a:t>
                      </a:r>
                      <a:endParaRPr lang="en-US"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73025" marB="730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gn="ctr">
                        <a:spcBef>
                          <a:spcPts val="300"/>
                        </a:spcBef>
                        <a:spcAft>
                          <a:spcPts val="300"/>
                        </a:spcAft>
                      </a:pPr>
                      <a:r>
                        <a:rPr lang="en-US" sz="1400" dirty="0">
                          <a:solidFill>
                            <a:schemeClr val="tx1"/>
                          </a:solidFill>
                          <a:effectLst/>
                          <a:latin typeface="Raleway Medium" pitchFamily="2" charset="0"/>
                          <a:ea typeface="Times New Roman" panose="02020603050405020304" pitchFamily="18" charset="0"/>
                          <a:cs typeface="Times New Roman" panose="02020603050405020304" pitchFamily="18" charset="0"/>
                        </a:rPr>
                        <a:t>After 90 consecutive days</a:t>
                      </a:r>
                      <a:endParaRPr lang="en-US"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73025" marB="73025" anchor="ctr">
                    <a:lnL w="12700" cap="flat" cmpd="sng" algn="ctr">
                      <a:solidFill>
                        <a:srgbClr val="FFFFFF"/>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extLst>
                  <a:ext uri="{0D108BD9-81ED-4DB2-BD59-A6C34878D82A}">
                    <a16:rowId xmlns:a16="http://schemas.microsoft.com/office/drawing/2014/main" val="4288899683"/>
                  </a:ext>
                </a:extLst>
              </a:tr>
              <a:tr h="0">
                <a:tc>
                  <a:txBody>
                    <a:bodyPr/>
                    <a:lstStyle/>
                    <a:p>
                      <a:pPr marL="0" marR="0" algn="l">
                        <a:spcBef>
                          <a:spcPts val="300"/>
                        </a:spcBef>
                        <a:spcAft>
                          <a:spcPts val="300"/>
                        </a:spcAft>
                      </a:pPr>
                      <a:r>
                        <a:rPr lang="en-US" sz="1400" b="1">
                          <a:solidFill>
                            <a:schemeClr val="tx1"/>
                          </a:solidFill>
                          <a:effectLst/>
                          <a:latin typeface="Raleway SemiBold" pitchFamily="2" charset="0"/>
                          <a:ea typeface="Times New Roman" panose="02020603050405020304" pitchFamily="18" charset="0"/>
                          <a:cs typeface="Noto Sans" panose="020B0502040504020204" pitchFamily="34"/>
                        </a:rPr>
                        <a:t>Benefits Duration</a:t>
                      </a:r>
                      <a:endParaRPr lang="en-US" sz="1400" b="1">
                        <a:solidFill>
                          <a:schemeClr val="tx1"/>
                        </a:solidFill>
                        <a:effectLst/>
                        <a:latin typeface="Raleway SemiBold" pitchFamily="2" charset="0"/>
                        <a:ea typeface="Times New Roman" panose="02020603050405020304" pitchFamily="18" charset="0"/>
                        <a:cs typeface="Times New Roman" panose="02020603050405020304" pitchFamily="18" charset="0"/>
                      </a:endParaRPr>
                    </a:p>
                  </a:txBody>
                  <a:tcPr marL="73025" marR="73025" marT="73025" marB="73025" anchor="ctr">
                    <a:lnL>
                      <a:noFill/>
                    </a:lnL>
                    <a:lnR w="12700" cap="flat" cmpd="sng" algn="ctr">
                      <a:solidFill>
                        <a:srgbClr val="FFFFFF"/>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marL="0" marR="0" algn="ctr">
                        <a:spcBef>
                          <a:spcPts val="300"/>
                        </a:spcBef>
                        <a:spcAft>
                          <a:spcPts val="300"/>
                        </a:spcAft>
                      </a:pPr>
                      <a:r>
                        <a:rPr lang="en-US" sz="1400" dirty="0">
                          <a:solidFill>
                            <a:schemeClr val="tx1"/>
                          </a:solidFill>
                          <a:effectLst/>
                          <a:latin typeface="Raleway Medium" pitchFamily="2" charset="0"/>
                          <a:ea typeface="Times New Roman" panose="02020603050405020304" pitchFamily="18" charset="0"/>
                          <a:cs typeface="Times New Roman" panose="02020603050405020304" pitchFamily="18" charset="0"/>
                        </a:rPr>
                        <a:t>Thirteen (13) weeks     </a:t>
                      </a:r>
                      <a:endParaRPr lang="en-US"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73025" marB="730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gn="ctr">
                        <a:spcBef>
                          <a:spcPts val="300"/>
                        </a:spcBef>
                        <a:spcAft>
                          <a:spcPts val="300"/>
                        </a:spcAft>
                      </a:pPr>
                      <a:r>
                        <a:rPr lang="en-US" sz="1400" dirty="0">
                          <a:solidFill>
                            <a:schemeClr val="tx1"/>
                          </a:solidFill>
                          <a:effectLst/>
                          <a:latin typeface="Raleway Medium" pitchFamily="2" charset="0"/>
                          <a:ea typeface="Times New Roman" panose="02020603050405020304" pitchFamily="18" charset="0"/>
                          <a:cs typeface="Times New Roman" panose="02020603050405020304" pitchFamily="18" charset="0"/>
                        </a:rPr>
                        <a:t>Social Security Full Retirement Age (SSFRA) or age 65</a:t>
                      </a:r>
                      <a:endParaRPr lang="en-US"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73025" marB="73025" anchor="ctr">
                    <a:lnL w="12700" cap="flat" cmpd="sng" algn="ctr">
                      <a:solidFill>
                        <a:srgbClr val="FFFFFF"/>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extLst>
                  <a:ext uri="{0D108BD9-81ED-4DB2-BD59-A6C34878D82A}">
                    <a16:rowId xmlns:a16="http://schemas.microsoft.com/office/drawing/2014/main" val="502598312"/>
                  </a:ext>
                </a:extLst>
              </a:tr>
              <a:tr h="0">
                <a:tc>
                  <a:txBody>
                    <a:bodyPr/>
                    <a:lstStyle/>
                    <a:p>
                      <a:pPr marL="0" marR="0" algn="l">
                        <a:spcBef>
                          <a:spcPts val="300"/>
                        </a:spcBef>
                        <a:spcAft>
                          <a:spcPts val="300"/>
                        </a:spcAft>
                      </a:pPr>
                      <a:r>
                        <a:rPr lang="en-US" sz="1400" b="1" dirty="0">
                          <a:solidFill>
                            <a:schemeClr val="tx1"/>
                          </a:solidFill>
                          <a:effectLst/>
                          <a:latin typeface="Raleway SemiBold" pitchFamily="2" charset="0"/>
                          <a:ea typeface="Times New Roman" panose="02020603050405020304" pitchFamily="18" charset="0"/>
                          <a:cs typeface="Noto Sans" panose="020B0502040504020204" pitchFamily="34"/>
                        </a:rPr>
                        <a:t>Maximum Benefit</a:t>
                      </a:r>
                      <a:endParaRPr lang="en-US" sz="1400" b="1" dirty="0">
                        <a:solidFill>
                          <a:schemeClr val="tx1"/>
                        </a:solidFill>
                        <a:effectLst/>
                        <a:latin typeface="Raleway SemiBold" pitchFamily="2" charset="0"/>
                        <a:ea typeface="Times New Roman" panose="02020603050405020304" pitchFamily="18" charset="0"/>
                        <a:cs typeface="Times New Roman" panose="02020603050405020304" pitchFamily="18" charset="0"/>
                      </a:endParaRPr>
                    </a:p>
                  </a:txBody>
                  <a:tcPr marL="73025" marR="73025" marT="73025" marB="73025" anchor="ctr">
                    <a:lnL>
                      <a:noFill/>
                    </a:lnL>
                    <a:lnR w="12700" cap="flat" cmpd="sng" algn="ctr">
                      <a:solidFill>
                        <a:srgbClr val="FFFFFF"/>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tc>
                  <a:txBody>
                    <a:bodyPr/>
                    <a:lstStyle/>
                    <a:p>
                      <a:pPr marL="0" marR="0" algn="ctr">
                        <a:spcBef>
                          <a:spcPts val="300"/>
                        </a:spcBef>
                        <a:spcAft>
                          <a:spcPts val="300"/>
                        </a:spcAft>
                      </a:pPr>
                      <a:r>
                        <a:rPr lang="en-US" sz="1400" dirty="0">
                          <a:solidFill>
                            <a:schemeClr val="tx1"/>
                          </a:solidFill>
                          <a:effectLst/>
                          <a:latin typeface="Raleway Medium" pitchFamily="2" charset="0"/>
                          <a:ea typeface="Times New Roman" panose="02020603050405020304" pitchFamily="18" charset="0"/>
                          <a:cs typeface="Times New Roman" panose="02020603050405020304" pitchFamily="18" charset="0"/>
                        </a:rPr>
                        <a:t>  $2,000   </a:t>
                      </a:r>
                      <a:endParaRPr lang="en-US"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73025" marB="730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gn="ctr">
                        <a:spcBef>
                          <a:spcPts val="300"/>
                        </a:spcBef>
                        <a:spcAft>
                          <a:spcPts val="300"/>
                        </a:spcAft>
                      </a:pPr>
                      <a:r>
                        <a:rPr lang="en-US" sz="1400" dirty="0">
                          <a:solidFill>
                            <a:schemeClr val="tx1"/>
                          </a:solidFill>
                          <a:effectLst/>
                          <a:latin typeface="Raleway Medium" pitchFamily="2" charset="0"/>
                          <a:ea typeface="Times New Roman" panose="02020603050405020304" pitchFamily="18" charset="0"/>
                          <a:cs typeface="Times New Roman" panose="02020603050405020304" pitchFamily="18" charset="0"/>
                        </a:rPr>
                        <a:t>$10,000</a:t>
                      </a:r>
                      <a:endParaRPr lang="en-US"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73025" marB="73025" anchor="ctr">
                    <a:lnL w="12700" cap="flat" cmpd="sng" algn="ctr">
                      <a:solidFill>
                        <a:srgbClr val="FFFFFF"/>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2F2F2"/>
                    </a:solidFill>
                  </a:tcPr>
                </a:tc>
                <a:extLst>
                  <a:ext uri="{0D108BD9-81ED-4DB2-BD59-A6C34878D82A}">
                    <a16:rowId xmlns:a16="http://schemas.microsoft.com/office/drawing/2014/main" val="3646722787"/>
                  </a:ext>
                </a:extLst>
              </a:tr>
            </a:tbl>
          </a:graphicData>
        </a:graphic>
      </p:graphicFrame>
      <p:graphicFrame>
        <p:nvGraphicFramePr>
          <p:cNvPr id="7" name="Table 6">
            <a:extLst>
              <a:ext uri="{FF2B5EF4-FFF2-40B4-BE49-F238E27FC236}">
                <a16:creationId xmlns:a16="http://schemas.microsoft.com/office/drawing/2014/main" id="{915022B0-AD12-FDA1-DF3C-59394C1B1754}"/>
              </a:ext>
            </a:extLst>
          </p:cNvPr>
          <p:cNvGraphicFramePr>
            <a:graphicFrameLocks noGrp="1"/>
          </p:cNvGraphicFramePr>
          <p:nvPr>
            <p:extLst>
              <p:ext uri="{D42A27DB-BD31-4B8C-83A1-F6EECF244321}">
                <p14:modId xmlns:p14="http://schemas.microsoft.com/office/powerpoint/2010/main" val="541914954"/>
              </p:ext>
            </p:extLst>
          </p:nvPr>
        </p:nvGraphicFramePr>
        <p:xfrm>
          <a:off x="926432" y="4914444"/>
          <a:ext cx="10427368" cy="1666313"/>
        </p:xfrm>
        <a:graphic>
          <a:graphicData uri="http://schemas.openxmlformats.org/drawingml/2006/table">
            <a:tbl>
              <a:tblPr firstRow="1" firstCol="1" bandRow="1"/>
              <a:tblGrid>
                <a:gridCol w="2146973">
                  <a:extLst>
                    <a:ext uri="{9D8B030D-6E8A-4147-A177-3AD203B41FA5}">
                      <a16:colId xmlns:a16="http://schemas.microsoft.com/office/drawing/2014/main" val="1407287104"/>
                    </a:ext>
                  </a:extLst>
                </a:gridCol>
                <a:gridCol w="8280395">
                  <a:extLst>
                    <a:ext uri="{9D8B030D-6E8A-4147-A177-3AD203B41FA5}">
                      <a16:colId xmlns:a16="http://schemas.microsoft.com/office/drawing/2014/main" val="2751655300"/>
                    </a:ext>
                  </a:extLst>
                </a:gridCol>
              </a:tblGrid>
              <a:tr h="367875">
                <a:tc gridSpan="2">
                  <a:txBody>
                    <a:bodyPr/>
                    <a:lstStyle/>
                    <a:p>
                      <a:pPr marL="0" marR="0" algn="ctr">
                        <a:spcBef>
                          <a:spcPts val="0"/>
                        </a:spcBef>
                        <a:spcAft>
                          <a:spcPts val="0"/>
                        </a:spcAft>
                      </a:pPr>
                      <a:r>
                        <a:rPr lang="en-US" sz="1800" b="1" dirty="0">
                          <a:solidFill>
                            <a:srgbClr val="FFFFFF"/>
                          </a:solidFill>
                          <a:effectLst/>
                          <a:latin typeface="Raleway" pitchFamily="2" charset="0"/>
                          <a:ea typeface="Times New Roman" panose="02020603050405020304" pitchFamily="18" charset="0"/>
                          <a:cs typeface="Arial" panose="020B0604020202020204" pitchFamily="34" charset="0"/>
                        </a:rPr>
                        <a:t>Pre-Existing Exclusions</a:t>
                      </a:r>
                    </a:p>
                  </a:txBody>
                  <a:tcPr marL="68580" marR="68580" marT="0" marB="0" anchor="ctr">
                    <a:lnL>
                      <a:noFill/>
                    </a:lnL>
                    <a:lnR>
                      <a:noFill/>
                    </a:lnR>
                    <a:lnT>
                      <a:noFill/>
                    </a:lnT>
                    <a:lnB>
                      <a:noFill/>
                    </a:lnB>
                    <a:solidFill>
                      <a:schemeClr val="accent3"/>
                    </a:solidFill>
                  </a:tcPr>
                </a:tc>
                <a:tc hMerge="1">
                  <a:txBody>
                    <a:bodyPr/>
                    <a:lstStyle/>
                    <a:p>
                      <a:endParaRPr lang="en-US"/>
                    </a:p>
                  </a:txBody>
                  <a:tcPr/>
                </a:tc>
                <a:extLst>
                  <a:ext uri="{0D108BD9-81ED-4DB2-BD59-A6C34878D82A}">
                    <a16:rowId xmlns:a16="http://schemas.microsoft.com/office/drawing/2014/main" val="2073879994"/>
                  </a:ext>
                </a:extLst>
              </a:tr>
              <a:tr h="649219">
                <a:tc>
                  <a:txBody>
                    <a:bodyPr/>
                    <a:lstStyle/>
                    <a:p>
                      <a:pPr marL="0" marR="0">
                        <a:spcBef>
                          <a:spcPts val="0"/>
                        </a:spcBef>
                        <a:spcAft>
                          <a:spcPts val="0"/>
                        </a:spcAft>
                      </a:pPr>
                      <a:r>
                        <a:rPr lang="en-US" sz="1400" b="1">
                          <a:solidFill>
                            <a:schemeClr val="tx1"/>
                          </a:solidFill>
                          <a:effectLst/>
                          <a:latin typeface="Raleway SemiBold" pitchFamily="2" charset="0"/>
                          <a:ea typeface="Times New Roman" panose="02020603050405020304" pitchFamily="18" charset="0"/>
                          <a:cs typeface="Times New Roman" panose="02020603050405020304" pitchFamily="18" charset="0"/>
                        </a:rPr>
                        <a:t>Short-Term Disability</a:t>
                      </a:r>
                      <a:endParaRPr lang="en-US" sz="1800" b="1">
                        <a:solidFill>
                          <a:schemeClr val="tx1"/>
                        </a:solidFill>
                        <a:effectLst/>
                        <a:latin typeface="Raleway SemiBold" pitchFamily="2"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D9D9D9"/>
                      </a:solidFill>
                      <a:prstDash val="solid"/>
                      <a:round/>
                      <a:headEnd type="none" w="med" len="med"/>
                      <a:tailEnd type="none" w="med" len="med"/>
                    </a:lnB>
                    <a:solidFill>
                      <a:srgbClr val="F2F2F2"/>
                    </a:solidFill>
                  </a:tcPr>
                </a:tc>
                <a:tc>
                  <a:txBody>
                    <a:bodyPr/>
                    <a:lstStyle/>
                    <a:p>
                      <a:pPr marL="0" marR="0" algn="l">
                        <a:spcBef>
                          <a:spcPts val="300"/>
                        </a:spcBef>
                        <a:spcAft>
                          <a:spcPts val="300"/>
                        </a:spcAft>
                      </a:pPr>
                      <a:r>
                        <a:rPr lang="en-US" sz="1400" dirty="0">
                          <a:solidFill>
                            <a:schemeClr val="tx1"/>
                          </a:solidFill>
                          <a:effectLst/>
                          <a:latin typeface="Raleway Medium" pitchFamily="2" charset="0"/>
                          <a:ea typeface="Times New Roman" panose="02020603050405020304" pitchFamily="18" charset="0"/>
                          <a:cs typeface="Noto Sans" panose="020B0502040504020204" pitchFamily="34"/>
                        </a:rPr>
                        <a:t>Any disability resulting from a condition that was treated or diagnosed within 3 months prior to the coverage effective date may not be eligible for benefits during the first 12 months of coverage. </a:t>
                      </a:r>
                      <a:endParaRPr lang="en-US"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541093295"/>
                  </a:ext>
                </a:extLst>
              </a:tr>
              <a:tr h="649219">
                <a:tc>
                  <a:txBody>
                    <a:bodyPr/>
                    <a:lstStyle/>
                    <a:p>
                      <a:pPr marL="0" marR="0">
                        <a:spcBef>
                          <a:spcPts val="0"/>
                        </a:spcBef>
                        <a:spcAft>
                          <a:spcPts val="0"/>
                        </a:spcAft>
                      </a:pPr>
                      <a:r>
                        <a:rPr lang="en-US" sz="1400" b="1" dirty="0">
                          <a:solidFill>
                            <a:schemeClr val="tx1"/>
                          </a:solidFill>
                          <a:effectLst/>
                          <a:latin typeface="Raleway SemiBold" pitchFamily="2" charset="0"/>
                          <a:ea typeface="Times New Roman" panose="02020603050405020304" pitchFamily="18" charset="0"/>
                          <a:cs typeface="Times New Roman" panose="02020603050405020304" pitchFamily="18" charset="0"/>
                        </a:rPr>
                        <a:t>Long-Term Disability</a:t>
                      </a:r>
                      <a:endParaRPr lang="en-US" sz="1800" b="1" dirty="0">
                        <a:solidFill>
                          <a:schemeClr val="tx1"/>
                        </a:solidFill>
                        <a:effectLst/>
                        <a:latin typeface="Raleway SemiBold" pitchFamily="2"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2F2F2"/>
                    </a:solidFill>
                  </a:tcPr>
                </a:tc>
                <a:tc>
                  <a:txBody>
                    <a:bodyPr/>
                    <a:lstStyle/>
                    <a:p>
                      <a:pPr marL="0" marR="0" algn="l">
                        <a:spcBef>
                          <a:spcPts val="300"/>
                        </a:spcBef>
                        <a:spcAft>
                          <a:spcPts val="300"/>
                        </a:spcAft>
                      </a:pPr>
                      <a:r>
                        <a:rPr lang="en-US" sz="1400" dirty="0">
                          <a:solidFill>
                            <a:schemeClr val="tx1"/>
                          </a:solidFill>
                          <a:effectLst/>
                          <a:latin typeface="Raleway Medium" pitchFamily="2" charset="0"/>
                          <a:ea typeface="Times New Roman" panose="02020603050405020304" pitchFamily="18" charset="0"/>
                          <a:cs typeface="Noto Sans" panose="020B0502040504020204" pitchFamily="34"/>
                        </a:rPr>
                        <a:t>Any disability resulting from a condition that was treated or diagnosed within 3 months prior to the coverage effective date may not be eligible for benefits during the first 12 months of coverage. </a:t>
                      </a:r>
                      <a:endParaRPr lang="en-US"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285966274"/>
                  </a:ext>
                </a:extLst>
              </a:tr>
            </a:tbl>
          </a:graphicData>
        </a:graphic>
      </p:graphicFrame>
      <p:pic>
        <p:nvPicPr>
          <p:cNvPr id="4" name="Picture 3" descr="OneAmerica Financial Partners, Inc. | Visit Indy">
            <a:extLst>
              <a:ext uri="{FF2B5EF4-FFF2-40B4-BE49-F238E27FC236}">
                <a16:creationId xmlns:a16="http://schemas.microsoft.com/office/drawing/2014/main" id="{D0278494-665A-692C-7F64-73D9030F95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9364221" y="537435"/>
            <a:ext cx="1778000" cy="5753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824657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5E233-E5F5-4F07-C3F1-F1B485D2150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F1D3CFF-EC3B-3A83-13D5-7D748180EB8D}"/>
              </a:ext>
            </a:extLst>
          </p:cNvPr>
          <p:cNvSpPr>
            <a:spLocks noGrp="1"/>
          </p:cNvSpPr>
          <p:nvPr>
            <p:ph type="title"/>
          </p:nvPr>
        </p:nvSpPr>
        <p:spPr/>
        <p:txBody>
          <a:bodyPr/>
          <a:lstStyle/>
          <a:p>
            <a:r>
              <a:rPr lang="en-US" dirty="0"/>
              <a:t>Additional Benefits</a:t>
            </a:r>
          </a:p>
        </p:txBody>
      </p:sp>
      <p:sp>
        <p:nvSpPr>
          <p:cNvPr id="3" name="Rectangle 2">
            <a:extLst>
              <a:ext uri="{FF2B5EF4-FFF2-40B4-BE49-F238E27FC236}">
                <a16:creationId xmlns:a16="http://schemas.microsoft.com/office/drawing/2014/main" id="{22D6950F-C3A5-7417-50ED-414EE9DABE78}"/>
              </a:ext>
              <a:ext uri="{C183D7F6-B498-43B3-948B-1728B52AA6E4}">
                <adec:decorative xmlns:adec="http://schemas.microsoft.com/office/drawing/2017/decorative" val="1"/>
              </a:ext>
            </a:extLst>
          </p:cNvPr>
          <p:cNvSpPr/>
          <p:nvPr/>
        </p:nvSpPr>
        <p:spPr>
          <a:xfrm>
            <a:off x="0" y="0"/>
            <a:ext cx="12192000" cy="6858000"/>
          </a:xfrm>
          <a:prstGeom prst="rect">
            <a:avLst/>
          </a:prstGeom>
          <a:gradFill>
            <a:gsLst>
              <a:gs pos="30000">
                <a:schemeClr val="accent2"/>
              </a:gs>
              <a:gs pos="100000">
                <a:schemeClr val="accent4"/>
              </a:gs>
            </a:gsLst>
            <a:lin ang="18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71889A1-FE68-2CC9-0C4F-E4E2FA83BC88}"/>
              </a:ext>
            </a:extLst>
          </p:cNvPr>
          <p:cNvSpPr txBox="1"/>
          <p:nvPr/>
        </p:nvSpPr>
        <p:spPr>
          <a:xfrm>
            <a:off x="397488" y="2715776"/>
            <a:ext cx="835941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Raleway" pitchFamily="2" charset="0"/>
                <a:ea typeface="+mn-ea"/>
                <a:cs typeface="+mn-cs"/>
              </a:rPr>
              <a:t>Additional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Raleway" pitchFamily="2" charset="0"/>
                <a:ea typeface="+mn-ea"/>
                <a:cs typeface="+mn-cs"/>
              </a:rPr>
              <a:t>Benefits</a:t>
            </a:r>
          </a:p>
        </p:txBody>
      </p:sp>
      <p:pic>
        <p:nvPicPr>
          <p:cNvPr id="2" name="Graphic 1">
            <a:extLst>
              <a:ext uri="{FF2B5EF4-FFF2-40B4-BE49-F238E27FC236}">
                <a16:creationId xmlns:a16="http://schemas.microsoft.com/office/drawing/2014/main" id="{1569B0DD-4A96-2A83-A69B-BEC74F5553D6}"/>
              </a:ext>
              <a:ext uri="{C183D7F6-B498-43B3-948B-1728B52AA6E4}">
                <adec:decorative xmlns:adec="http://schemas.microsoft.com/office/drawing/2017/decorative" val="1"/>
              </a:ext>
            </a:extLst>
          </p:cNvPr>
          <p:cNvPicPr>
            <a:picLocks noChangeAspect="1"/>
          </p:cNvPicPr>
          <p:nvPr/>
        </p:nvPicPr>
        <p:blipFill>
          <a:blip>
            <a:alphaModFix amt="2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873787" y="562694"/>
            <a:ext cx="5230964" cy="5230964"/>
          </a:xfrm>
          <a:prstGeom prst="rect">
            <a:avLst/>
          </a:prstGeom>
        </p:spPr>
      </p:pic>
    </p:spTree>
    <p:extLst>
      <p:ext uri="{BB962C8B-B14F-4D97-AF65-F5344CB8AC3E}">
        <p14:creationId xmlns:p14="http://schemas.microsoft.com/office/powerpoint/2010/main" val="24465162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06EA1-1B4C-1909-0EBD-1504A0043D71}"/>
              </a:ext>
            </a:extLst>
          </p:cNvPr>
          <p:cNvSpPr>
            <a:spLocks noGrp="1"/>
          </p:cNvSpPr>
          <p:nvPr>
            <p:ph type="title"/>
          </p:nvPr>
        </p:nvSpPr>
        <p:spPr/>
        <p:txBody>
          <a:bodyPr/>
          <a:lstStyle/>
          <a:p>
            <a:r>
              <a:rPr lang="en-US" dirty="0"/>
              <a:t>Continuation of Benefits if You Leave Employment</a:t>
            </a:r>
          </a:p>
        </p:txBody>
      </p:sp>
      <p:sp>
        <p:nvSpPr>
          <p:cNvPr id="3" name="Content Placeholder 2">
            <a:extLst>
              <a:ext uri="{FF2B5EF4-FFF2-40B4-BE49-F238E27FC236}">
                <a16:creationId xmlns:a16="http://schemas.microsoft.com/office/drawing/2014/main" id="{409782AF-5AC3-A213-26CF-0655EB07F419}"/>
              </a:ext>
            </a:extLst>
          </p:cNvPr>
          <p:cNvSpPr>
            <a:spLocks noGrp="1"/>
          </p:cNvSpPr>
          <p:nvPr>
            <p:ph sz="half" idx="1"/>
          </p:nvPr>
        </p:nvSpPr>
        <p:spPr>
          <a:xfrm>
            <a:off x="838200" y="1263192"/>
            <a:ext cx="10515600" cy="5665509"/>
          </a:xfrm>
        </p:spPr>
        <p:txBody>
          <a:bodyPr>
            <a:normAutofit/>
          </a:bodyPr>
          <a:lstStyle/>
          <a:p>
            <a:pPr marL="0" indent="0">
              <a:buNone/>
            </a:pPr>
            <a:r>
              <a:rPr lang="en-US" b="1" dirty="0">
                <a:latin typeface="+mj-lt"/>
              </a:rPr>
              <a:t>AUL Short-Term Disability</a:t>
            </a:r>
          </a:p>
          <a:p>
            <a:r>
              <a:rPr lang="en-US" dirty="0"/>
              <a:t>Once an employee is on the AUL disability plans for 3 months, you can port the coverage for one year at the same cost without evidence of insurability. You have 30 days from your date of termination to port your coverage by calling AUL at +1800-553-5318.</a:t>
            </a:r>
          </a:p>
          <a:p>
            <a:pPr marL="0" indent="0">
              <a:buNone/>
            </a:pPr>
            <a:endParaRPr lang="en-US" dirty="0"/>
          </a:p>
          <a:p>
            <a:pPr marL="0" indent="0">
              <a:buNone/>
            </a:pPr>
            <a:r>
              <a:rPr lang="en-US" b="1" dirty="0">
                <a:latin typeface="+mj-lt"/>
              </a:rPr>
              <a:t>COBRA Health, Dental &amp; Vision</a:t>
            </a:r>
          </a:p>
          <a:p>
            <a:r>
              <a:rPr lang="en-US" dirty="0"/>
              <a:t>Under the health, dental and vision plans, you and your covered dependents are eligible to continue coverage through COBRA according to the following “qualifying events”. </a:t>
            </a:r>
            <a:br>
              <a:rPr lang="en-US" dirty="0"/>
            </a:br>
            <a:br>
              <a:rPr lang="en-US" dirty="0"/>
            </a:br>
            <a:r>
              <a:rPr lang="en-US" dirty="0"/>
              <a:t>Continuation 18 months for: Resignation, Reduction in Hours, Retired, Involuntary Termination, and Layoff.</a:t>
            </a:r>
          </a:p>
          <a:p>
            <a:r>
              <a:rPr lang="en-US" dirty="0" err="1"/>
              <a:t>Continutation</a:t>
            </a:r>
            <a:r>
              <a:rPr lang="en-US" dirty="0"/>
              <a:t> 36 months for: Divorce/Legal </a:t>
            </a:r>
            <a:r>
              <a:rPr lang="en-US" dirty="0" err="1"/>
              <a:t>Seperation</a:t>
            </a:r>
            <a:r>
              <a:rPr lang="en-US" dirty="0"/>
              <a:t>, Loss of “Dependent Child” Status, Employee Enrolled in Medicare, and Death of Employee.</a:t>
            </a:r>
          </a:p>
          <a:p>
            <a:r>
              <a:rPr lang="en-US" dirty="0"/>
              <a:t>You will receive notification with premium and continuation options shortly following your termination of employment, or you may call IMS at +1800-426-8739 ext. 5342.</a:t>
            </a:r>
          </a:p>
          <a:p>
            <a:pPr marL="0" indent="0">
              <a:buNone/>
            </a:pPr>
            <a:endParaRPr lang="en-US" dirty="0"/>
          </a:p>
        </p:txBody>
      </p:sp>
    </p:spTree>
    <p:extLst>
      <p:ext uri="{BB962C8B-B14F-4D97-AF65-F5344CB8AC3E}">
        <p14:creationId xmlns:p14="http://schemas.microsoft.com/office/powerpoint/2010/main" val="26136506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7ED7E-2494-64C2-E7F0-3B50B1838BE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280853A-ADBE-2744-30AB-A29E41C7BAA0}"/>
              </a:ext>
            </a:extLst>
          </p:cNvPr>
          <p:cNvSpPr>
            <a:spLocks noGrp="1"/>
          </p:cNvSpPr>
          <p:nvPr>
            <p:ph type="title"/>
          </p:nvPr>
        </p:nvSpPr>
        <p:spPr/>
        <p:txBody>
          <a:bodyPr/>
          <a:lstStyle/>
          <a:p>
            <a:r>
              <a:rPr lang="en-US" dirty="0"/>
              <a:t>Important Information</a:t>
            </a:r>
            <a:br>
              <a:rPr lang="en-US" dirty="0"/>
            </a:br>
            <a:endParaRPr lang="en-US" dirty="0"/>
          </a:p>
        </p:txBody>
      </p:sp>
      <p:sp>
        <p:nvSpPr>
          <p:cNvPr id="6" name="TextBox 5">
            <a:extLst>
              <a:ext uri="{FF2B5EF4-FFF2-40B4-BE49-F238E27FC236}">
                <a16:creationId xmlns:a16="http://schemas.microsoft.com/office/drawing/2014/main" id="{6BFD48CE-CF82-2A49-3FC5-2970F99110A8}"/>
              </a:ext>
            </a:extLst>
          </p:cNvPr>
          <p:cNvSpPr txBox="1"/>
          <p:nvPr/>
        </p:nvSpPr>
        <p:spPr>
          <a:xfrm>
            <a:off x="397488" y="2551837"/>
            <a:ext cx="835941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Raleway" pitchFamily="2" charset="0"/>
                <a:ea typeface="+mn-ea"/>
                <a:cs typeface="+mn-cs"/>
              </a:rPr>
              <a:t>Important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Raleway" pitchFamily="2" charset="0"/>
                <a:ea typeface="+mn-ea"/>
                <a:cs typeface="+mn-cs"/>
              </a:rPr>
              <a:t>Information</a:t>
            </a:r>
          </a:p>
        </p:txBody>
      </p:sp>
      <p:sp>
        <p:nvSpPr>
          <p:cNvPr id="7" name="Rectangle 6">
            <a:extLst>
              <a:ext uri="{FF2B5EF4-FFF2-40B4-BE49-F238E27FC236}">
                <a16:creationId xmlns:a16="http://schemas.microsoft.com/office/drawing/2014/main" id="{4271E715-0D8A-E6E9-5614-E5ED73ECF0F0}"/>
              </a:ext>
              <a:ext uri="{C183D7F6-B498-43B3-948B-1728B52AA6E4}">
                <adec:decorative xmlns:adec="http://schemas.microsoft.com/office/drawing/2017/decorative" val="1"/>
              </a:ext>
            </a:extLst>
          </p:cNvPr>
          <p:cNvSpPr/>
          <p:nvPr/>
        </p:nvSpPr>
        <p:spPr>
          <a:xfrm>
            <a:off x="0" y="-18784"/>
            <a:ext cx="12192000" cy="6892825"/>
          </a:xfrm>
          <a:prstGeom prst="rect">
            <a:avLst/>
          </a:prstGeom>
          <a:gradFill>
            <a:gsLst>
              <a:gs pos="30000">
                <a:schemeClr val="accent2"/>
              </a:gs>
              <a:gs pos="100000">
                <a:schemeClr val="accent2">
                  <a:lumMod val="20000"/>
                  <a:lumOff val="80000"/>
                </a:schemeClr>
              </a:gs>
            </a:gsLst>
            <a:lin ang="18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BFEFB07-35DE-0200-D109-4B6A1BE86A09}"/>
              </a:ext>
            </a:extLst>
          </p:cNvPr>
          <p:cNvSpPr txBox="1"/>
          <p:nvPr/>
        </p:nvSpPr>
        <p:spPr>
          <a:xfrm>
            <a:off x="397488" y="2715776"/>
            <a:ext cx="835941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a:solidFill>
                  <a:prstClr val="white"/>
                </a:solidFill>
                <a:latin typeface="Raleway" pitchFamily="2" charset="0"/>
              </a:rPr>
              <a:t>Important Information</a:t>
            </a:r>
            <a:endParaRPr kumimoji="0" lang="en-US" sz="5400" b="1" i="0" u="none" strike="noStrike" kern="1200" cap="none" spc="0" normalizeH="0" baseline="0" noProof="0">
              <a:ln>
                <a:noFill/>
              </a:ln>
              <a:solidFill>
                <a:prstClr val="white"/>
              </a:solidFill>
              <a:effectLst/>
              <a:uLnTx/>
              <a:uFillTx/>
              <a:latin typeface="Raleway" pitchFamily="2" charset="0"/>
              <a:ea typeface="+mn-ea"/>
              <a:cs typeface="+mn-cs"/>
            </a:endParaRPr>
          </a:p>
        </p:txBody>
      </p:sp>
      <p:pic>
        <p:nvPicPr>
          <p:cNvPr id="2" name="Graphic 1">
            <a:extLst>
              <a:ext uri="{FF2B5EF4-FFF2-40B4-BE49-F238E27FC236}">
                <a16:creationId xmlns:a16="http://schemas.microsoft.com/office/drawing/2014/main" id="{5638EDE9-4CA0-1D2A-CC37-D13A297BDCF0}"/>
              </a:ext>
              <a:ext uri="{C183D7F6-B498-43B3-948B-1728B52AA6E4}">
                <adec:decorative xmlns:adec="http://schemas.microsoft.com/office/drawing/2017/decorative" val="1"/>
              </a:ext>
            </a:extLst>
          </p:cNvPr>
          <p:cNvPicPr>
            <a:picLocks noChangeAspect="1"/>
          </p:cNvPicPr>
          <p:nvPr/>
        </p:nvPicPr>
        <p:blipFill>
          <a:blip>
            <a:alphaModFix amt="2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305823">
            <a:off x="7624674" y="649191"/>
            <a:ext cx="5230964" cy="5230964"/>
          </a:xfrm>
          <a:prstGeom prst="rect">
            <a:avLst/>
          </a:prstGeom>
        </p:spPr>
      </p:pic>
    </p:spTree>
    <p:extLst>
      <p:ext uri="{BB962C8B-B14F-4D97-AF65-F5344CB8AC3E}">
        <p14:creationId xmlns:p14="http://schemas.microsoft.com/office/powerpoint/2010/main" val="24012698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4DC9DF-D6D8-615E-F2B9-D3B6C9CAF0B7}"/>
              </a:ext>
              <a:ext uri="{C183D7F6-B498-43B3-948B-1728B52AA6E4}">
                <adec:decorative xmlns:adec="http://schemas.microsoft.com/office/drawing/2017/decorative" val="1"/>
              </a:ext>
            </a:extLst>
          </p:cNvPr>
          <p:cNvSpPr/>
          <p:nvPr/>
        </p:nvSpPr>
        <p:spPr>
          <a:xfrm>
            <a:off x="0" y="3131289"/>
            <a:ext cx="12200151" cy="3460898"/>
          </a:xfrm>
          <a:prstGeom prst="rect">
            <a:avLst/>
          </a:prstGeom>
          <a:solidFill>
            <a:schemeClr val="accent4">
              <a:lumMod val="60000"/>
              <a:lumOff val="40000"/>
              <a:alpha val="368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3" name="Title 2">
            <a:extLst>
              <a:ext uri="{FF2B5EF4-FFF2-40B4-BE49-F238E27FC236}">
                <a16:creationId xmlns:a16="http://schemas.microsoft.com/office/drawing/2014/main" id="{4360627E-85DC-C54F-EFC7-C87247674222}"/>
              </a:ext>
            </a:extLst>
          </p:cNvPr>
          <p:cNvSpPr>
            <a:spLocks noGrp="1"/>
          </p:cNvSpPr>
          <p:nvPr>
            <p:ph type="title"/>
          </p:nvPr>
        </p:nvSpPr>
        <p:spPr/>
        <p:txBody>
          <a:bodyPr/>
          <a:lstStyle/>
          <a:p>
            <a:r>
              <a:rPr lang="en-US" dirty="0"/>
              <a:t>Mid-Year Benefit Changes</a:t>
            </a:r>
          </a:p>
        </p:txBody>
      </p:sp>
      <p:sp>
        <p:nvSpPr>
          <p:cNvPr id="44" name="Content Placeholder 12">
            <a:extLst>
              <a:ext uri="{FF2B5EF4-FFF2-40B4-BE49-F238E27FC236}">
                <a16:creationId xmlns:a16="http://schemas.microsoft.com/office/drawing/2014/main" id="{3CB700C5-B661-D226-D64A-8FD51481FBDB}"/>
              </a:ext>
            </a:extLst>
          </p:cNvPr>
          <p:cNvSpPr txBox="1">
            <a:spLocks/>
          </p:cNvSpPr>
          <p:nvPr/>
        </p:nvSpPr>
        <p:spPr>
          <a:xfrm>
            <a:off x="838200" y="1517149"/>
            <a:ext cx="10507548" cy="44944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effectLst/>
                <a:uLnTx/>
                <a:uFillTx/>
                <a:latin typeface="Raleway Medium"/>
                <a:ea typeface="+mn-ea"/>
                <a:cs typeface="+mn-cs"/>
              </a:rPr>
              <a:t>You cannot make benefit changes until next annual open enrollment period unless you experience a qualifying event.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effectLst/>
                <a:uLnTx/>
                <a:uFillTx/>
                <a:latin typeface="Raleway SemiBold" pitchFamily="2" charset="0"/>
              </a:rPr>
              <a:t>Changes must be made within 30 days </a:t>
            </a:r>
            <a:r>
              <a:rPr kumimoji="0" lang="en-US" sz="1800" b="0" i="0" u="none" strike="noStrike" kern="1200" cap="none" spc="0" normalizeH="0" baseline="0" noProof="0" dirty="0">
                <a:ln>
                  <a:noFill/>
                </a:ln>
                <a:effectLst/>
                <a:uLnTx/>
                <a:uFillTx/>
                <a:latin typeface="Raleway Medium"/>
                <a:ea typeface="+mn-ea"/>
                <a:cs typeface="+mn-cs"/>
              </a:rPr>
              <a:t>if you experience one of the following events outside of open enrollment: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effectLst/>
              <a:uLnTx/>
              <a:uFillTx/>
              <a:latin typeface="Raleway Medium"/>
              <a:ea typeface="+mn-ea"/>
              <a:cs typeface="+mn-cs"/>
            </a:endParaRPr>
          </a:p>
        </p:txBody>
      </p:sp>
      <p:grpSp>
        <p:nvGrpSpPr>
          <p:cNvPr id="45" name="Group 44">
            <a:extLst>
              <a:ext uri="{FF2B5EF4-FFF2-40B4-BE49-F238E27FC236}">
                <a16:creationId xmlns:a16="http://schemas.microsoft.com/office/drawing/2014/main" id="{3C5073AE-E3C0-FC06-FFA0-FD86C36AF26B}"/>
              </a:ext>
              <a:ext uri="{C183D7F6-B498-43B3-948B-1728B52AA6E4}">
                <adec:decorative xmlns:adec="http://schemas.microsoft.com/office/drawing/2017/decorative" val="1"/>
              </a:ext>
            </a:extLst>
          </p:cNvPr>
          <p:cNvGrpSpPr/>
          <p:nvPr/>
        </p:nvGrpSpPr>
        <p:grpSpPr>
          <a:xfrm>
            <a:off x="846252" y="3580418"/>
            <a:ext cx="10031962" cy="2562640"/>
            <a:chOff x="619293" y="2546881"/>
            <a:chExt cx="7905414" cy="2019419"/>
          </a:xfrm>
          <a:solidFill>
            <a:schemeClr val="accent1"/>
          </a:solidFill>
        </p:grpSpPr>
        <p:grpSp>
          <p:nvGrpSpPr>
            <p:cNvPr id="46" name="Group 45">
              <a:extLst>
                <a:ext uri="{FF2B5EF4-FFF2-40B4-BE49-F238E27FC236}">
                  <a16:creationId xmlns:a16="http://schemas.microsoft.com/office/drawing/2014/main" id="{1A59FD30-C13D-B6CE-43DA-370E2A114C70}"/>
                </a:ext>
              </a:extLst>
            </p:cNvPr>
            <p:cNvGrpSpPr/>
            <p:nvPr/>
          </p:nvGrpSpPr>
          <p:grpSpPr>
            <a:xfrm>
              <a:off x="619293" y="3077827"/>
              <a:ext cx="7905414" cy="1488473"/>
              <a:chOff x="619293" y="3130992"/>
              <a:chExt cx="7905414" cy="1488473"/>
            </a:xfrm>
            <a:grpFill/>
          </p:grpSpPr>
          <p:sp>
            <p:nvSpPr>
              <p:cNvPr id="74" name="TextBox 73">
                <a:extLst>
                  <a:ext uri="{FF2B5EF4-FFF2-40B4-BE49-F238E27FC236}">
                    <a16:creationId xmlns:a16="http://schemas.microsoft.com/office/drawing/2014/main" id="{8B10B464-D174-4A17-1852-669EAAC836DF}"/>
                  </a:ext>
                </a:extLst>
              </p:cNvPr>
              <p:cNvSpPr txBox="1"/>
              <p:nvPr/>
            </p:nvSpPr>
            <p:spPr>
              <a:xfrm>
                <a:off x="619293" y="3130992"/>
                <a:ext cx="1971880" cy="2182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Raleway Medium"/>
                    <a:ea typeface="Microsoft Sans Serif" panose="020B0604020202020204" pitchFamily="34" charset="0"/>
                    <a:cs typeface="Microsoft Sans Serif" panose="020B0604020202020204" pitchFamily="34" charset="0"/>
                  </a:rPr>
                  <a:t>Loss of Essential Coverage</a:t>
                </a:r>
              </a:p>
            </p:txBody>
          </p:sp>
          <p:sp>
            <p:nvSpPr>
              <p:cNvPr id="75" name="TextBox 74">
                <a:extLst>
                  <a:ext uri="{FF2B5EF4-FFF2-40B4-BE49-F238E27FC236}">
                    <a16:creationId xmlns:a16="http://schemas.microsoft.com/office/drawing/2014/main" id="{DB647274-0F11-8A22-3DA5-ABA8EB08338B}"/>
                  </a:ext>
                </a:extLst>
              </p:cNvPr>
              <p:cNvSpPr txBox="1"/>
              <p:nvPr/>
            </p:nvSpPr>
            <p:spPr>
              <a:xfrm>
                <a:off x="2091246" y="3130992"/>
                <a:ext cx="1971880" cy="3638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Raleway Medium"/>
                    <a:ea typeface="Microsoft Sans Serif" panose="020B0604020202020204" pitchFamily="34" charset="0"/>
                    <a:cs typeface="Microsoft Sans Serif" panose="020B0604020202020204" pitchFamily="34" charset="0"/>
                  </a:rPr>
                  <a:t>Loss of COBRA </a:t>
                </a:r>
                <a:br>
                  <a:rPr kumimoji="0" lang="en-US" sz="1200" b="0" i="0" u="none" strike="noStrike" kern="1200" cap="none" spc="0" normalizeH="0" baseline="0" noProof="0">
                    <a:ln>
                      <a:noFill/>
                    </a:ln>
                    <a:effectLst/>
                    <a:uLnTx/>
                    <a:uFillTx/>
                    <a:latin typeface="Raleway Medium"/>
                    <a:ea typeface="Microsoft Sans Serif" panose="020B0604020202020204" pitchFamily="34" charset="0"/>
                    <a:cs typeface="Microsoft Sans Serif" panose="020B0604020202020204" pitchFamily="34" charset="0"/>
                  </a:rPr>
                </a:br>
                <a:r>
                  <a:rPr kumimoji="0" lang="en-US" sz="1200" b="0" i="0" u="none" strike="noStrike" kern="1200" cap="none" spc="0" normalizeH="0" baseline="0" noProof="0">
                    <a:ln>
                      <a:noFill/>
                    </a:ln>
                    <a:effectLst/>
                    <a:uLnTx/>
                    <a:uFillTx/>
                    <a:latin typeface="Raleway Medium"/>
                    <a:ea typeface="Microsoft Sans Serif" panose="020B0604020202020204" pitchFamily="34" charset="0"/>
                    <a:cs typeface="Microsoft Sans Serif" panose="020B0604020202020204" pitchFamily="34" charset="0"/>
                  </a:rPr>
                  <a:t>Benefits</a:t>
                </a:r>
              </a:p>
            </p:txBody>
          </p:sp>
          <p:sp>
            <p:nvSpPr>
              <p:cNvPr id="76" name="TextBox 75">
                <a:extLst>
                  <a:ext uri="{FF2B5EF4-FFF2-40B4-BE49-F238E27FC236}">
                    <a16:creationId xmlns:a16="http://schemas.microsoft.com/office/drawing/2014/main" id="{E2BFB295-20B0-040F-D359-CE593DBC7CC4}"/>
                  </a:ext>
                </a:extLst>
              </p:cNvPr>
              <p:cNvSpPr txBox="1"/>
              <p:nvPr/>
            </p:nvSpPr>
            <p:spPr>
              <a:xfrm>
                <a:off x="3608919" y="3130992"/>
                <a:ext cx="1971880" cy="3638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Raleway Medium"/>
                    <a:ea typeface="Microsoft Sans Serif" panose="020B0604020202020204" pitchFamily="34" charset="0"/>
                    <a:cs typeface="Microsoft Sans Serif" panose="020B0604020202020204" pitchFamily="34" charset="0"/>
                  </a:rPr>
                  <a:t>Marriage </a:t>
                </a:r>
                <a:br>
                  <a:rPr kumimoji="0" lang="en-US" sz="1200" b="0" i="0" u="none" strike="noStrike" kern="1200" cap="none" spc="0" normalizeH="0" baseline="0" noProof="0">
                    <a:ln>
                      <a:noFill/>
                    </a:ln>
                    <a:effectLst/>
                    <a:uLnTx/>
                    <a:uFillTx/>
                    <a:latin typeface="Raleway Medium"/>
                    <a:ea typeface="Microsoft Sans Serif" panose="020B0604020202020204" pitchFamily="34" charset="0"/>
                    <a:cs typeface="Microsoft Sans Serif" panose="020B0604020202020204" pitchFamily="34" charset="0"/>
                  </a:rPr>
                </a:br>
                <a:r>
                  <a:rPr kumimoji="0" lang="en-US" sz="1200" b="0" i="0" u="none" strike="noStrike" kern="1200" cap="none" spc="0" normalizeH="0" baseline="0" noProof="0">
                    <a:ln>
                      <a:noFill/>
                    </a:ln>
                    <a:effectLst/>
                    <a:uLnTx/>
                    <a:uFillTx/>
                    <a:latin typeface="Raleway Medium"/>
                    <a:ea typeface="Microsoft Sans Serif" panose="020B0604020202020204" pitchFamily="34" charset="0"/>
                    <a:cs typeface="Microsoft Sans Serif" panose="020B0604020202020204" pitchFamily="34" charset="0"/>
                  </a:rPr>
                  <a:t>or Divorce</a:t>
                </a:r>
              </a:p>
            </p:txBody>
          </p:sp>
          <p:sp>
            <p:nvSpPr>
              <p:cNvPr id="77" name="TextBox 76">
                <a:extLst>
                  <a:ext uri="{FF2B5EF4-FFF2-40B4-BE49-F238E27FC236}">
                    <a16:creationId xmlns:a16="http://schemas.microsoft.com/office/drawing/2014/main" id="{BCCA323D-4934-6C62-37D1-0D8206216B49}"/>
                  </a:ext>
                </a:extLst>
              </p:cNvPr>
              <p:cNvSpPr txBox="1"/>
              <p:nvPr/>
            </p:nvSpPr>
            <p:spPr>
              <a:xfrm>
                <a:off x="6552827" y="3130992"/>
                <a:ext cx="1971880" cy="3638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Raleway Medium"/>
                    <a:ea typeface="Microsoft Sans Serif" panose="020B0604020202020204" pitchFamily="34" charset="0"/>
                    <a:cs typeface="Microsoft Sans Serif" panose="020B0604020202020204" pitchFamily="34" charset="0"/>
                  </a:rPr>
                  <a:t>Birth, Adoption, </a:t>
                </a:r>
                <a:br>
                  <a:rPr kumimoji="0" lang="en-US" sz="1200" b="0" i="0" u="none" strike="noStrike" kern="1200" cap="none" spc="0" normalizeH="0" baseline="0" noProof="0">
                    <a:ln>
                      <a:noFill/>
                    </a:ln>
                    <a:effectLst/>
                    <a:uLnTx/>
                    <a:uFillTx/>
                    <a:latin typeface="Raleway Medium"/>
                    <a:ea typeface="Microsoft Sans Serif" panose="020B0604020202020204" pitchFamily="34" charset="0"/>
                    <a:cs typeface="Microsoft Sans Serif" panose="020B0604020202020204" pitchFamily="34" charset="0"/>
                  </a:rPr>
                </a:br>
                <a:r>
                  <a:rPr kumimoji="0" lang="en-US" sz="1200" b="0" i="0" u="none" strike="noStrike" kern="1200" cap="none" spc="0" normalizeH="0" baseline="0" noProof="0">
                    <a:ln>
                      <a:noFill/>
                    </a:ln>
                    <a:effectLst/>
                    <a:uLnTx/>
                    <a:uFillTx/>
                    <a:latin typeface="Raleway Medium"/>
                    <a:ea typeface="Microsoft Sans Serif" panose="020B0604020202020204" pitchFamily="34" charset="0"/>
                    <a:cs typeface="Microsoft Sans Serif" panose="020B0604020202020204" pitchFamily="34" charset="0"/>
                  </a:rPr>
                  <a:t>or New Dependent</a:t>
                </a:r>
              </a:p>
            </p:txBody>
          </p:sp>
          <p:sp>
            <p:nvSpPr>
              <p:cNvPr id="78" name="TextBox 77">
                <a:extLst>
                  <a:ext uri="{FF2B5EF4-FFF2-40B4-BE49-F238E27FC236}">
                    <a16:creationId xmlns:a16="http://schemas.microsoft.com/office/drawing/2014/main" id="{DBE53548-8614-25AC-5BD9-BD2361E11CE7}"/>
                  </a:ext>
                </a:extLst>
              </p:cNvPr>
              <p:cNvSpPr txBox="1"/>
              <p:nvPr/>
            </p:nvSpPr>
            <p:spPr>
              <a:xfrm>
                <a:off x="5035154" y="3130992"/>
                <a:ext cx="1971880" cy="3638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Raleway Medium"/>
                    <a:ea typeface="Microsoft Sans Serif" panose="020B0604020202020204" pitchFamily="34" charset="0"/>
                    <a:cs typeface="Microsoft Sans Serif" panose="020B0604020202020204" pitchFamily="34" charset="0"/>
                  </a:rPr>
                  <a:t>Permanent </a:t>
                </a:r>
                <a:br>
                  <a:rPr kumimoji="0" lang="en-US" sz="1200" b="0" i="0" u="none" strike="noStrike" kern="1200" cap="none" spc="0" normalizeH="0" baseline="0" noProof="0">
                    <a:ln>
                      <a:noFill/>
                    </a:ln>
                    <a:effectLst/>
                    <a:uLnTx/>
                    <a:uFillTx/>
                    <a:latin typeface="Raleway Medium"/>
                    <a:ea typeface="Microsoft Sans Serif" panose="020B0604020202020204" pitchFamily="34" charset="0"/>
                    <a:cs typeface="Microsoft Sans Serif" panose="020B0604020202020204" pitchFamily="34" charset="0"/>
                  </a:rPr>
                </a:br>
                <a:r>
                  <a:rPr kumimoji="0" lang="en-US" sz="1200" b="0" i="0" u="none" strike="noStrike" kern="1200" cap="none" spc="0" normalizeH="0" baseline="0" noProof="0">
                    <a:ln>
                      <a:noFill/>
                    </a:ln>
                    <a:effectLst/>
                    <a:uLnTx/>
                    <a:uFillTx/>
                    <a:latin typeface="Raleway Medium"/>
                    <a:ea typeface="Microsoft Sans Serif" panose="020B0604020202020204" pitchFamily="34" charset="0"/>
                    <a:cs typeface="Microsoft Sans Serif" panose="020B0604020202020204" pitchFamily="34" charset="0"/>
                  </a:rPr>
                  <a:t>Relocation</a:t>
                </a:r>
              </a:p>
            </p:txBody>
          </p:sp>
          <p:sp>
            <p:nvSpPr>
              <p:cNvPr id="79" name="TextBox 78">
                <a:extLst>
                  <a:ext uri="{FF2B5EF4-FFF2-40B4-BE49-F238E27FC236}">
                    <a16:creationId xmlns:a16="http://schemas.microsoft.com/office/drawing/2014/main" id="{9A7B8E41-0023-2406-3959-860680E58240}"/>
                  </a:ext>
                </a:extLst>
              </p:cNvPr>
              <p:cNvSpPr txBox="1"/>
              <p:nvPr/>
            </p:nvSpPr>
            <p:spPr>
              <a:xfrm>
                <a:off x="778023" y="4255662"/>
                <a:ext cx="1652127" cy="3638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Raleway Medium"/>
                    <a:ea typeface="Microsoft Sans Serif" panose="020B0604020202020204" pitchFamily="34" charset="0"/>
                    <a:cs typeface="Microsoft Sans Serif" panose="020B0604020202020204" pitchFamily="34" charset="0"/>
                  </a:rPr>
                  <a:t>Aged Off </a:t>
                </a:r>
                <a:br>
                  <a:rPr kumimoji="0" lang="en-US" sz="1200" b="0" i="0" u="none" strike="noStrike" kern="1200" cap="none" spc="0" normalizeH="0" baseline="0" noProof="0">
                    <a:ln>
                      <a:noFill/>
                    </a:ln>
                    <a:effectLst/>
                    <a:uLnTx/>
                    <a:uFillTx/>
                    <a:latin typeface="Raleway Medium"/>
                    <a:ea typeface="Microsoft Sans Serif" panose="020B0604020202020204" pitchFamily="34" charset="0"/>
                    <a:cs typeface="Microsoft Sans Serif" panose="020B0604020202020204" pitchFamily="34" charset="0"/>
                  </a:rPr>
                </a:br>
                <a:r>
                  <a:rPr kumimoji="0" lang="en-US" sz="1200" b="0" i="0" u="none" strike="noStrike" kern="1200" cap="none" spc="0" normalizeH="0" baseline="0" noProof="0">
                    <a:ln>
                      <a:noFill/>
                    </a:ln>
                    <a:effectLst/>
                    <a:uLnTx/>
                    <a:uFillTx/>
                    <a:latin typeface="Raleway Medium"/>
                    <a:ea typeface="Microsoft Sans Serif" panose="020B0604020202020204" pitchFamily="34" charset="0"/>
                    <a:cs typeface="Microsoft Sans Serif" panose="020B0604020202020204" pitchFamily="34" charset="0"/>
                  </a:rPr>
                  <a:t>a Parent’s Plan</a:t>
                </a:r>
              </a:p>
            </p:txBody>
          </p:sp>
          <p:sp>
            <p:nvSpPr>
              <p:cNvPr id="80" name="TextBox 79">
                <a:extLst>
                  <a:ext uri="{FF2B5EF4-FFF2-40B4-BE49-F238E27FC236}">
                    <a16:creationId xmlns:a16="http://schemas.microsoft.com/office/drawing/2014/main" id="{C3960216-35EF-3DC0-32AE-4EA3C4F4AA21}"/>
                  </a:ext>
                </a:extLst>
              </p:cNvPr>
              <p:cNvSpPr txBox="1"/>
              <p:nvPr/>
            </p:nvSpPr>
            <p:spPr>
              <a:xfrm>
                <a:off x="2251122" y="4255662"/>
                <a:ext cx="1652127" cy="2182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Raleway Medium"/>
                    <a:ea typeface="Microsoft Sans Serif" panose="020B0604020202020204" pitchFamily="34" charset="0"/>
                    <a:cs typeface="Microsoft Sans Serif" panose="020B0604020202020204" pitchFamily="34" charset="0"/>
                  </a:rPr>
                  <a:t>Change in Citizenship</a:t>
                </a:r>
              </a:p>
            </p:txBody>
          </p:sp>
          <p:sp>
            <p:nvSpPr>
              <p:cNvPr id="81" name="TextBox 80">
                <a:extLst>
                  <a:ext uri="{FF2B5EF4-FFF2-40B4-BE49-F238E27FC236}">
                    <a16:creationId xmlns:a16="http://schemas.microsoft.com/office/drawing/2014/main" id="{762992D1-CB6F-978E-511B-226E1F3FDBB1}"/>
                  </a:ext>
                </a:extLst>
              </p:cNvPr>
              <p:cNvSpPr txBox="1"/>
              <p:nvPr/>
            </p:nvSpPr>
            <p:spPr>
              <a:xfrm>
                <a:off x="3738837" y="4255662"/>
                <a:ext cx="1652127" cy="3638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Raleway Medium"/>
                    <a:ea typeface="Microsoft Sans Serif" panose="020B0604020202020204" pitchFamily="34" charset="0"/>
                    <a:cs typeface="Microsoft Sans Serif" panose="020B0604020202020204" pitchFamily="34" charset="0"/>
                  </a:rPr>
                  <a:t>Change </a:t>
                </a:r>
                <a:br>
                  <a:rPr kumimoji="0" lang="en-US" sz="1200" b="0" i="0" u="none" strike="noStrike" kern="1200" cap="none" spc="0" normalizeH="0" baseline="0" noProof="0">
                    <a:ln>
                      <a:noFill/>
                    </a:ln>
                    <a:effectLst/>
                    <a:uLnTx/>
                    <a:uFillTx/>
                    <a:latin typeface="Raleway Medium"/>
                    <a:ea typeface="Microsoft Sans Serif" panose="020B0604020202020204" pitchFamily="34" charset="0"/>
                    <a:cs typeface="Microsoft Sans Serif" panose="020B0604020202020204" pitchFamily="34" charset="0"/>
                  </a:rPr>
                </a:br>
                <a:r>
                  <a:rPr kumimoji="0" lang="en-US" sz="1200" b="0" i="0" u="none" strike="noStrike" kern="1200" cap="none" spc="0" normalizeH="0" baseline="0" noProof="0">
                    <a:ln>
                      <a:noFill/>
                    </a:ln>
                    <a:effectLst/>
                    <a:uLnTx/>
                    <a:uFillTx/>
                    <a:latin typeface="Raleway Medium"/>
                    <a:ea typeface="Microsoft Sans Serif" panose="020B0604020202020204" pitchFamily="34" charset="0"/>
                    <a:cs typeface="Microsoft Sans Serif" panose="020B0604020202020204" pitchFamily="34" charset="0"/>
                  </a:rPr>
                  <a:t>in Income</a:t>
                </a:r>
              </a:p>
            </p:txBody>
          </p:sp>
          <p:sp>
            <p:nvSpPr>
              <p:cNvPr id="82" name="TextBox 81">
                <a:extLst>
                  <a:ext uri="{FF2B5EF4-FFF2-40B4-BE49-F238E27FC236}">
                    <a16:creationId xmlns:a16="http://schemas.microsoft.com/office/drawing/2014/main" id="{B0ED1A16-42E7-336F-D0AB-BED11C7771CB}"/>
                  </a:ext>
                </a:extLst>
              </p:cNvPr>
              <p:cNvSpPr txBox="1"/>
              <p:nvPr/>
            </p:nvSpPr>
            <p:spPr>
              <a:xfrm>
                <a:off x="6607075" y="4255662"/>
                <a:ext cx="1863384" cy="3638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Raleway Medium"/>
                    <a:ea typeface="Microsoft Sans Serif" panose="020B0604020202020204" pitchFamily="34" charset="0"/>
                    <a:cs typeface="Microsoft Sans Serif" panose="020B0604020202020204" pitchFamily="34" charset="0"/>
                  </a:rPr>
                  <a:t>Change in Government Assistance Eligibility</a:t>
                </a:r>
              </a:p>
            </p:txBody>
          </p:sp>
          <p:sp>
            <p:nvSpPr>
              <p:cNvPr id="83" name="TextBox 82">
                <a:extLst>
                  <a:ext uri="{FF2B5EF4-FFF2-40B4-BE49-F238E27FC236}">
                    <a16:creationId xmlns:a16="http://schemas.microsoft.com/office/drawing/2014/main" id="{9ADCBFBC-8E65-D80E-7930-CC651E9C914B}"/>
                  </a:ext>
                </a:extLst>
              </p:cNvPr>
              <p:cNvSpPr txBox="1"/>
              <p:nvPr/>
            </p:nvSpPr>
            <p:spPr>
              <a:xfrm>
                <a:off x="5200080" y="4255662"/>
                <a:ext cx="1652127" cy="3638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Raleway Medium"/>
                    <a:ea typeface="Microsoft Sans Serif" panose="020B0604020202020204" pitchFamily="34" charset="0"/>
                    <a:cs typeface="Microsoft Sans Serif" panose="020B0604020202020204" pitchFamily="34" charset="0"/>
                  </a:rPr>
                  <a:t>Death </a:t>
                </a:r>
                <a:br>
                  <a:rPr kumimoji="0" lang="en-US" sz="1200" b="0" i="0" u="none" strike="noStrike" kern="1200" cap="none" spc="0" normalizeH="0" baseline="0" noProof="0">
                    <a:ln>
                      <a:noFill/>
                    </a:ln>
                    <a:effectLst/>
                    <a:uLnTx/>
                    <a:uFillTx/>
                    <a:latin typeface="Raleway Medium"/>
                    <a:ea typeface="Microsoft Sans Serif" panose="020B0604020202020204" pitchFamily="34" charset="0"/>
                    <a:cs typeface="Microsoft Sans Serif" panose="020B0604020202020204" pitchFamily="34" charset="0"/>
                  </a:rPr>
                </a:br>
                <a:r>
                  <a:rPr kumimoji="0" lang="en-US" sz="1200" b="0" i="0" u="none" strike="noStrike" kern="1200" cap="none" spc="0" normalizeH="0" baseline="0" noProof="0">
                    <a:ln>
                      <a:noFill/>
                    </a:ln>
                    <a:effectLst/>
                    <a:uLnTx/>
                    <a:uFillTx/>
                    <a:latin typeface="Raleway Medium"/>
                    <a:ea typeface="Microsoft Sans Serif" panose="020B0604020202020204" pitchFamily="34" charset="0"/>
                    <a:cs typeface="Microsoft Sans Serif" panose="020B0604020202020204" pitchFamily="34" charset="0"/>
                  </a:rPr>
                  <a:t>in Family</a:t>
                </a:r>
              </a:p>
            </p:txBody>
          </p:sp>
        </p:grpSp>
        <p:grpSp>
          <p:nvGrpSpPr>
            <p:cNvPr id="47" name="Graphic 1666">
              <a:extLst>
                <a:ext uri="{FF2B5EF4-FFF2-40B4-BE49-F238E27FC236}">
                  <a16:creationId xmlns:a16="http://schemas.microsoft.com/office/drawing/2014/main" id="{8DDBA560-1FE3-5194-639A-2A38B903DF2D}"/>
                </a:ext>
              </a:extLst>
            </p:cNvPr>
            <p:cNvGrpSpPr>
              <a:grpSpLocks noChangeAspect="1"/>
            </p:cNvGrpSpPr>
            <p:nvPr/>
          </p:nvGrpSpPr>
          <p:grpSpPr>
            <a:xfrm>
              <a:off x="7254507" y="2546881"/>
              <a:ext cx="429371" cy="411480"/>
              <a:chOff x="2567685" y="2749296"/>
              <a:chExt cx="365125" cy="349911"/>
            </a:xfrm>
            <a:grpFill/>
          </p:grpSpPr>
          <p:sp>
            <p:nvSpPr>
              <p:cNvPr id="71" name="Freeform 26">
                <a:extLst>
                  <a:ext uri="{FF2B5EF4-FFF2-40B4-BE49-F238E27FC236}">
                    <a16:creationId xmlns:a16="http://schemas.microsoft.com/office/drawing/2014/main" id="{01333148-B0CB-413C-60D5-FE161FC4A782}"/>
                  </a:ext>
                </a:extLst>
              </p:cNvPr>
              <p:cNvSpPr/>
              <p:nvPr/>
            </p:nvSpPr>
            <p:spPr>
              <a:xfrm>
                <a:off x="2674179" y="2947072"/>
                <a:ext cx="45640" cy="45640"/>
              </a:xfrm>
              <a:custGeom>
                <a:avLst/>
                <a:gdLst>
                  <a:gd name="connsiteX0" fmla="*/ 45641 w 45640"/>
                  <a:gd name="connsiteY0" fmla="*/ 22820 h 45640"/>
                  <a:gd name="connsiteX1" fmla="*/ 22820 w 45640"/>
                  <a:gd name="connsiteY1" fmla="*/ 45641 h 45640"/>
                  <a:gd name="connsiteX2" fmla="*/ 0 w 45640"/>
                  <a:gd name="connsiteY2" fmla="*/ 22820 h 45640"/>
                  <a:gd name="connsiteX3" fmla="*/ 22820 w 45640"/>
                  <a:gd name="connsiteY3" fmla="*/ 0 h 45640"/>
                  <a:gd name="connsiteX4" fmla="*/ 45641 w 45640"/>
                  <a:gd name="connsiteY4" fmla="*/ 22820 h 45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40" h="45640">
                    <a:moveTo>
                      <a:pt x="45641" y="22820"/>
                    </a:moveTo>
                    <a:cubicBezTo>
                      <a:pt x="45641" y="35424"/>
                      <a:pt x="35424" y="45641"/>
                      <a:pt x="22820" y="45641"/>
                    </a:cubicBezTo>
                    <a:cubicBezTo>
                      <a:pt x="10217" y="45641"/>
                      <a:pt x="0" y="35424"/>
                      <a:pt x="0" y="22820"/>
                    </a:cubicBezTo>
                    <a:cubicBezTo>
                      <a:pt x="0" y="10217"/>
                      <a:pt x="10217" y="0"/>
                      <a:pt x="22820" y="0"/>
                    </a:cubicBezTo>
                    <a:cubicBezTo>
                      <a:pt x="35424" y="0"/>
                      <a:pt x="45641" y="10217"/>
                      <a:pt x="45641" y="22820"/>
                    </a:cubicBez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sp>
            <p:nvSpPr>
              <p:cNvPr id="72" name="Freeform 27">
                <a:extLst>
                  <a:ext uri="{FF2B5EF4-FFF2-40B4-BE49-F238E27FC236}">
                    <a16:creationId xmlns:a16="http://schemas.microsoft.com/office/drawing/2014/main" id="{0F14A9D2-E0D5-2DE1-B568-94739D0653CA}"/>
                  </a:ext>
                </a:extLst>
              </p:cNvPr>
              <p:cNvSpPr/>
              <p:nvPr/>
            </p:nvSpPr>
            <p:spPr>
              <a:xfrm>
                <a:off x="2780674" y="2947072"/>
                <a:ext cx="45640" cy="45640"/>
              </a:xfrm>
              <a:custGeom>
                <a:avLst/>
                <a:gdLst>
                  <a:gd name="connsiteX0" fmla="*/ 45641 w 45640"/>
                  <a:gd name="connsiteY0" fmla="*/ 22820 h 45640"/>
                  <a:gd name="connsiteX1" fmla="*/ 22820 w 45640"/>
                  <a:gd name="connsiteY1" fmla="*/ 45641 h 45640"/>
                  <a:gd name="connsiteX2" fmla="*/ 0 w 45640"/>
                  <a:gd name="connsiteY2" fmla="*/ 22820 h 45640"/>
                  <a:gd name="connsiteX3" fmla="*/ 22820 w 45640"/>
                  <a:gd name="connsiteY3" fmla="*/ 0 h 45640"/>
                  <a:gd name="connsiteX4" fmla="*/ 45641 w 45640"/>
                  <a:gd name="connsiteY4" fmla="*/ 22820 h 45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40" h="45640">
                    <a:moveTo>
                      <a:pt x="45641" y="22820"/>
                    </a:moveTo>
                    <a:cubicBezTo>
                      <a:pt x="45641" y="35424"/>
                      <a:pt x="35424" y="45641"/>
                      <a:pt x="22820" y="45641"/>
                    </a:cubicBezTo>
                    <a:cubicBezTo>
                      <a:pt x="10217" y="45641"/>
                      <a:pt x="0" y="35424"/>
                      <a:pt x="0" y="22820"/>
                    </a:cubicBezTo>
                    <a:cubicBezTo>
                      <a:pt x="0" y="10217"/>
                      <a:pt x="10217" y="0"/>
                      <a:pt x="22820" y="0"/>
                    </a:cubicBezTo>
                    <a:cubicBezTo>
                      <a:pt x="35424" y="0"/>
                      <a:pt x="45641" y="10217"/>
                      <a:pt x="45641" y="22820"/>
                    </a:cubicBez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sp>
            <p:nvSpPr>
              <p:cNvPr id="73" name="Freeform 28">
                <a:extLst>
                  <a:ext uri="{FF2B5EF4-FFF2-40B4-BE49-F238E27FC236}">
                    <a16:creationId xmlns:a16="http://schemas.microsoft.com/office/drawing/2014/main" id="{5060235E-08E8-8BCC-6AA8-14D7056EE83F}"/>
                  </a:ext>
                </a:extLst>
              </p:cNvPr>
              <p:cNvSpPr/>
              <p:nvPr/>
            </p:nvSpPr>
            <p:spPr>
              <a:xfrm>
                <a:off x="2567685" y="2749296"/>
                <a:ext cx="365125" cy="349911"/>
              </a:xfrm>
              <a:custGeom>
                <a:avLst/>
                <a:gdLst>
                  <a:gd name="connsiteX0" fmla="*/ 324048 w 365125"/>
                  <a:gd name="connsiteY0" fmla="*/ 139965 h 349911"/>
                  <a:gd name="connsiteX1" fmla="*/ 214511 w 365125"/>
                  <a:gd name="connsiteY1" fmla="*/ 48683 h 349911"/>
                  <a:gd name="connsiteX2" fmla="*/ 260152 w 365125"/>
                  <a:gd name="connsiteY2" fmla="*/ 30427 h 349911"/>
                  <a:gd name="connsiteX3" fmla="*/ 273844 w 365125"/>
                  <a:gd name="connsiteY3" fmla="*/ 13692 h 349911"/>
                  <a:gd name="connsiteX4" fmla="*/ 257109 w 365125"/>
                  <a:gd name="connsiteY4" fmla="*/ 0 h 349911"/>
                  <a:gd name="connsiteX5" fmla="*/ 179520 w 365125"/>
                  <a:gd name="connsiteY5" fmla="*/ 45641 h 349911"/>
                  <a:gd name="connsiteX6" fmla="*/ 42598 w 365125"/>
                  <a:gd name="connsiteY6" fmla="*/ 139965 h 349911"/>
                  <a:gd name="connsiteX7" fmla="*/ 0 w 365125"/>
                  <a:gd name="connsiteY7" fmla="*/ 197776 h 349911"/>
                  <a:gd name="connsiteX8" fmla="*/ 41077 w 365125"/>
                  <a:gd name="connsiteY8" fmla="*/ 255587 h 349911"/>
                  <a:gd name="connsiteX9" fmla="*/ 182563 w 365125"/>
                  <a:gd name="connsiteY9" fmla="*/ 349911 h 349911"/>
                  <a:gd name="connsiteX10" fmla="*/ 324048 w 365125"/>
                  <a:gd name="connsiteY10" fmla="*/ 255587 h 349911"/>
                  <a:gd name="connsiteX11" fmla="*/ 365125 w 365125"/>
                  <a:gd name="connsiteY11" fmla="*/ 197776 h 349911"/>
                  <a:gd name="connsiteX12" fmla="*/ 324048 w 365125"/>
                  <a:gd name="connsiteY12" fmla="*/ 139965 h 349911"/>
                  <a:gd name="connsiteX13" fmla="*/ 310356 w 365125"/>
                  <a:gd name="connsiteY13" fmla="*/ 226682 h 349911"/>
                  <a:gd name="connsiteX14" fmla="*/ 298185 w 365125"/>
                  <a:gd name="connsiteY14" fmla="*/ 237331 h 349911"/>
                  <a:gd name="connsiteX15" fmla="*/ 182563 w 365125"/>
                  <a:gd name="connsiteY15" fmla="*/ 319484 h 349911"/>
                  <a:gd name="connsiteX16" fmla="*/ 66940 w 365125"/>
                  <a:gd name="connsiteY16" fmla="*/ 237331 h 349911"/>
                  <a:gd name="connsiteX17" fmla="*/ 54769 w 365125"/>
                  <a:gd name="connsiteY17" fmla="*/ 226682 h 349911"/>
                  <a:gd name="connsiteX18" fmla="*/ 30427 w 365125"/>
                  <a:gd name="connsiteY18" fmla="*/ 197776 h 349911"/>
                  <a:gd name="connsiteX19" fmla="*/ 54769 w 365125"/>
                  <a:gd name="connsiteY19" fmla="*/ 168870 h 349911"/>
                  <a:gd name="connsiteX20" fmla="*/ 66940 w 365125"/>
                  <a:gd name="connsiteY20" fmla="*/ 158221 h 349911"/>
                  <a:gd name="connsiteX21" fmla="*/ 168870 w 365125"/>
                  <a:gd name="connsiteY21" fmla="*/ 76068 h 349911"/>
                  <a:gd name="connsiteX22" fmla="*/ 167349 w 365125"/>
                  <a:gd name="connsiteY22" fmla="*/ 108016 h 349911"/>
                  <a:gd name="connsiteX23" fmla="*/ 184084 w 365125"/>
                  <a:gd name="connsiteY23" fmla="*/ 121708 h 349911"/>
                  <a:gd name="connsiteX24" fmla="*/ 197776 w 365125"/>
                  <a:gd name="connsiteY24" fmla="*/ 104973 h 349911"/>
                  <a:gd name="connsiteX25" fmla="*/ 199297 w 365125"/>
                  <a:gd name="connsiteY25" fmla="*/ 76068 h 349911"/>
                  <a:gd name="connsiteX26" fmla="*/ 296664 w 365125"/>
                  <a:gd name="connsiteY26" fmla="*/ 156699 h 349911"/>
                  <a:gd name="connsiteX27" fmla="*/ 308835 w 365125"/>
                  <a:gd name="connsiteY27" fmla="*/ 167349 h 349911"/>
                  <a:gd name="connsiteX28" fmla="*/ 333177 w 365125"/>
                  <a:gd name="connsiteY28" fmla="*/ 196255 h 349911"/>
                  <a:gd name="connsiteX29" fmla="*/ 310356 w 365125"/>
                  <a:gd name="connsiteY29" fmla="*/ 226682 h 34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5125" h="349911">
                    <a:moveTo>
                      <a:pt x="324048" y="139965"/>
                    </a:moveTo>
                    <a:cubicBezTo>
                      <a:pt x="305792" y="92803"/>
                      <a:pt x="264716" y="59333"/>
                      <a:pt x="214511" y="48683"/>
                    </a:cubicBezTo>
                    <a:cubicBezTo>
                      <a:pt x="225160" y="38034"/>
                      <a:pt x="240374" y="31948"/>
                      <a:pt x="260152" y="30427"/>
                    </a:cubicBezTo>
                    <a:cubicBezTo>
                      <a:pt x="269280" y="30427"/>
                      <a:pt x="275365" y="22820"/>
                      <a:pt x="273844" y="13692"/>
                    </a:cubicBezTo>
                    <a:cubicBezTo>
                      <a:pt x="272322" y="4564"/>
                      <a:pt x="266237" y="0"/>
                      <a:pt x="257109" y="0"/>
                    </a:cubicBezTo>
                    <a:cubicBezTo>
                      <a:pt x="220596" y="1521"/>
                      <a:pt x="193212" y="18256"/>
                      <a:pt x="179520" y="45641"/>
                    </a:cubicBezTo>
                    <a:cubicBezTo>
                      <a:pt x="118666" y="47162"/>
                      <a:pt x="63897" y="83674"/>
                      <a:pt x="42598" y="139965"/>
                    </a:cubicBezTo>
                    <a:cubicBezTo>
                      <a:pt x="16735" y="149093"/>
                      <a:pt x="0" y="171913"/>
                      <a:pt x="0" y="197776"/>
                    </a:cubicBezTo>
                    <a:cubicBezTo>
                      <a:pt x="0" y="223639"/>
                      <a:pt x="16735" y="246459"/>
                      <a:pt x="41077" y="255587"/>
                    </a:cubicBezTo>
                    <a:cubicBezTo>
                      <a:pt x="63897" y="311878"/>
                      <a:pt x="120187" y="349911"/>
                      <a:pt x="182563" y="349911"/>
                    </a:cubicBezTo>
                    <a:cubicBezTo>
                      <a:pt x="244938" y="349911"/>
                      <a:pt x="301228" y="311878"/>
                      <a:pt x="324048" y="255587"/>
                    </a:cubicBezTo>
                    <a:cubicBezTo>
                      <a:pt x="348390" y="247981"/>
                      <a:pt x="365125" y="225160"/>
                      <a:pt x="365125" y="197776"/>
                    </a:cubicBezTo>
                    <a:cubicBezTo>
                      <a:pt x="365125" y="171913"/>
                      <a:pt x="348390" y="149093"/>
                      <a:pt x="324048" y="139965"/>
                    </a:cubicBezTo>
                    <a:close/>
                    <a:moveTo>
                      <a:pt x="310356" y="226682"/>
                    </a:moveTo>
                    <a:cubicBezTo>
                      <a:pt x="304271" y="228203"/>
                      <a:pt x="299707" y="231246"/>
                      <a:pt x="298185" y="237331"/>
                    </a:cubicBezTo>
                    <a:cubicBezTo>
                      <a:pt x="281451" y="286015"/>
                      <a:pt x="234289" y="319484"/>
                      <a:pt x="182563" y="319484"/>
                    </a:cubicBezTo>
                    <a:cubicBezTo>
                      <a:pt x="130836" y="319484"/>
                      <a:pt x="83674" y="286015"/>
                      <a:pt x="66940" y="237331"/>
                    </a:cubicBezTo>
                    <a:cubicBezTo>
                      <a:pt x="65418" y="231246"/>
                      <a:pt x="60854" y="228203"/>
                      <a:pt x="54769" y="226682"/>
                    </a:cubicBezTo>
                    <a:cubicBezTo>
                      <a:pt x="41077" y="225160"/>
                      <a:pt x="30427" y="212990"/>
                      <a:pt x="30427" y="197776"/>
                    </a:cubicBezTo>
                    <a:cubicBezTo>
                      <a:pt x="30427" y="182563"/>
                      <a:pt x="41077" y="170392"/>
                      <a:pt x="54769" y="168870"/>
                    </a:cubicBezTo>
                    <a:cubicBezTo>
                      <a:pt x="60854" y="167349"/>
                      <a:pt x="65418" y="164306"/>
                      <a:pt x="66940" y="158221"/>
                    </a:cubicBezTo>
                    <a:cubicBezTo>
                      <a:pt x="82153" y="112580"/>
                      <a:pt x="121708" y="82153"/>
                      <a:pt x="168870" y="76068"/>
                    </a:cubicBezTo>
                    <a:cubicBezTo>
                      <a:pt x="167349" y="86717"/>
                      <a:pt x="167349" y="95845"/>
                      <a:pt x="167349" y="108016"/>
                    </a:cubicBezTo>
                    <a:cubicBezTo>
                      <a:pt x="167349" y="117144"/>
                      <a:pt x="174956" y="123230"/>
                      <a:pt x="184084" y="121708"/>
                    </a:cubicBezTo>
                    <a:cubicBezTo>
                      <a:pt x="193212" y="121708"/>
                      <a:pt x="199297" y="114102"/>
                      <a:pt x="197776" y="104973"/>
                    </a:cubicBezTo>
                    <a:cubicBezTo>
                      <a:pt x="197776" y="94324"/>
                      <a:pt x="197776" y="85196"/>
                      <a:pt x="199297" y="76068"/>
                    </a:cubicBezTo>
                    <a:cubicBezTo>
                      <a:pt x="244938" y="82153"/>
                      <a:pt x="282972" y="114102"/>
                      <a:pt x="296664" y="156699"/>
                    </a:cubicBezTo>
                    <a:cubicBezTo>
                      <a:pt x="298185" y="162785"/>
                      <a:pt x="302749" y="165828"/>
                      <a:pt x="308835" y="167349"/>
                    </a:cubicBezTo>
                    <a:cubicBezTo>
                      <a:pt x="324048" y="168870"/>
                      <a:pt x="333177" y="181041"/>
                      <a:pt x="333177" y="196255"/>
                    </a:cubicBezTo>
                    <a:cubicBezTo>
                      <a:pt x="333177" y="211468"/>
                      <a:pt x="324048" y="225160"/>
                      <a:pt x="310356" y="226682"/>
                    </a:cubicBez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grpSp>
        <p:sp>
          <p:nvSpPr>
            <p:cNvPr id="48" name="Graphic 2724">
              <a:extLst>
                <a:ext uri="{FF2B5EF4-FFF2-40B4-BE49-F238E27FC236}">
                  <a16:creationId xmlns:a16="http://schemas.microsoft.com/office/drawing/2014/main" id="{EB7FF9D9-D721-EF30-1362-1C0C8B38EF0C}"/>
                </a:ext>
              </a:extLst>
            </p:cNvPr>
            <p:cNvSpPr>
              <a:spLocks noChangeAspect="1"/>
            </p:cNvSpPr>
            <p:nvPr/>
          </p:nvSpPr>
          <p:spPr>
            <a:xfrm>
              <a:off x="7264446" y="3703848"/>
              <a:ext cx="411480" cy="411480"/>
            </a:xfrm>
            <a:custGeom>
              <a:avLst/>
              <a:gdLst>
                <a:gd name="connsiteX0" fmla="*/ 349911 w 365125"/>
                <a:gd name="connsiteY0" fmla="*/ 228203 h 365125"/>
                <a:gd name="connsiteX1" fmla="*/ 319484 w 365125"/>
                <a:gd name="connsiteY1" fmla="*/ 228203 h 365125"/>
                <a:gd name="connsiteX2" fmla="*/ 319484 w 365125"/>
                <a:gd name="connsiteY2" fmla="*/ 167349 h 365125"/>
                <a:gd name="connsiteX3" fmla="*/ 317963 w 365125"/>
                <a:gd name="connsiteY3" fmla="*/ 162785 h 365125"/>
                <a:gd name="connsiteX4" fmla="*/ 317963 w 365125"/>
                <a:gd name="connsiteY4" fmla="*/ 161264 h 365125"/>
                <a:gd name="connsiteX5" fmla="*/ 314920 w 365125"/>
                <a:gd name="connsiteY5" fmla="*/ 156699 h 365125"/>
                <a:gd name="connsiteX6" fmla="*/ 314920 w 365125"/>
                <a:gd name="connsiteY6" fmla="*/ 156699 h 365125"/>
                <a:gd name="connsiteX7" fmla="*/ 313399 w 365125"/>
                <a:gd name="connsiteY7" fmla="*/ 155178 h 365125"/>
                <a:gd name="connsiteX8" fmla="*/ 197776 w 365125"/>
                <a:gd name="connsiteY8" fmla="*/ 82153 h 365125"/>
                <a:gd name="connsiteX9" fmla="*/ 197776 w 365125"/>
                <a:gd name="connsiteY9" fmla="*/ 45641 h 365125"/>
                <a:gd name="connsiteX10" fmla="*/ 212990 w 365125"/>
                <a:gd name="connsiteY10" fmla="*/ 45641 h 365125"/>
                <a:gd name="connsiteX11" fmla="*/ 228203 w 365125"/>
                <a:gd name="connsiteY11" fmla="*/ 30427 h 365125"/>
                <a:gd name="connsiteX12" fmla="*/ 212990 w 365125"/>
                <a:gd name="connsiteY12" fmla="*/ 15214 h 365125"/>
                <a:gd name="connsiteX13" fmla="*/ 197776 w 365125"/>
                <a:gd name="connsiteY13" fmla="*/ 15214 h 365125"/>
                <a:gd name="connsiteX14" fmla="*/ 182563 w 365125"/>
                <a:gd name="connsiteY14" fmla="*/ 0 h 365125"/>
                <a:gd name="connsiteX15" fmla="*/ 167349 w 365125"/>
                <a:gd name="connsiteY15" fmla="*/ 15214 h 365125"/>
                <a:gd name="connsiteX16" fmla="*/ 167349 w 365125"/>
                <a:gd name="connsiteY16" fmla="*/ 82153 h 365125"/>
                <a:gd name="connsiteX17" fmla="*/ 53247 w 365125"/>
                <a:gd name="connsiteY17" fmla="*/ 153657 h 365125"/>
                <a:gd name="connsiteX18" fmla="*/ 51726 w 365125"/>
                <a:gd name="connsiteY18" fmla="*/ 155178 h 365125"/>
                <a:gd name="connsiteX19" fmla="*/ 51726 w 365125"/>
                <a:gd name="connsiteY19" fmla="*/ 155178 h 365125"/>
                <a:gd name="connsiteX20" fmla="*/ 48683 w 365125"/>
                <a:gd name="connsiteY20" fmla="*/ 159742 h 365125"/>
                <a:gd name="connsiteX21" fmla="*/ 48683 w 365125"/>
                <a:gd name="connsiteY21" fmla="*/ 161264 h 365125"/>
                <a:gd name="connsiteX22" fmla="*/ 45641 w 365125"/>
                <a:gd name="connsiteY22" fmla="*/ 167349 h 365125"/>
                <a:gd name="connsiteX23" fmla="*/ 45641 w 365125"/>
                <a:gd name="connsiteY23" fmla="*/ 228203 h 365125"/>
                <a:gd name="connsiteX24" fmla="*/ 15214 w 365125"/>
                <a:gd name="connsiteY24" fmla="*/ 228203 h 365125"/>
                <a:gd name="connsiteX25" fmla="*/ 0 w 365125"/>
                <a:gd name="connsiteY25" fmla="*/ 243417 h 365125"/>
                <a:gd name="connsiteX26" fmla="*/ 0 w 365125"/>
                <a:gd name="connsiteY26" fmla="*/ 349911 h 365125"/>
                <a:gd name="connsiteX27" fmla="*/ 15214 w 365125"/>
                <a:gd name="connsiteY27" fmla="*/ 365125 h 365125"/>
                <a:gd name="connsiteX28" fmla="*/ 60854 w 365125"/>
                <a:gd name="connsiteY28" fmla="*/ 365125 h 365125"/>
                <a:gd name="connsiteX29" fmla="*/ 76068 w 365125"/>
                <a:gd name="connsiteY29" fmla="*/ 365125 h 365125"/>
                <a:gd name="connsiteX30" fmla="*/ 289057 w 365125"/>
                <a:gd name="connsiteY30" fmla="*/ 365125 h 365125"/>
                <a:gd name="connsiteX31" fmla="*/ 304271 w 365125"/>
                <a:gd name="connsiteY31" fmla="*/ 365125 h 365125"/>
                <a:gd name="connsiteX32" fmla="*/ 349911 w 365125"/>
                <a:gd name="connsiteY32" fmla="*/ 365125 h 365125"/>
                <a:gd name="connsiteX33" fmla="*/ 365125 w 365125"/>
                <a:gd name="connsiteY33" fmla="*/ 349911 h 365125"/>
                <a:gd name="connsiteX34" fmla="*/ 365125 w 365125"/>
                <a:gd name="connsiteY34" fmla="*/ 243417 h 365125"/>
                <a:gd name="connsiteX35" fmla="*/ 349911 w 365125"/>
                <a:gd name="connsiteY35" fmla="*/ 228203 h 365125"/>
                <a:gd name="connsiteX36" fmla="*/ 76068 w 365125"/>
                <a:gd name="connsiteY36" fmla="*/ 334698 h 365125"/>
                <a:gd name="connsiteX37" fmla="*/ 76068 w 365125"/>
                <a:gd name="connsiteY37" fmla="*/ 228203 h 365125"/>
                <a:gd name="connsiteX38" fmla="*/ 121708 w 365125"/>
                <a:gd name="connsiteY38" fmla="*/ 228203 h 365125"/>
                <a:gd name="connsiteX39" fmla="*/ 121708 w 365125"/>
                <a:gd name="connsiteY39" fmla="*/ 334698 h 365125"/>
                <a:gd name="connsiteX40" fmla="*/ 76068 w 365125"/>
                <a:gd name="connsiteY40" fmla="*/ 334698 h 365125"/>
                <a:gd name="connsiteX41" fmla="*/ 152135 w 365125"/>
                <a:gd name="connsiteY41" fmla="*/ 228203 h 365125"/>
                <a:gd name="connsiteX42" fmla="*/ 212990 w 365125"/>
                <a:gd name="connsiteY42" fmla="*/ 228203 h 365125"/>
                <a:gd name="connsiteX43" fmla="*/ 212990 w 365125"/>
                <a:gd name="connsiteY43" fmla="*/ 334698 h 365125"/>
                <a:gd name="connsiteX44" fmla="*/ 152135 w 365125"/>
                <a:gd name="connsiteY44" fmla="*/ 334698 h 365125"/>
                <a:gd name="connsiteX45" fmla="*/ 152135 w 365125"/>
                <a:gd name="connsiteY45" fmla="*/ 228203 h 365125"/>
                <a:gd name="connsiteX46" fmla="*/ 76068 w 365125"/>
                <a:gd name="connsiteY46" fmla="*/ 197776 h 365125"/>
                <a:gd name="connsiteX47" fmla="*/ 76068 w 365125"/>
                <a:gd name="connsiteY47" fmla="*/ 182563 h 365125"/>
                <a:gd name="connsiteX48" fmla="*/ 289057 w 365125"/>
                <a:gd name="connsiteY48" fmla="*/ 182563 h 365125"/>
                <a:gd name="connsiteX49" fmla="*/ 289057 w 365125"/>
                <a:gd name="connsiteY49" fmla="*/ 197776 h 365125"/>
                <a:gd name="connsiteX50" fmla="*/ 76068 w 365125"/>
                <a:gd name="connsiteY50" fmla="*/ 197776 h 365125"/>
                <a:gd name="connsiteX51" fmla="*/ 182563 w 365125"/>
                <a:gd name="connsiteY51" fmla="*/ 109538 h 365125"/>
                <a:gd name="connsiteX52" fmla="*/ 251023 w 365125"/>
                <a:gd name="connsiteY52" fmla="*/ 152135 h 365125"/>
                <a:gd name="connsiteX53" fmla="*/ 114102 w 365125"/>
                <a:gd name="connsiteY53" fmla="*/ 152135 h 365125"/>
                <a:gd name="connsiteX54" fmla="*/ 182563 w 365125"/>
                <a:gd name="connsiteY54" fmla="*/ 109538 h 365125"/>
                <a:gd name="connsiteX55" fmla="*/ 30427 w 365125"/>
                <a:gd name="connsiteY55" fmla="*/ 258630 h 365125"/>
                <a:gd name="connsiteX56" fmla="*/ 45641 w 365125"/>
                <a:gd name="connsiteY56" fmla="*/ 258630 h 365125"/>
                <a:gd name="connsiteX57" fmla="*/ 45641 w 365125"/>
                <a:gd name="connsiteY57" fmla="*/ 334698 h 365125"/>
                <a:gd name="connsiteX58" fmla="*/ 30427 w 365125"/>
                <a:gd name="connsiteY58" fmla="*/ 334698 h 365125"/>
                <a:gd name="connsiteX59" fmla="*/ 30427 w 365125"/>
                <a:gd name="connsiteY59" fmla="*/ 258630 h 365125"/>
                <a:gd name="connsiteX60" fmla="*/ 243417 w 365125"/>
                <a:gd name="connsiteY60" fmla="*/ 334698 h 365125"/>
                <a:gd name="connsiteX61" fmla="*/ 243417 w 365125"/>
                <a:gd name="connsiteY61" fmla="*/ 228203 h 365125"/>
                <a:gd name="connsiteX62" fmla="*/ 289057 w 365125"/>
                <a:gd name="connsiteY62" fmla="*/ 228203 h 365125"/>
                <a:gd name="connsiteX63" fmla="*/ 289057 w 365125"/>
                <a:gd name="connsiteY63" fmla="*/ 334698 h 365125"/>
                <a:gd name="connsiteX64" fmla="*/ 243417 w 365125"/>
                <a:gd name="connsiteY64" fmla="*/ 334698 h 365125"/>
                <a:gd name="connsiteX65" fmla="*/ 334698 w 365125"/>
                <a:gd name="connsiteY65" fmla="*/ 334698 h 365125"/>
                <a:gd name="connsiteX66" fmla="*/ 319484 w 365125"/>
                <a:gd name="connsiteY66" fmla="*/ 334698 h 365125"/>
                <a:gd name="connsiteX67" fmla="*/ 319484 w 365125"/>
                <a:gd name="connsiteY67" fmla="*/ 258630 h 365125"/>
                <a:gd name="connsiteX68" fmla="*/ 334698 w 365125"/>
                <a:gd name="connsiteY68" fmla="*/ 258630 h 365125"/>
                <a:gd name="connsiteX69" fmla="*/ 334698 w 365125"/>
                <a:gd name="connsiteY69" fmla="*/ 334698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65125" h="365125">
                  <a:moveTo>
                    <a:pt x="349911" y="228203"/>
                  </a:moveTo>
                  <a:lnTo>
                    <a:pt x="319484" y="228203"/>
                  </a:lnTo>
                  <a:lnTo>
                    <a:pt x="319484" y="167349"/>
                  </a:lnTo>
                  <a:cubicBezTo>
                    <a:pt x="319484" y="165828"/>
                    <a:pt x="319484" y="164306"/>
                    <a:pt x="317963" y="162785"/>
                  </a:cubicBezTo>
                  <a:cubicBezTo>
                    <a:pt x="317963" y="162785"/>
                    <a:pt x="317963" y="161264"/>
                    <a:pt x="317963" y="161264"/>
                  </a:cubicBezTo>
                  <a:cubicBezTo>
                    <a:pt x="317963" y="159742"/>
                    <a:pt x="316442" y="158221"/>
                    <a:pt x="314920" y="156699"/>
                  </a:cubicBezTo>
                  <a:cubicBezTo>
                    <a:pt x="314920" y="156699"/>
                    <a:pt x="314920" y="156699"/>
                    <a:pt x="314920" y="156699"/>
                  </a:cubicBezTo>
                  <a:cubicBezTo>
                    <a:pt x="314920" y="156699"/>
                    <a:pt x="313399" y="155178"/>
                    <a:pt x="313399" y="155178"/>
                  </a:cubicBezTo>
                  <a:lnTo>
                    <a:pt x="197776" y="82153"/>
                  </a:lnTo>
                  <a:lnTo>
                    <a:pt x="197776" y="45641"/>
                  </a:lnTo>
                  <a:lnTo>
                    <a:pt x="212990" y="45641"/>
                  </a:lnTo>
                  <a:cubicBezTo>
                    <a:pt x="222118" y="45641"/>
                    <a:pt x="228203" y="39555"/>
                    <a:pt x="228203" y="30427"/>
                  </a:cubicBezTo>
                  <a:cubicBezTo>
                    <a:pt x="228203" y="21299"/>
                    <a:pt x="222118" y="15214"/>
                    <a:pt x="212990" y="15214"/>
                  </a:cubicBezTo>
                  <a:lnTo>
                    <a:pt x="197776" y="15214"/>
                  </a:lnTo>
                  <a:cubicBezTo>
                    <a:pt x="197776" y="6085"/>
                    <a:pt x="191691" y="0"/>
                    <a:pt x="182563" y="0"/>
                  </a:cubicBezTo>
                  <a:cubicBezTo>
                    <a:pt x="173434" y="0"/>
                    <a:pt x="167349" y="6085"/>
                    <a:pt x="167349" y="15214"/>
                  </a:cubicBezTo>
                  <a:lnTo>
                    <a:pt x="167349" y="82153"/>
                  </a:lnTo>
                  <a:lnTo>
                    <a:pt x="53247" y="153657"/>
                  </a:lnTo>
                  <a:cubicBezTo>
                    <a:pt x="51726" y="153657"/>
                    <a:pt x="51726" y="155178"/>
                    <a:pt x="51726" y="155178"/>
                  </a:cubicBezTo>
                  <a:cubicBezTo>
                    <a:pt x="51726" y="155178"/>
                    <a:pt x="51726" y="155178"/>
                    <a:pt x="51726" y="155178"/>
                  </a:cubicBezTo>
                  <a:cubicBezTo>
                    <a:pt x="50205" y="156699"/>
                    <a:pt x="50205" y="158221"/>
                    <a:pt x="48683" y="159742"/>
                  </a:cubicBezTo>
                  <a:cubicBezTo>
                    <a:pt x="48683" y="159742"/>
                    <a:pt x="48683" y="159742"/>
                    <a:pt x="48683" y="161264"/>
                  </a:cubicBezTo>
                  <a:cubicBezTo>
                    <a:pt x="45641" y="164306"/>
                    <a:pt x="45641" y="165828"/>
                    <a:pt x="45641" y="167349"/>
                  </a:cubicBezTo>
                  <a:lnTo>
                    <a:pt x="45641" y="228203"/>
                  </a:lnTo>
                  <a:lnTo>
                    <a:pt x="15214" y="228203"/>
                  </a:lnTo>
                  <a:cubicBezTo>
                    <a:pt x="6085" y="228203"/>
                    <a:pt x="0" y="234289"/>
                    <a:pt x="0" y="243417"/>
                  </a:cubicBezTo>
                  <a:lnTo>
                    <a:pt x="0" y="349911"/>
                  </a:lnTo>
                  <a:cubicBezTo>
                    <a:pt x="0" y="359040"/>
                    <a:pt x="6085" y="365125"/>
                    <a:pt x="15214" y="365125"/>
                  </a:cubicBezTo>
                  <a:lnTo>
                    <a:pt x="60854" y="365125"/>
                  </a:lnTo>
                  <a:lnTo>
                    <a:pt x="76068" y="365125"/>
                  </a:lnTo>
                  <a:lnTo>
                    <a:pt x="289057" y="365125"/>
                  </a:lnTo>
                  <a:lnTo>
                    <a:pt x="304271" y="365125"/>
                  </a:lnTo>
                  <a:lnTo>
                    <a:pt x="349911" y="365125"/>
                  </a:lnTo>
                  <a:cubicBezTo>
                    <a:pt x="359040" y="365125"/>
                    <a:pt x="365125" y="359040"/>
                    <a:pt x="365125" y="349911"/>
                  </a:cubicBezTo>
                  <a:lnTo>
                    <a:pt x="365125" y="243417"/>
                  </a:lnTo>
                  <a:cubicBezTo>
                    <a:pt x="365125" y="234289"/>
                    <a:pt x="359040" y="228203"/>
                    <a:pt x="349911" y="228203"/>
                  </a:cubicBezTo>
                  <a:close/>
                  <a:moveTo>
                    <a:pt x="76068" y="334698"/>
                  </a:moveTo>
                  <a:lnTo>
                    <a:pt x="76068" y="228203"/>
                  </a:lnTo>
                  <a:lnTo>
                    <a:pt x="121708" y="228203"/>
                  </a:lnTo>
                  <a:lnTo>
                    <a:pt x="121708" y="334698"/>
                  </a:lnTo>
                  <a:lnTo>
                    <a:pt x="76068" y="334698"/>
                  </a:lnTo>
                  <a:close/>
                  <a:moveTo>
                    <a:pt x="152135" y="228203"/>
                  </a:moveTo>
                  <a:lnTo>
                    <a:pt x="212990" y="228203"/>
                  </a:lnTo>
                  <a:lnTo>
                    <a:pt x="212990" y="334698"/>
                  </a:lnTo>
                  <a:lnTo>
                    <a:pt x="152135" y="334698"/>
                  </a:lnTo>
                  <a:lnTo>
                    <a:pt x="152135" y="228203"/>
                  </a:lnTo>
                  <a:close/>
                  <a:moveTo>
                    <a:pt x="76068" y="197776"/>
                  </a:moveTo>
                  <a:lnTo>
                    <a:pt x="76068" y="182563"/>
                  </a:lnTo>
                  <a:lnTo>
                    <a:pt x="289057" y="182563"/>
                  </a:lnTo>
                  <a:lnTo>
                    <a:pt x="289057" y="197776"/>
                  </a:lnTo>
                  <a:lnTo>
                    <a:pt x="76068" y="197776"/>
                  </a:lnTo>
                  <a:close/>
                  <a:moveTo>
                    <a:pt x="182563" y="109538"/>
                  </a:moveTo>
                  <a:lnTo>
                    <a:pt x="251023" y="152135"/>
                  </a:lnTo>
                  <a:lnTo>
                    <a:pt x="114102" y="152135"/>
                  </a:lnTo>
                  <a:lnTo>
                    <a:pt x="182563" y="109538"/>
                  </a:lnTo>
                  <a:close/>
                  <a:moveTo>
                    <a:pt x="30427" y="258630"/>
                  </a:moveTo>
                  <a:lnTo>
                    <a:pt x="45641" y="258630"/>
                  </a:lnTo>
                  <a:lnTo>
                    <a:pt x="45641" y="334698"/>
                  </a:lnTo>
                  <a:lnTo>
                    <a:pt x="30427" y="334698"/>
                  </a:lnTo>
                  <a:lnTo>
                    <a:pt x="30427" y="258630"/>
                  </a:lnTo>
                  <a:close/>
                  <a:moveTo>
                    <a:pt x="243417" y="334698"/>
                  </a:moveTo>
                  <a:lnTo>
                    <a:pt x="243417" y="228203"/>
                  </a:lnTo>
                  <a:lnTo>
                    <a:pt x="289057" y="228203"/>
                  </a:lnTo>
                  <a:lnTo>
                    <a:pt x="289057" y="334698"/>
                  </a:lnTo>
                  <a:lnTo>
                    <a:pt x="243417" y="334698"/>
                  </a:lnTo>
                  <a:close/>
                  <a:moveTo>
                    <a:pt x="334698" y="334698"/>
                  </a:moveTo>
                  <a:lnTo>
                    <a:pt x="319484" y="334698"/>
                  </a:lnTo>
                  <a:lnTo>
                    <a:pt x="319484" y="258630"/>
                  </a:lnTo>
                  <a:lnTo>
                    <a:pt x="334698" y="258630"/>
                  </a:lnTo>
                  <a:lnTo>
                    <a:pt x="334698" y="334698"/>
                  </a:ln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grpSp>
          <p:nvGrpSpPr>
            <p:cNvPr id="49" name="Graphic 2090">
              <a:extLst>
                <a:ext uri="{FF2B5EF4-FFF2-40B4-BE49-F238E27FC236}">
                  <a16:creationId xmlns:a16="http://schemas.microsoft.com/office/drawing/2014/main" id="{D4FB1B1F-BED9-536A-07DC-BA3395896069}"/>
                </a:ext>
              </a:extLst>
            </p:cNvPr>
            <p:cNvGrpSpPr>
              <a:grpSpLocks noChangeAspect="1"/>
            </p:cNvGrpSpPr>
            <p:nvPr/>
          </p:nvGrpSpPr>
          <p:grpSpPr>
            <a:xfrm>
              <a:off x="5779853" y="2546881"/>
              <a:ext cx="429966" cy="411480"/>
              <a:chOff x="9265755" y="4650333"/>
              <a:chExt cx="366028" cy="350291"/>
            </a:xfrm>
            <a:grpFill/>
          </p:grpSpPr>
          <p:sp>
            <p:nvSpPr>
              <p:cNvPr id="69" name="Freeform 31">
                <a:extLst>
                  <a:ext uri="{FF2B5EF4-FFF2-40B4-BE49-F238E27FC236}">
                    <a16:creationId xmlns:a16="http://schemas.microsoft.com/office/drawing/2014/main" id="{16FBFED7-EE87-938E-0357-797BD5F5652D}"/>
                  </a:ext>
                </a:extLst>
              </p:cNvPr>
              <p:cNvSpPr/>
              <p:nvPr/>
            </p:nvSpPr>
            <p:spPr>
              <a:xfrm>
                <a:off x="9265755" y="4650333"/>
                <a:ext cx="366028" cy="167729"/>
              </a:xfrm>
              <a:custGeom>
                <a:avLst/>
                <a:gdLst>
                  <a:gd name="connsiteX0" fmla="*/ 359871 w 366028"/>
                  <a:gd name="connsiteY0" fmla="*/ 140345 h 167729"/>
                  <a:gd name="connsiteX1" fmla="*/ 192522 w 366028"/>
                  <a:gd name="connsiteY1" fmla="*/ 3423 h 167729"/>
                  <a:gd name="connsiteX2" fmla="*/ 172744 w 366028"/>
                  <a:gd name="connsiteY2" fmla="*/ 3423 h 167729"/>
                  <a:gd name="connsiteX3" fmla="*/ 5395 w 366028"/>
                  <a:gd name="connsiteY3" fmla="*/ 140345 h 167729"/>
                  <a:gd name="connsiteX4" fmla="*/ 3874 w 366028"/>
                  <a:gd name="connsiteY4" fmla="*/ 161644 h 167729"/>
                  <a:gd name="connsiteX5" fmla="*/ 25173 w 366028"/>
                  <a:gd name="connsiteY5" fmla="*/ 163165 h 167729"/>
                  <a:gd name="connsiteX6" fmla="*/ 183394 w 366028"/>
                  <a:gd name="connsiteY6" fmla="*/ 35371 h 167729"/>
                  <a:gd name="connsiteX7" fmla="*/ 341615 w 366028"/>
                  <a:gd name="connsiteY7" fmla="*/ 164687 h 167729"/>
                  <a:gd name="connsiteX8" fmla="*/ 350743 w 366028"/>
                  <a:gd name="connsiteY8" fmla="*/ 167729 h 167729"/>
                  <a:gd name="connsiteX9" fmla="*/ 362914 w 366028"/>
                  <a:gd name="connsiteY9" fmla="*/ 161644 h 167729"/>
                  <a:gd name="connsiteX10" fmla="*/ 359871 w 366028"/>
                  <a:gd name="connsiteY10" fmla="*/ 140345 h 16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028" h="167729">
                    <a:moveTo>
                      <a:pt x="359871" y="140345"/>
                    </a:moveTo>
                    <a:lnTo>
                      <a:pt x="192522" y="3423"/>
                    </a:lnTo>
                    <a:cubicBezTo>
                      <a:pt x="186436" y="-1141"/>
                      <a:pt x="178830" y="-1141"/>
                      <a:pt x="172744" y="3423"/>
                    </a:cubicBezTo>
                    <a:lnTo>
                      <a:pt x="5395" y="140345"/>
                    </a:lnTo>
                    <a:cubicBezTo>
                      <a:pt x="-690" y="144909"/>
                      <a:pt x="-2211" y="155558"/>
                      <a:pt x="3874" y="161644"/>
                    </a:cubicBezTo>
                    <a:cubicBezTo>
                      <a:pt x="9959" y="167729"/>
                      <a:pt x="19088" y="169251"/>
                      <a:pt x="25173" y="163165"/>
                    </a:cubicBezTo>
                    <a:lnTo>
                      <a:pt x="183394" y="35371"/>
                    </a:lnTo>
                    <a:lnTo>
                      <a:pt x="341615" y="164687"/>
                    </a:lnTo>
                    <a:cubicBezTo>
                      <a:pt x="344657" y="167729"/>
                      <a:pt x="347700" y="167729"/>
                      <a:pt x="350743" y="167729"/>
                    </a:cubicBezTo>
                    <a:cubicBezTo>
                      <a:pt x="355307" y="167729"/>
                      <a:pt x="359871" y="166208"/>
                      <a:pt x="362914" y="161644"/>
                    </a:cubicBezTo>
                    <a:cubicBezTo>
                      <a:pt x="367478" y="155558"/>
                      <a:pt x="367478" y="146430"/>
                      <a:pt x="359871" y="140345"/>
                    </a:cubicBez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sp>
            <p:nvSpPr>
              <p:cNvPr id="70" name="Freeform 32">
                <a:extLst>
                  <a:ext uri="{FF2B5EF4-FFF2-40B4-BE49-F238E27FC236}">
                    <a16:creationId xmlns:a16="http://schemas.microsoft.com/office/drawing/2014/main" id="{336F41A8-EB1D-F472-4A6E-90694F1867B2}"/>
                  </a:ext>
                </a:extLst>
              </p:cNvPr>
              <p:cNvSpPr/>
              <p:nvPr/>
            </p:nvSpPr>
            <p:spPr>
              <a:xfrm>
                <a:off x="9312227" y="4818062"/>
                <a:ext cx="273843" cy="182562"/>
              </a:xfrm>
              <a:custGeom>
                <a:avLst/>
                <a:gdLst>
                  <a:gd name="connsiteX0" fmla="*/ 258630 w 273843"/>
                  <a:gd name="connsiteY0" fmla="*/ 0 h 182562"/>
                  <a:gd name="connsiteX1" fmla="*/ 243417 w 273843"/>
                  <a:gd name="connsiteY1" fmla="*/ 15214 h 182562"/>
                  <a:gd name="connsiteX2" fmla="*/ 243417 w 273843"/>
                  <a:gd name="connsiteY2" fmla="*/ 152135 h 182562"/>
                  <a:gd name="connsiteX3" fmla="*/ 182563 w 273843"/>
                  <a:gd name="connsiteY3" fmla="*/ 152135 h 182562"/>
                  <a:gd name="connsiteX4" fmla="*/ 182563 w 273843"/>
                  <a:gd name="connsiteY4" fmla="*/ 76068 h 182562"/>
                  <a:gd name="connsiteX5" fmla="*/ 167349 w 273843"/>
                  <a:gd name="connsiteY5" fmla="*/ 60854 h 182562"/>
                  <a:gd name="connsiteX6" fmla="*/ 106495 w 273843"/>
                  <a:gd name="connsiteY6" fmla="*/ 60854 h 182562"/>
                  <a:gd name="connsiteX7" fmla="*/ 91281 w 273843"/>
                  <a:gd name="connsiteY7" fmla="*/ 76068 h 182562"/>
                  <a:gd name="connsiteX8" fmla="*/ 91281 w 273843"/>
                  <a:gd name="connsiteY8" fmla="*/ 152135 h 182562"/>
                  <a:gd name="connsiteX9" fmla="*/ 30427 w 273843"/>
                  <a:gd name="connsiteY9" fmla="*/ 152135 h 182562"/>
                  <a:gd name="connsiteX10" fmla="*/ 30427 w 273843"/>
                  <a:gd name="connsiteY10" fmla="*/ 15214 h 182562"/>
                  <a:gd name="connsiteX11" fmla="*/ 15214 w 273843"/>
                  <a:gd name="connsiteY11" fmla="*/ 0 h 182562"/>
                  <a:gd name="connsiteX12" fmla="*/ 0 w 273843"/>
                  <a:gd name="connsiteY12" fmla="*/ 15214 h 182562"/>
                  <a:gd name="connsiteX13" fmla="*/ 0 w 273843"/>
                  <a:gd name="connsiteY13" fmla="*/ 167349 h 182562"/>
                  <a:gd name="connsiteX14" fmla="*/ 15214 w 273843"/>
                  <a:gd name="connsiteY14" fmla="*/ 182563 h 182562"/>
                  <a:gd name="connsiteX15" fmla="*/ 258630 w 273843"/>
                  <a:gd name="connsiteY15" fmla="*/ 182563 h 182562"/>
                  <a:gd name="connsiteX16" fmla="*/ 273844 w 273843"/>
                  <a:gd name="connsiteY16" fmla="*/ 167349 h 182562"/>
                  <a:gd name="connsiteX17" fmla="*/ 273844 w 273843"/>
                  <a:gd name="connsiteY17" fmla="*/ 15214 h 182562"/>
                  <a:gd name="connsiteX18" fmla="*/ 258630 w 273843"/>
                  <a:gd name="connsiteY18" fmla="*/ 0 h 182562"/>
                  <a:gd name="connsiteX19" fmla="*/ 121708 w 273843"/>
                  <a:gd name="connsiteY19" fmla="*/ 91281 h 182562"/>
                  <a:gd name="connsiteX20" fmla="*/ 152135 w 273843"/>
                  <a:gd name="connsiteY20" fmla="*/ 91281 h 182562"/>
                  <a:gd name="connsiteX21" fmla="*/ 152135 w 273843"/>
                  <a:gd name="connsiteY21" fmla="*/ 152135 h 182562"/>
                  <a:gd name="connsiteX22" fmla="*/ 121708 w 273843"/>
                  <a:gd name="connsiteY22" fmla="*/ 152135 h 182562"/>
                  <a:gd name="connsiteX23" fmla="*/ 121708 w 273843"/>
                  <a:gd name="connsiteY23" fmla="*/ 91281 h 18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3843" h="182562">
                    <a:moveTo>
                      <a:pt x="258630" y="0"/>
                    </a:moveTo>
                    <a:cubicBezTo>
                      <a:pt x="249502" y="0"/>
                      <a:pt x="243417" y="6085"/>
                      <a:pt x="243417" y="15214"/>
                    </a:cubicBezTo>
                    <a:lnTo>
                      <a:pt x="243417" y="152135"/>
                    </a:lnTo>
                    <a:lnTo>
                      <a:pt x="182563" y="152135"/>
                    </a:lnTo>
                    <a:lnTo>
                      <a:pt x="182563" y="76068"/>
                    </a:lnTo>
                    <a:cubicBezTo>
                      <a:pt x="182563" y="66940"/>
                      <a:pt x="176477" y="60854"/>
                      <a:pt x="167349" y="60854"/>
                    </a:cubicBezTo>
                    <a:lnTo>
                      <a:pt x="106495" y="60854"/>
                    </a:lnTo>
                    <a:cubicBezTo>
                      <a:pt x="97367" y="60854"/>
                      <a:pt x="91281" y="66940"/>
                      <a:pt x="91281" y="76068"/>
                    </a:cubicBezTo>
                    <a:lnTo>
                      <a:pt x="91281" y="152135"/>
                    </a:lnTo>
                    <a:lnTo>
                      <a:pt x="30427" y="152135"/>
                    </a:lnTo>
                    <a:lnTo>
                      <a:pt x="30427" y="15214"/>
                    </a:lnTo>
                    <a:cubicBezTo>
                      <a:pt x="30427" y="6085"/>
                      <a:pt x="24342" y="0"/>
                      <a:pt x="15214" y="0"/>
                    </a:cubicBezTo>
                    <a:cubicBezTo>
                      <a:pt x="6085" y="0"/>
                      <a:pt x="0" y="6085"/>
                      <a:pt x="0" y="15214"/>
                    </a:cubicBezTo>
                    <a:lnTo>
                      <a:pt x="0" y="167349"/>
                    </a:lnTo>
                    <a:cubicBezTo>
                      <a:pt x="0" y="176477"/>
                      <a:pt x="6085" y="182563"/>
                      <a:pt x="15214" y="182563"/>
                    </a:cubicBezTo>
                    <a:lnTo>
                      <a:pt x="258630" y="182563"/>
                    </a:lnTo>
                    <a:cubicBezTo>
                      <a:pt x="267758" y="182563"/>
                      <a:pt x="273844" y="176477"/>
                      <a:pt x="273844" y="167349"/>
                    </a:cubicBezTo>
                    <a:lnTo>
                      <a:pt x="273844" y="15214"/>
                    </a:lnTo>
                    <a:cubicBezTo>
                      <a:pt x="273844" y="6085"/>
                      <a:pt x="267758" y="0"/>
                      <a:pt x="258630" y="0"/>
                    </a:cubicBezTo>
                    <a:close/>
                    <a:moveTo>
                      <a:pt x="121708" y="91281"/>
                    </a:moveTo>
                    <a:lnTo>
                      <a:pt x="152135" y="91281"/>
                    </a:lnTo>
                    <a:lnTo>
                      <a:pt x="152135" y="152135"/>
                    </a:lnTo>
                    <a:lnTo>
                      <a:pt x="121708" y="152135"/>
                    </a:lnTo>
                    <a:lnTo>
                      <a:pt x="121708" y="91281"/>
                    </a:ln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grpSp>
        <p:grpSp>
          <p:nvGrpSpPr>
            <p:cNvPr id="50" name="Graphic 2266">
              <a:extLst>
                <a:ext uri="{FF2B5EF4-FFF2-40B4-BE49-F238E27FC236}">
                  <a16:creationId xmlns:a16="http://schemas.microsoft.com/office/drawing/2014/main" id="{7FAF0816-BA4B-7CDB-FCD0-2BA43808A7D5}"/>
                </a:ext>
              </a:extLst>
            </p:cNvPr>
            <p:cNvGrpSpPr>
              <a:grpSpLocks noChangeAspect="1"/>
            </p:cNvGrpSpPr>
            <p:nvPr/>
          </p:nvGrpSpPr>
          <p:grpSpPr>
            <a:xfrm>
              <a:off x="4357997" y="3703848"/>
              <a:ext cx="411480" cy="411480"/>
              <a:chOff x="1630475" y="2740280"/>
              <a:chExt cx="365125" cy="365125"/>
            </a:xfrm>
            <a:grpFill/>
          </p:grpSpPr>
          <p:sp>
            <p:nvSpPr>
              <p:cNvPr id="67" name="Freeform 34">
                <a:extLst>
                  <a:ext uri="{FF2B5EF4-FFF2-40B4-BE49-F238E27FC236}">
                    <a16:creationId xmlns:a16="http://schemas.microsoft.com/office/drawing/2014/main" id="{860686D1-F173-5B76-CEB8-D98DC03DCADE}"/>
                  </a:ext>
                </a:extLst>
              </p:cNvPr>
              <p:cNvSpPr/>
              <p:nvPr/>
            </p:nvSpPr>
            <p:spPr>
              <a:xfrm>
                <a:off x="1630475" y="2740280"/>
                <a:ext cx="365125" cy="365125"/>
              </a:xfrm>
              <a:custGeom>
                <a:avLst/>
                <a:gdLst>
                  <a:gd name="connsiteX0" fmla="*/ 304271 w 365125"/>
                  <a:gd name="connsiteY0" fmla="*/ 127794 h 365125"/>
                  <a:gd name="connsiteX1" fmla="*/ 304271 w 365125"/>
                  <a:gd name="connsiteY1" fmla="*/ 15214 h 365125"/>
                  <a:gd name="connsiteX2" fmla="*/ 289057 w 365125"/>
                  <a:gd name="connsiteY2" fmla="*/ 0 h 365125"/>
                  <a:gd name="connsiteX3" fmla="*/ 15214 w 365125"/>
                  <a:gd name="connsiteY3" fmla="*/ 0 h 365125"/>
                  <a:gd name="connsiteX4" fmla="*/ 0 w 365125"/>
                  <a:gd name="connsiteY4" fmla="*/ 15214 h 365125"/>
                  <a:gd name="connsiteX5" fmla="*/ 0 w 365125"/>
                  <a:gd name="connsiteY5" fmla="*/ 197776 h 365125"/>
                  <a:gd name="connsiteX6" fmla="*/ 15214 w 365125"/>
                  <a:gd name="connsiteY6" fmla="*/ 212990 h 365125"/>
                  <a:gd name="connsiteX7" fmla="*/ 106495 w 365125"/>
                  <a:gd name="connsiteY7" fmla="*/ 212990 h 365125"/>
                  <a:gd name="connsiteX8" fmla="*/ 121708 w 365125"/>
                  <a:gd name="connsiteY8" fmla="*/ 197776 h 365125"/>
                  <a:gd name="connsiteX9" fmla="*/ 106495 w 365125"/>
                  <a:gd name="connsiteY9" fmla="*/ 182563 h 365125"/>
                  <a:gd name="connsiteX10" fmla="*/ 30427 w 365125"/>
                  <a:gd name="connsiteY10" fmla="*/ 182563 h 365125"/>
                  <a:gd name="connsiteX11" fmla="*/ 30427 w 365125"/>
                  <a:gd name="connsiteY11" fmla="*/ 30427 h 365125"/>
                  <a:gd name="connsiteX12" fmla="*/ 273844 w 365125"/>
                  <a:gd name="connsiteY12" fmla="*/ 30427 h 365125"/>
                  <a:gd name="connsiteX13" fmla="*/ 273844 w 365125"/>
                  <a:gd name="connsiteY13" fmla="*/ 121708 h 365125"/>
                  <a:gd name="connsiteX14" fmla="*/ 258630 w 365125"/>
                  <a:gd name="connsiteY14" fmla="*/ 121708 h 365125"/>
                  <a:gd name="connsiteX15" fmla="*/ 152135 w 365125"/>
                  <a:gd name="connsiteY15" fmla="*/ 182563 h 365125"/>
                  <a:gd name="connsiteX16" fmla="*/ 152135 w 365125"/>
                  <a:gd name="connsiteY16" fmla="*/ 243417 h 365125"/>
                  <a:gd name="connsiteX17" fmla="*/ 152135 w 365125"/>
                  <a:gd name="connsiteY17" fmla="*/ 304271 h 365125"/>
                  <a:gd name="connsiteX18" fmla="*/ 258630 w 365125"/>
                  <a:gd name="connsiteY18" fmla="*/ 365125 h 365125"/>
                  <a:gd name="connsiteX19" fmla="*/ 365125 w 365125"/>
                  <a:gd name="connsiteY19" fmla="*/ 304271 h 365125"/>
                  <a:gd name="connsiteX20" fmla="*/ 365125 w 365125"/>
                  <a:gd name="connsiteY20" fmla="*/ 243417 h 365125"/>
                  <a:gd name="connsiteX21" fmla="*/ 365125 w 365125"/>
                  <a:gd name="connsiteY21" fmla="*/ 182563 h 365125"/>
                  <a:gd name="connsiteX22" fmla="*/ 304271 w 365125"/>
                  <a:gd name="connsiteY22" fmla="*/ 127794 h 365125"/>
                  <a:gd name="connsiteX23" fmla="*/ 334698 w 365125"/>
                  <a:gd name="connsiteY23" fmla="*/ 243417 h 365125"/>
                  <a:gd name="connsiteX24" fmla="*/ 258630 w 365125"/>
                  <a:gd name="connsiteY24" fmla="*/ 273844 h 365125"/>
                  <a:gd name="connsiteX25" fmla="*/ 182563 w 365125"/>
                  <a:gd name="connsiteY25" fmla="*/ 243417 h 365125"/>
                  <a:gd name="connsiteX26" fmla="*/ 182563 w 365125"/>
                  <a:gd name="connsiteY26" fmla="*/ 226682 h 365125"/>
                  <a:gd name="connsiteX27" fmla="*/ 258630 w 365125"/>
                  <a:gd name="connsiteY27" fmla="*/ 243417 h 365125"/>
                  <a:gd name="connsiteX28" fmla="*/ 334698 w 365125"/>
                  <a:gd name="connsiteY28" fmla="*/ 226682 h 365125"/>
                  <a:gd name="connsiteX29" fmla="*/ 334698 w 365125"/>
                  <a:gd name="connsiteY29" fmla="*/ 243417 h 365125"/>
                  <a:gd name="connsiteX30" fmla="*/ 258630 w 365125"/>
                  <a:gd name="connsiteY30" fmla="*/ 152135 h 365125"/>
                  <a:gd name="connsiteX31" fmla="*/ 286015 w 365125"/>
                  <a:gd name="connsiteY31" fmla="*/ 155178 h 365125"/>
                  <a:gd name="connsiteX32" fmla="*/ 289057 w 365125"/>
                  <a:gd name="connsiteY32" fmla="*/ 155178 h 365125"/>
                  <a:gd name="connsiteX33" fmla="*/ 289057 w 365125"/>
                  <a:gd name="connsiteY33" fmla="*/ 155178 h 365125"/>
                  <a:gd name="connsiteX34" fmla="*/ 334698 w 365125"/>
                  <a:gd name="connsiteY34" fmla="*/ 182563 h 365125"/>
                  <a:gd name="connsiteX35" fmla="*/ 258630 w 365125"/>
                  <a:gd name="connsiteY35" fmla="*/ 212990 h 365125"/>
                  <a:gd name="connsiteX36" fmla="*/ 182563 w 365125"/>
                  <a:gd name="connsiteY36" fmla="*/ 182563 h 365125"/>
                  <a:gd name="connsiteX37" fmla="*/ 258630 w 365125"/>
                  <a:gd name="connsiteY37" fmla="*/ 152135 h 365125"/>
                  <a:gd name="connsiteX38" fmla="*/ 258630 w 365125"/>
                  <a:gd name="connsiteY38" fmla="*/ 334698 h 365125"/>
                  <a:gd name="connsiteX39" fmla="*/ 182563 w 365125"/>
                  <a:gd name="connsiteY39" fmla="*/ 304271 h 365125"/>
                  <a:gd name="connsiteX40" fmla="*/ 182563 w 365125"/>
                  <a:gd name="connsiteY40" fmla="*/ 287536 h 365125"/>
                  <a:gd name="connsiteX41" fmla="*/ 258630 w 365125"/>
                  <a:gd name="connsiteY41" fmla="*/ 304271 h 365125"/>
                  <a:gd name="connsiteX42" fmla="*/ 334698 w 365125"/>
                  <a:gd name="connsiteY42" fmla="*/ 287536 h 365125"/>
                  <a:gd name="connsiteX43" fmla="*/ 334698 w 365125"/>
                  <a:gd name="connsiteY43" fmla="*/ 304271 h 365125"/>
                  <a:gd name="connsiteX44" fmla="*/ 258630 w 365125"/>
                  <a:gd name="connsiteY44" fmla="*/ 334698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65125" h="365125">
                    <a:moveTo>
                      <a:pt x="304271" y="127794"/>
                    </a:moveTo>
                    <a:lnTo>
                      <a:pt x="304271" y="15214"/>
                    </a:lnTo>
                    <a:cubicBezTo>
                      <a:pt x="304271" y="6085"/>
                      <a:pt x="298185" y="0"/>
                      <a:pt x="289057" y="0"/>
                    </a:cubicBezTo>
                    <a:lnTo>
                      <a:pt x="15214" y="0"/>
                    </a:lnTo>
                    <a:cubicBezTo>
                      <a:pt x="6085" y="0"/>
                      <a:pt x="0" y="6085"/>
                      <a:pt x="0" y="15214"/>
                    </a:cubicBezTo>
                    <a:lnTo>
                      <a:pt x="0" y="197776"/>
                    </a:lnTo>
                    <a:cubicBezTo>
                      <a:pt x="0" y="206904"/>
                      <a:pt x="6085" y="212990"/>
                      <a:pt x="15214" y="212990"/>
                    </a:cubicBezTo>
                    <a:lnTo>
                      <a:pt x="106495" y="212990"/>
                    </a:lnTo>
                    <a:cubicBezTo>
                      <a:pt x="115623" y="212990"/>
                      <a:pt x="121708" y="206904"/>
                      <a:pt x="121708" y="197776"/>
                    </a:cubicBezTo>
                    <a:cubicBezTo>
                      <a:pt x="121708" y="188648"/>
                      <a:pt x="115623" y="182563"/>
                      <a:pt x="106495" y="182563"/>
                    </a:cubicBezTo>
                    <a:lnTo>
                      <a:pt x="30427" y="182563"/>
                    </a:lnTo>
                    <a:lnTo>
                      <a:pt x="30427" y="30427"/>
                    </a:lnTo>
                    <a:lnTo>
                      <a:pt x="273844" y="30427"/>
                    </a:lnTo>
                    <a:lnTo>
                      <a:pt x="273844" y="121708"/>
                    </a:lnTo>
                    <a:cubicBezTo>
                      <a:pt x="269280" y="121708"/>
                      <a:pt x="263194" y="121708"/>
                      <a:pt x="258630" y="121708"/>
                    </a:cubicBezTo>
                    <a:cubicBezTo>
                      <a:pt x="197776" y="121708"/>
                      <a:pt x="152135" y="147571"/>
                      <a:pt x="152135" y="182563"/>
                    </a:cubicBezTo>
                    <a:lnTo>
                      <a:pt x="152135" y="243417"/>
                    </a:lnTo>
                    <a:lnTo>
                      <a:pt x="152135" y="304271"/>
                    </a:lnTo>
                    <a:cubicBezTo>
                      <a:pt x="152135" y="339262"/>
                      <a:pt x="197776" y="365125"/>
                      <a:pt x="258630" y="365125"/>
                    </a:cubicBezTo>
                    <a:cubicBezTo>
                      <a:pt x="319484" y="365125"/>
                      <a:pt x="365125" y="339262"/>
                      <a:pt x="365125" y="304271"/>
                    </a:cubicBezTo>
                    <a:lnTo>
                      <a:pt x="365125" y="243417"/>
                    </a:lnTo>
                    <a:lnTo>
                      <a:pt x="365125" y="182563"/>
                    </a:lnTo>
                    <a:cubicBezTo>
                      <a:pt x="365125" y="156699"/>
                      <a:pt x="340783" y="136922"/>
                      <a:pt x="304271" y="127794"/>
                    </a:cubicBezTo>
                    <a:close/>
                    <a:moveTo>
                      <a:pt x="334698" y="243417"/>
                    </a:moveTo>
                    <a:cubicBezTo>
                      <a:pt x="334698" y="255587"/>
                      <a:pt x="305792" y="273844"/>
                      <a:pt x="258630" y="273844"/>
                    </a:cubicBezTo>
                    <a:cubicBezTo>
                      <a:pt x="211468" y="273844"/>
                      <a:pt x="182563" y="255587"/>
                      <a:pt x="182563" y="243417"/>
                    </a:cubicBezTo>
                    <a:lnTo>
                      <a:pt x="182563" y="226682"/>
                    </a:lnTo>
                    <a:cubicBezTo>
                      <a:pt x="202340" y="237331"/>
                      <a:pt x="228203" y="243417"/>
                      <a:pt x="258630" y="243417"/>
                    </a:cubicBezTo>
                    <a:cubicBezTo>
                      <a:pt x="289057" y="243417"/>
                      <a:pt x="314920" y="237331"/>
                      <a:pt x="334698" y="226682"/>
                    </a:cubicBezTo>
                    <a:lnTo>
                      <a:pt x="334698" y="243417"/>
                    </a:lnTo>
                    <a:close/>
                    <a:moveTo>
                      <a:pt x="258630" y="152135"/>
                    </a:moveTo>
                    <a:cubicBezTo>
                      <a:pt x="267758" y="152135"/>
                      <a:pt x="276886" y="153657"/>
                      <a:pt x="286015" y="155178"/>
                    </a:cubicBezTo>
                    <a:cubicBezTo>
                      <a:pt x="287536" y="155178"/>
                      <a:pt x="289057" y="155178"/>
                      <a:pt x="289057" y="155178"/>
                    </a:cubicBezTo>
                    <a:cubicBezTo>
                      <a:pt x="289057" y="155178"/>
                      <a:pt x="289057" y="155178"/>
                      <a:pt x="289057" y="155178"/>
                    </a:cubicBezTo>
                    <a:cubicBezTo>
                      <a:pt x="317963" y="161264"/>
                      <a:pt x="334698" y="173434"/>
                      <a:pt x="334698" y="182563"/>
                    </a:cubicBezTo>
                    <a:cubicBezTo>
                      <a:pt x="334698" y="194733"/>
                      <a:pt x="305792" y="212990"/>
                      <a:pt x="258630" y="212990"/>
                    </a:cubicBezTo>
                    <a:cubicBezTo>
                      <a:pt x="211468" y="212990"/>
                      <a:pt x="182563" y="194733"/>
                      <a:pt x="182563" y="182563"/>
                    </a:cubicBezTo>
                    <a:cubicBezTo>
                      <a:pt x="182563" y="170392"/>
                      <a:pt x="211468" y="152135"/>
                      <a:pt x="258630" y="152135"/>
                    </a:cubicBezTo>
                    <a:close/>
                    <a:moveTo>
                      <a:pt x="258630" y="334698"/>
                    </a:moveTo>
                    <a:cubicBezTo>
                      <a:pt x="211468" y="334698"/>
                      <a:pt x="182563" y="316442"/>
                      <a:pt x="182563" y="304271"/>
                    </a:cubicBezTo>
                    <a:lnTo>
                      <a:pt x="182563" y="287536"/>
                    </a:lnTo>
                    <a:cubicBezTo>
                      <a:pt x="202340" y="298185"/>
                      <a:pt x="228203" y="304271"/>
                      <a:pt x="258630" y="304271"/>
                    </a:cubicBezTo>
                    <a:cubicBezTo>
                      <a:pt x="289057" y="304271"/>
                      <a:pt x="314920" y="298185"/>
                      <a:pt x="334698" y="287536"/>
                    </a:cubicBezTo>
                    <a:lnTo>
                      <a:pt x="334698" y="304271"/>
                    </a:lnTo>
                    <a:cubicBezTo>
                      <a:pt x="334698" y="316442"/>
                      <a:pt x="305792" y="334698"/>
                      <a:pt x="258630" y="334698"/>
                    </a:cubicBez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sp>
            <p:nvSpPr>
              <p:cNvPr id="68" name="Freeform 35">
                <a:extLst>
                  <a:ext uri="{FF2B5EF4-FFF2-40B4-BE49-F238E27FC236}">
                    <a16:creationId xmlns:a16="http://schemas.microsoft.com/office/drawing/2014/main" id="{DE038172-ADE7-9C8D-2EE6-72A816C5D71D}"/>
                  </a:ext>
                </a:extLst>
              </p:cNvPr>
              <p:cNvSpPr/>
              <p:nvPr/>
            </p:nvSpPr>
            <p:spPr>
              <a:xfrm>
                <a:off x="1752183" y="2816347"/>
                <a:ext cx="60854" cy="60854"/>
              </a:xfrm>
              <a:custGeom>
                <a:avLst/>
                <a:gdLst>
                  <a:gd name="connsiteX0" fmla="*/ 60854 w 60854"/>
                  <a:gd name="connsiteY0" fmla="*/ 30427 h 60854"/>
                  <a:gd name="connsiteX1" fmla="*/ 30427 w 60854"/>
                  <a:gd name="connsiteY1" fmla="*/ 60854 h 60854"/>
                  <a:gd name="connsiteX2" fmla="*/ 0 w 60854"/>
                  <a:gd name="connsiteY2" fmla="*/ 30427 h 60854"/>
                  <a:gd name="connsiteX3" fmla="*/ 30427 w 60854"/>
                  <a:gd name="connsiteY3" fmla="*/ 0 h 60854"/>
                  <a:gd name="connsiteX4" fmla="*/ 60854 w 60854"/>
                  <a:gd name="connsiteY4" fmla="*/ 30427 h 60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54" h="60854">
                    <a:moveTo>
                      <a:pt x="60854" y="30427"/>
                    </a:moveTo>
                    <a:cubicBezTo>
                      <a:pt x="60854" y="47231"/>
                      <a:pt x="47231" y="60854"/>
                      <a:pt x="30427" y="60854"/>
                    </a:cubicBezTo>
                    <a:cubicBezTo>
                      <a:pt x="13623" y="60854"/>
                      <a:pt x="0" y="47231"/>
                      <a:pt x="0" y="30427"/>
                    </a:cubicBezTo>
                    <a:cubicBezTo>
                      <a:pt x="0" y="13623"/>
                      <a:pt x="13623" y="0"/>
                      <a:pt x="30427" y="0"/>
                    </a:cubicBezTo>
                    <a:cubicBezTo>
                      <a:pt x="47231" y="0"/>
                      <a:pt x="60854" y="13623"/>
                      <a:pt x="60854" y="30427"/>
                    </a:cubicBez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grpSp>
        <p:sp>
          <p:nvSpPr>
            <p:cNvPr id="51" name="Graphic 2408">
              <a:extLst>
                <a:ext uri="{FF2B5EF4-FFF2-40B4-BE49-F238E27FC236}">
                  <a16:creationId xmlns:a16="http://schemas.microsoft.com/office/drawing/2014/main" id="{ADB090FC-0A6A-8FC3-5B8F-C3D53F3E4529}"/>
                </a:ext>
              </a:extLst>
            </p:cNvPr>
            <p:cNvSpPr>
              <a:spLocks noChangeAspect="1"/>
            </p:cNvSpPr>
            <p:nvPr/>
          </p:nvSpPr>
          <p:spPr>
            <a:xfrm>
              <a:off x="1382966" y="3703848"/>
              <a:ext cx="411480" cy="411480"/>
            </a:xfrm>
            <a:custGeom>
              <a:avLst/>
              <a:gdLst>
                <a:gd name="connsiteX0" fmla="*/ 349911 w 365125"/>
                <a:gd name="connsiteY0" fmla="*/ 76068 h 365125"/>
                <a:gd name="connsiteX1" fmla="*/ 314920 w 365125"/>
                <a:gd name="connsiteY1" fmla="*/ 76068 h 365125"/>
                <a:gd name="connsiteX2" fmla="*/ 319484 w 365125"/>
                <a:gd name="connsiteY2" fmla="*/ 53247 h 365125"/>
                <a:gd name="connsiteX3" fmla="*/ 263194 w 365125"/>
                <a:gd name="connsiteY3" fmla="*/ 0 h 365125"/>
                <a:gd name="connsiteX4" fmla="*/ 182563 w 365125"/>
                <a:gd name="connsiteY4" fmla="*/ 53247 h 365125"/>
                <a:gd name="connsiteX5" fmla="*/ 101931 w 365125"/>
                <a:gd name="connsiteY5" fmla="*/ 0 h 365125"/>
                <a:gd name="connsiteX6" fmla="*/ 45641 w 365125"/>
                <a:gd name="connsiteY6" fmla="*/ 53247 h 365125"/>
                <a:gd name="connsiteX7" fmla="*/ 50205 w 365125"/>
                <a:gd name="connsiteY7" fmla="*/ 76068 h 365125"/>
                <a:gd name="connsiteX8" fmla="*/ 15214 w 365125"/>
                <a:gd name="connsiteY8" fmla="*/ 76068 h 365125"/>
                <a:gd name="connsiteX9" fmla="*/ 0 w 365125"/>
                <a:gd name="connsiteY9" fmla="*/ 91281 h 365125"/>
                <a:gd name="connsiteX10" fmla="*/ 0 w 365125"/>
                <a:gd name="connsiteY10" fmla="*/ 152135 h 365125"/>
                <a:gd name="connsiteX11" fmla="*/ 15214 w 365125"/>
                <a:gd name="connsiteY11" fmla="*/ 167349 h 365125"/>
                <a:gd name="connsiteX12" fmla="*/ 167349 w 365125"/>
                <a:gd name="connsiteY12" fmla="*/ 167349 h 365125"/>
                <a:gd name="connsiteX13" fmla="*/ 167349 w 365125"/>
                <a:gd name="connsiteY13" fmla="*/ 334698 h 365125"/>
                <a:gd name="connsiteX14" fmla="*/ 76068 w 365125"/>
                <a:gd name="connsiteY14" fmla="*/ 334698 h 365125"/>
                <a:gd name="connsiteX15" fmla="*/ 60854 w 365125"/>
                <a:gd name="connsiteY15" fmla="*/ 319484 h 365125"/>
                <a:gd name="connsiteX16" fmla="*/ 60854 w 365125"/>
                <a:gd name="connsiteY16" fmla="*/ 197776 h 365125"/>
                <a:gd name="connsiteX17" fmla="*/ 45641 w 365125"/>
                <a:gd name="connsiteY17" fmla="*/ 182563 h 365125"/>
                <a:gd name="connsiteX18" fmla="*/ 30427 w 365125"/>
                <a:gd name="connsiteY18" fmla="*/ 197776 h 365125"/>
                <a:gd name="connsiteX19" fmla="*/ 30427 w 365125"/>
                <a:gd name="connsiteY19" fmla="*/ 319484 h 365125"/>
                <a:gd name="connsiteX20" fmla="*/ 76068 w 365125"/>
                <a:gd name="connsiteY20" fmla="*/ 365125 h 365125"/>
                <a:gd name="connsiteX21" fmla="*/ 289057 w 365125"/>
                <a:gd name="connsiteY21" fmla="*/ 365125 h 365125"/>
                <a:gd name="connsiteX22" fmla="*/ 334698 w 365125"/>
                <a:gd name="connsiteY22" fmla="*/ 319484 h 365125"/>
                <a:gd name="connsiteX23" fmla="*/ 334698 w 365125"/>
                <a:gd name="connsiteY23" fmla="*/ 197776 h 365125"/>
                <a:gd name="connsiteX24" fmla="*/ 319484 w 365125"/>
                <a:gd name="connsiteY24" fmla="*/ 182563 h 365125"/>
                <a:gd name="connsiteX25" fmla="*/ 304271 w 365125"/>
                <a:gd name="connsiteY25" fmla="*/ 197776 h 365125"/>
                <a:gd name="connsiteX26" fmla="*/ 304271 w 365125"/>
                <a:gd name="connsiteY26" fmla="*/ 319484 h 365125"/>
                <a:gd name="connsiteX27" fmla="*/ 289057 w 365125"/>
                <a:gd name="connsiteY27" fmla="*/ 334698 h 365125"/>
                <a:gd name="connsiteX28" fmla="*/ 197776 w 365125"/>
                <a:gd name="connsiteY28" fmla="*/ 334698 h 365125"/>
                <a:gd name="connsiteX29" fmla="*/ 197776 w 365125"/>
                <a:gd name="connsiteY29" fmla="*/ 167349 h 365125"/>
                <a:gd name="connsiteX30" fmla="*/ 349911 w 365125"/>
                <a:gd name="connsiteY30" fmla="*/ 167349 h 365125"/>
                <a:gd name="connsiteX31" fmla="*/ 365125 w 365125"/>
                <a:gd name="connsiteY31" fmla="*/ 152135 h 365125"/>
                <a:gd name="connsiteX32" fmla="*/ 365125 w 365125"/>
                <a:gd name="connsiteY32" fmla="*/ 91281 h 365125"/>
                <a:gd name="connsiteX33" fmla="*/ 349911 w 365125"/>
                <a:gd name="connsiteY33" fmla="*/ 76068 h 365125"/>
                <a:gd name="connsiteX34" fmla="*/ 101931 w 365125"/>
                <a:gd name="connsiteY34" fmla="*/ 30427 h 365125"/>
                <a:gd name="connsiteX35" fmla="*/ 159742 w 365125"/>
                <a:gd name="connsiteY35" fmla="*/ 76068 h 365125"/>
                <a:gd name="connsiteX36" fmla="*/ 101931 w 365125"/>
                <a:gd name="connsiteY36" fmla="*/ 76068 h 365125"/>
                <a:gd name="connsiteX37" fmla="*/ 76068 w 365125"/>
                <a:gd name="connsiteY37" fmla="*/ 53247 h 365125"/>
                <a:gd name="connsiteX38" fmla="*/ 101931 w 365125"/>
                <a:gd name="connsiteY38" fmla="*/ 30427 h 365125"/>
                <a:gd name="connsiteX39" fmla="*/ 167349 w 365125"/>
                <a:gd name="connsiteY39" fmla="*/ 136922 h 365125"/>
                <a:gd name="connsiteX40" fmla="*/ 30427 w 365125"/>
                <a:gd name="connsiteY40" fmla="*/ 136922 h 365125"/>
                <a:gd name="connsiteX41" fmla="*/ 30427 w 365125"/>
                <a:gd name="connsiteY41" fmla="*/ 106495 h 365125"/>
                <a:gd name="connsiteX42" fmla="*/ 167349 w 365125"/>
                <a:gd name="connsiteY42" fmla="*/ 106495 h 365125"/>
                <a:gd name="connsiteX43" fmla="*/ 167349 w 365125"/>
                <a:gd name="connsiteY43" fmla="*/ 136922 h 365125"/>
                <a:gd name="connsiteX44" fmla="*/ 263194 w 365125"/>
                <a:gd name="connsiteY44" fmla="*/ 30427 h 365125"/>
                <a:gd name="connsiteX45" fmla="*/ 289057 w 365125"/>
                <a:gd name="connsiteY45" fmla="*/ 53247 h 365125"/>
                <a:gd name="connsiteX46" fmla="*/ 263194 w 365125"/>
                <a:gd name="connsiteY46" fmla="*/ 76068 h 365125"/>
                <a:gd name="connsiteX47" fmla="*/ 205383 w 365125"/>
                <a:gd name="connsiteY47" fmla="*/ 76068 h 365125"/>
                <a:gd name="connsiteX48" fmla="*/ 263194 w 365125"/>
                <a:gd name="connsiteY48" fmla="*/ 30427 h 365125"/>
                <a:gd name="connsiteX49" fmla="*/ 334698 w 365125"/>
                <a:gd name="connsiteY49" fmla="*/ 136922 h 365125"/>
                <a:gd name="connsiteX50" fmla="*/ 197776 w 365125"/>
                <a:gd name="connsiteY50" fmla="*/ 136922 h 365125"/>
                <a:gd name="connsiteX51" fmla="*/ 197776 w 365125"/>
                <a:gd name="connsiteY51" fmla="*/ 106495 h 365125"/>
                <a:gd name="connsiteX52" fmla="*/ 334698 w 365125"/>
                <a:gd name="connsiteY52" fmla="*/ 106495 h 365125"/>
                <a:gd name="connsiteX53" fmla="*/ 334698 w 365125"/>
                <a:gd name="connsiteY53" fmla="*/ 136922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5125" h="365125">
                  <a:moveTo>
                    <a:pt x="349911" y="76068"/>
                  </a:moveTo>
                  <a:lnTo>
                    <a:pt x="314920" y="76068"/>
                  </a:lnTo>
                  <a:cubicBezTo>
                    <a:pt x="317963" y="68461"/>
                    <a:pt x="319484" y="60854"/>
                    <a:pt x="319484" y="53247"/>
                  </a:cubicBezTo>
                  <a:cubicBezTo>
                    <a:pt x="319484" y="22820"/>
                    <a:pt x="295143" y="0"/>
                    <a:pt x="263194" y="0"/>
                  </a:cubicBezTo>
                  <a:cubicBezTo>
                    <a:pt x="222118" y="0"/>
                    <a:pt x="196255" y="28906"/>
                    <a:pt x="182563" y="53247"/>
                  </a:cubicBezTo>
                  <a:cubicBezTo>
                    <a:pt x="168870" y="28906"/>
                    <a:pt x="143007" y="0"/>
                    <a:pt x="101931" y="0"/>
                  </a:cubicBezTo>
                  <a:cubicBezTo>
                    <a:pt x="69982" y="0"/>
                    <a:pt x="45641" y="22820"/>
                    <a:pt x="45641" y="53247"/>
                  </a:cubicBezTo>
                  <a:cubicBezTo>
                    <a:pt x="45641" y="60854"/>
                    <a:pt x="47162" y="68461"/>
                    <a:pt x="50205" y="76068"/>
                  </a:cubicBezTo>
                  <a:lnTo>
                    <a:pt x="15214" y="76068"/>
                  </a:lnTo>
                  <a:cubicBezTo>
                    <a:pt x="6085" y="76068"/>
                    <a:pt x="0" y="82153"/>
                    <a:pt x="0" y="91281"/>
                  </a:cubicBezTo>
                  <a:lnTo>
                    <a:pt x="0" y="152135"/>
                  </a:lnTo>
                  <a:cubicBezTo>
                    <a:pt x="0" y="161264"/>
                    <a:pt x="6085" y="167349"/>
                    <a:pt x="15214" y="167349"/>
                  </a:cubicBezTo>
                  <a:lnTo>
                    <a:pt x="167349" y="167349"/>
                  </a:lnTo>
                  <a:lnTo>
                    <a:pt x="167349" y="334698"/>
                  </a:lnTo>
                  <a:lnTo>
                    <a:pt x="76068" y="334698"/>
                  </a:lnTo>
                  <a:cubicBezTo>
                    <a:pt x="66940" y="334698"/>
                    <a:pt x="60854" y="328613"/>
                    <a:pt x="60854" y="319484"/>
                  </a:cubicBezTo>
                  <a:lnTo>
                    <a:pt x="60854" y="197776"/>
                  </a:lnTo>
                  <a:cubicBezTo>
                    <a:pt x="60854" y="188648"/>
                    <a:pt x="54769" y="182563"/>
                    <a:pt x="45641" y="182563"/>
                  </a:cubicBezTo>
                  <a:cubicBezTo>
                    <a:pt x="36513" y="182563"/>
                    <a:pt x="30427" y="188648"/>
                    <a:pt x="30427" y="197776"/>
                  </a:cubicBezTo>
                  <a:lnTo>
                    <a:pt x="30427" y="319484"/>
                  </a:lnTo>
                  <a:cubicBezTo>
                    <a:pt x="30427" y="345347"/>
                    <a:pt x="50205" y="365125"/>
                    <a:pt x="76068" y="365125"/>
                  </a:cubicBezTo>
                  <a:lnTo>
                    <a:pt x="289057" y="365125"/>
                  </a:lnTo>
                  <a:cubicBezTo>
                    <a:pt x="314920" y="365125"/>
                    <a:pt x="334698" y="345347"/>
                    <a:pt x="334698" y="319484"/>
                  </a:cubicBezTo>
                  <a:lnTo>
                    <a:pt x="334698" y="197776"/>
                  </a:lnTo>
                  <a:cubicBezTo>
                    <a:pt x="334698" y="188648"/>
                    <a:pt x="328613" y="182563"/>
                    <a:pt x="319484" y="182563"/>
                  </a:cubicBezTo>
                  <a:cubicBezTo>
                    <a:pt x="310356" y="182563"/>
                    <a:pt x="304271" y="188648"/>
                    <a:pt x="304271" y="197776"/>
                  </a:cubicBezTo>
                  <a:lnTo>
                    <a:pt x="304271" y="319484"/>
                  </a:lnTo>
                  <a:cubicBezTo>
                    <a:pt x="304271" y="328613"/>
                    <a:pt x="298185" y="334698"/>
                    <a:pt x="289057" y="334698"/>
                  </a:cubicBezTo>
                  <a:lnTo>
                    <a:pt x="197776" y="334698"/>
                  </a:lnTo>
                  <a:lnTo>
                    <a:pt x="197776" y="167349"/>
                  </a:lnTo>
                  <a:lnTo>
                    <a:pt x="349911" y="167349"/>
                  </a:lnTo>
                  <a:cubicBezTo>
                    <a:pt x="359040" y="167349"/>
                    <a:pt x="365125" y="161264"/>
                    <a:pt x="365125" y="152135"/>
                  </a:cubicBezTo>
                  <a:lnTo>
                    <a:pt x="365125" y="91281"/>
                  </a:lnTo>
                  <a:cubicBezTo>
                    <a:pt x="365125" y="82153"/>
                    <a:pt x="359040" y="76068"/>
                    <a:pt x="349911" y="76068"/>
                  </a:cubicBezTo>
                  <a:close/>
                  <a:moveTo>
                    <a:pt x="101931" y="30427"/>
                  </a:moveTo>
                  <a:cubicBezTo>
                    <a:pt x="132358" y="30427"/>
                    <a:pt x="150614" y="56290"/>
                    <a:pt x="159742" y="76068"/>
                  </a:cubicBezTo>
                  <a:lnTo>
                    <a:pt x="101931" y="76068"/>
                  </a:lnTo>
                  <a:cubicBezTo>
                    <a:pt x="86717" y="76068"/>
                    <a:pt x="76068" y="65418"/>
                    <a:pt x="76068" y="53247"/>
                  </a:cubicBezTo>
                  <a:cubicBezTo>
                    <a:pt x="76068" y="41077"/>
                    <a:pt x="86717" y="30427"/>
                    <a:pt x="101931" y="30427"/>
                  </a:cubicBezTo>
                  <a:close/>
                  <a:moveTo>
                    <a:pt x="167349" y="136922"/>
                  </a:moveTo>
                  <a:lnTo>
                    <a:pt x="30427" y="136922"/>
                  </a:lnTo>
                  <a:lnTo>
                    <a:pt x="30427" y="106495"/>
                  </a:lnTo>
                  <a:lnTo>
                    <a:pt x="167349" y="106495"/>
                  </a:lnTo>
                  <a:lnTo>
                    <a:pt x="167349" y="136922"/>
                  </a:lnTo>
                  <a:close/>
                  <a:moveTo>
                    <a:pt x="263194" y="30427"/>
                  </a:moveTo>
                  <a:cubicBezTo>
                    <a:pt x="278408" y="30427"/>
                    <a:pt x="289057" y="41077"/>
                    <a:pt x="289057" y="53247"/>
                  </a:cubicBezTo>
                  <a:cubicBezTo>
                    <a:pt x="289057" y="65418"/>
                    <a:pt x="278408" y="76068"/>
                    <a:pt x="263194" y="76068"/>
                  </a:cubicBezTo>
                  <a:lnTo>
                    <a:pt x="205383" y="76068"/>
                  </a:lnTo>
                  <a:cubicBezTo>
                    <a:pt x="214511" y="56290"/>
                    <a:pt x="232767" y="30427"/>
                    <a:pt x="263194" y="30427"/>
                  </a:cubicBezTo>
                  <a:close/>
                  <a:moveTo>
                    <a:pt x="334698" y="136922"/>
                  </a:moveTo>
                  <a:lnTo>
                    <a:pt x="197776" y="136922"/>
                  </a:lnTo>
                  <a:lnTo>
                    <a:pt x="197776" y="106495"/>
                  </a:lnTo>
                  <a:lnTo>
                    <a:pt x="334698" y="106495"/>
                  </a:lnTo>
                  <a:lnTo>
                    <a:pt x="334698" y="136922"/>
                  </a:ln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grpSp>
          <p:nvGrpSpPr>
            <p:cNvPr id="52" name="Graphic 2188">
              <a:extLst>
                <a:ext uri="{FF2B5EF4-FFF2-40B4-BE49-F238E27FC236}">
                  <a16:creationId xmlns:a16="http://schemas.microsoft.com/office/drawing/2014/main" id="{9B92B6D7-B392-5AA9-919B-122B365092E5}"/>
                </a:ext>
              </a:extLst>
            </p:cNvPr>
            <p:cNvGrpSpPr>
              <a:grpSpLocks noChangeAspect="1"/>
            </p:cNvGrpSpPr>
            <p:nvPr/>
          </p:nvGrpSpPr>
          <p:grpSpPr>
            <a:xfrm>
              <a:off x="4325649" y="2546881"/>
              <a:ext cx="409515" cy="411480"/>
              <a:chOff x="10228387" y="3672992"/>
              <a:chExt cx="365125" cy="366877"/>
            </a:xfrm>
            <a:grpFill/>
          </p:grpSpPr>
          <p:sp>
            <p:nvSpPr>
              <p:cNvPr id="62" name="Freeform 38">
                <a:extLst>
                  <a:ext uri="{FF2B5EF4-FFF2-40B4-BE49-F238E27FC236}">
                    <a16:creationId xmlns:a16="http://schemas.microsoft.com/office/drawing/2014/main" id="{5AC1A142-6BAA-CD11-DDB6-90FA679FBB23}"/>
                  </a:ext>
                </a:extLst>
              </p:cNvPr>
              <p:cNvSpPr/>
              <p:nvPr/>
            </p:nvSpPr>
            <p:spPr>
              <a:xfrm>
                <a:off x="10228387" y="3947067"/>
                <a:ext cx="167348" cy="92802"/>
              </a:xfrm>
              <a:custGeom>
                <a:avLst/>
                <a:gdLst>
                  <a:gd name="connsiteX0" fmla="*/ 83674 w 167348"/>
                  <a:gd name="connsiteY0" fmla="*/ 0 h 92802"/>
                  <a:gd name="connsiteX1" fmla="*/ 16735 w 167348"/>
                  <a:gd name="connsiteY1" fmla="*/ 22820 h 92802"/>
                  <a:gd name="connsiteX2" fmla="*/ 0 w 167348"/>
                  <a:gd name="connsiteY2" fmla="*/ 59333 h 92802"/>
                  <a:gd name="connsiteX3" fmla="*/ 0 w 167348"/>
                  <a:gd name="connsiteY3" fmla="*/ 77589 h 92802"/>
                  <a:gd name="connsiteX4" fmla="*/ 15214 w 167348"/>
                  <a:gd name="connsiteY4" fmla="*/ 92803 h 92802"/>
                  <a:gd name="connsiteX5" fmla="*/ 152135 w 167348"/>
                  <a:gd name="connsiteY5" fmla="*/ 92803 h 92802"/>
                  <a:gd name="connsiteX6" fmla="*/ 167349 w 167348"/>
                  <a:gd name="connsiteY6" fmla="*/ 77589 h 92802"/>
                  <a:gd name="connsiteX7" fmla="*/ 167349 w 167348"/>
                  <a:gd name="connsiteY7" fmla="*/ 59333 h 92802"/>
                  <a:gd name="connsiteX8" fmla="*/ 152135 w 167348"/>
                  <a:gd name="connsiteY8" fmla="*/ 22820 h 92802"/>
                  <a:gd name="connsiteX9" fmla="*/ 83674 w 167348"/>
                  <a:gd name="connsiteY9" fmla="*/ 0 h 92802"/>
                  <a:gd name="connsiteX10" fmla="*/ 136922 w 167348"/>
                  <a:gd name="connsiteY10" fmla="*/ 62376 h 92802"/>
                  <a:gd name="connsiteX11" fmla="*/ 30427 w 167348"/>
                  <a:gd name="connsiteY11" fmla="*/ 62376 h 92802"/>
                  <a:gd name="connsiteX12" fmla="*/ 30427 w 167348"/>
                  <a:gd name="connsiteY12" fmla="*/ 59333 h 92802"/>
                  <a:gd name="connsiteX13" fmla="*/ 34991 w 167348"/>
                  <a:gd name="connsiteY13" fmla="*/ 47162 h 92802"/>
                  <a:gd name="connsiteX14" fmla="*/ 83674 w 167348"/>
                  <a:gd name="connsiteY14" fmla="*/ 30427 h 92802"/>
                  <a:gd name="connsiteX15" fmla="*/ 130836 w 167348"/>
                  <a:gd name="connsiteY15" fmla="*/ 45641 h 92802"/>
                  <a:gd name="connsiteX16" fmla="*/ 136922 w 167348"/>
                  <a:gd name="connsiteY16" fmla="*/ 59333 h 92802"/>
                  <a:gd name="connsiteX17" fmla="*/ 136922 w 167348"/>
                  <a:gd name="connsiteY17" fmla="*/ 62376 h 92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7348" h="92802">
                    <a:moveTo>
                      <a:pt x="83674" y="0"/>
                    </a:moveTo>
                    <a:cubicBezTo>
                      <a:pt x="59333" y="0"/>
                      <a:pt x="36513" y="7607"/>
                      <a:pt x="16735" y="22820"/>
                    </a:cubicBezTo>
                    <a:cubicBezTo>
                      <a:pt x="6085" y="31948"/>
                      <a:pt x="0" y="44119"/>
                      <a:pt x="0" y="59333"/>
                    </a:cubicBezTo>
                    <a:lnTo>
                      <a:pt x="0" y="77589"/>
                    </a:lnTo>
                    <a:cubicBezTo>
                      <a:pt x="0" y="86717"/>
                      <a:pt x="6085" y="92803"/>
                      <a:pt x="15214" y="92803"/>
                    </a:cubicBezTo>
                    <a:lnTo>
                      <a:pt x="152135" y="92803"/>
                    </a:lnTo>
                    <a:cubicBezTo>
                      <a:pt x="161264" y="92803"/>
                      <a:pt x="167349" y="86717"/>
                      <a:pt x="167349" y="77589"/>
                    </a:cubicBezTo>
                    <a:lnTo>
                      <a:pt x="167349" y="59333"/>
                    </a:lnTo>
                    <a:cubicBezTo>
                      <a:pt x="167349" y="47162"/>
                      <a:pt x="161264" y="33470"/>
                      <a:pt x="152135" y="22820"/>
                    </a:cubicBezTo>
                    <a:cubicBezTo>
                      <a:pt x="143007" y="16735"/>
                      <a:pt x="120187" y="0"/>
                      <a:pt x="83674" y="0"/>
                    </a:cubicBezTo>
                    <a:close/>
                    <a:moveTo>
                      <a:pt x="136922" y="62376"/>
                    </a:moveTo>
                    <a:lnTo>
                      <a:pt x="30427" y="62376"/>
                    </a:lnTo>
                    <a:lnTo>
                      <a:pt x="30427" y="59333"/>
                    </a:lnTo>
                    <a:cubicBezTo>
                      <a:pt x="30427" y="54769"/>
                      <a:pt x="31948" y="50205"/>
                      <a:pt x="34991" y="47162"/>
                    </a:cubicBezTo>
                    <a:cubicBezTo>
                      <a:pt x="44119" y="39555"/>
                      <a:pt x="59333" y="30427"/>
                      <a:pt x="83674" y="30427"/>
                    </a:cubicBezTo>
                    <a:cubicBezTo>
                      <a:pt x="109538" y="30427"/>
                      <a:pt x="126272" y="41077"/>
                      <a:pt x="130836" y="45641"/>
                    </a:cubicBezTo>
                    <a:cubicBezTo>
                      <a:pt x="133879" y="50205"/>
                      <a:pt x="136922" y="54769"/>
                      <a:pt x="136922" y="59333"/>
                    </a:cubicBezTo>
                    <a:lnTo>
                      <a:pt x="136922" y="62376"/>
                    </a:ln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sp>
            <p:nvSpPr>
              <p:cNvPr id="63" name="Freeform 39">
                <a:extLst>
                  <a:ext uri="{FF2B5EF4-FFF2-40B4-BE49-F238E27FC236}">
                    <a16:creationId xmlns:a16="http://schemas.microsoft.com/office/drawing/2014/main" id="{1B922396-C892-C6A9-F169-2DAAB0D7EF3D}"/>
                  </a:ext>
                </a:extLst>
              </p:cNvPr>
              <p:cNvSpPr/>
              <p:nvPr/>
            </p:nvSpPr>
            <p:spPr>
              <a:xfrm>
                <a:off x="10258814" y="3826880"/>
                <a:ext cx="106494" cy="106494"/>
              </a:xfrm>
              <a:custGeom>
                <a:avLst/>
                <a:gdLst>
                  <a:gd name="connsiteX0" fmla="*/ 53247 w 106494"/>
                  <a:gd name="connsiteY0" fmla="*/ 106495 h 106494"/>
                  <a:gd name="connsiteX1" fmla="*/ 106495 w 106494"/>
                  <a:gd name="connsiteY1" fmla="*/ 53247 h 106494"/>
                  <a:gd name="connsiteX2" fmla="*/ 53247 w 106494"/>
                  <a:gd name="connsiteY2" fmla="*/ 0 h 106494"/>
                  <a:gd name="connsiteX3" fmla="*/ 0 w 106494"/>
                  <a:gd name="connsiteY3" fmla="*/ 53247 h 106494"/>
                  <a:gd name="connsiteX4" fmla="*/ 53247 w 106494"/>
                  <a:gd name="connsiteY4" fmla="*/ 106495 h 106494"/>
                  <a:gd name="connsiteX5" fmla="*/ 53247 w 106494"/>
                  <a:gd name="connsiteY5" fmla="*/ 30427 h 106494"/>
                  <a:gd name="connsiteX6" fmla="*/ 76068 w 106494"/>
                  <a:gd name="connsiteY6" fmla="*/ 53247 h 106494"/>
                  <a:gd name="connsiteX7" fmla="*/ 53247 w 106494"/>
                  <a:gd name="connsiteY7" fmla="*/ 76068 h 106494"/>
                  <a:gd name="connsiteX8" fmla="*/ 30427 w 106494"/>
                  <a:gd name="connsiteY8" fmla="*/ 53247 h 106494"/>
                  <a:gd name="connsiteX9" fmla="*/ 53247 w 106494"/>
                  <a:gd name="connsiteY9" fmla="*/ 30427 h 1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94" h="106494">
                    <a:moveTo>
                      <a:pt x="53247" y="106495"/>
                    </a:moveTo>
                    <a:cubicBezTo>
                      <a:pt x="82153" y="106495"/>
                      <a:pt x="106495" y="82153"/>
                      <a:pt x="106495" y="53247"/>
                    </a:cubicBezTo>
                    <a:cubicBezTo>
                      <a:pt x="106495" y="24342"/>
                      <a:pt x="82153" y="0"/>
                      <a:pt x="53247" y="0"/>
                    </a:cubicBezTo>
                    <a:cubicBezTo>
                      <a:pt x="24342" y="0"/>
                      <a:pt x="0" y="24342"/>
                      <a:pt x="0" y="53247"/>
                    </a:cubicBezTo>
                    <a:cubicBezTo>
                      <a:pt x="0" y="82153"/>
                      <a:pt x="24342" y="106495"/>
                      <a:pt x="53247" y="106495"/>
                    </a:cubicBezTo>
                    <a:close/>
                    <a:moveTo>
                      <a:pt x="53247" y="30427"/>
                    </a:moveTo>
                    <a:cubicBezTo>
                      <a:pt x="65418" y="30427"/>
                      <a:pt x="76068" y="41077"/>
                      <a:pt x="76068" y="53247"/>
                    </a:cubicBezTo>
                    <a:cubicBezTo>
                      <a:pt x="76068" y="65418"/>
                      <a:pt x="65418" y="76068"/>
                      <a:pt x="53247" y="76068"/>
                    </a:cubicBezTo>
                    <a:cubicBezTo>
                      <a:pt x="41077" y="76068"/>
                      <a:pt x="30427" y="65418"/>
                      <a:pt x="30427" y="53247"/>
                    </a:cubicBezTo>
                    <a:cubicBezTo>
                      <a:pt x="30427" y="41077"/>
                      <a:pt x="41077" y="30427"/>
                      <a:pt x="53247" y="30427"/>
                    </a:cubicBez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sp>
            <p:nvSpPr>
              <p:cNvPr id="64" name="Freeform 40">
                <a:extLst>
                  <a:ext uri="{FF2B5EF4-FFF2-40B4-BE49-F238E27FC236}">
                    <a16:creationId xmlns:a16="http://schemas.microsoft.com/office/drawing/2014/main" id="{25884093-BCC7-56E7-31F5-E4E33E78DCB5}"/>
                  </a:ext>
                </a:extLst>
              </p:cNvPr>
              <p:cNvSpPr/>
              <p:nvPr/>
            </p:nvSpPr>
            <p:spPr>
              <a:xfrm>
                <a:off x="10426163" y="3947067"/>
                <a:ext cx="167348" cy="92802"/>
              </a:xfrm>
              <a:custGeom>
                <a:avLst/>
                <a:gdLst>
                  <a:gd name="connsiteX0" fmla="*/ 152135 w 167348"/>
                  <a:gd name="connsiteY0" fmla="*/ 22820 h 92802"/>
                  <a:gd name="connsiteX1" fmla="*/ 83674 w 167348"/>
                  <a:gd name="connsiteY1" fmla="*/ 0 h 92802"/>
                  <a:gd name="connsiteX2" fmla="*/ 16735 w 167348"/>
                  <a:gd name="connsiteY2" fmla="*/ 22820 h 92802"/>
                  <a:gd name="connsiteX3" fmla="*/ 0 w 167348"/>
                  <a:gd name="connsiteY3" fmla="*/ 59333 h 92802"/>
                  <a:gd name="connsiteX4" fmla="*/ 0 w 167348"/>
                  <a:gd name="connsiteY4" fmla="*/ 77589 h 92802"/>
                  <a:gd name="connsiteX5" fmla="*/ 15214 w 167348"/>
                  <a:gd name="connsiteY5" fmla="*/ 92803 h 92802"/>
                  <a:gd name="connsiteX6" fmla="*/ 152135 w 167348"/>
                  <a:gd name="connsiteY6" fmla="*/ 92803 h 92802"/>
                  <a:gd name="connsiteX7" fmla="*/ 167349 w 167348"/>
                  <a:gd name="connsiteY7" fmla="*/ 77589 h 92802"/>
                  <a:gd name="connsiteX8" fmla="*/ 167349 w 167348"/>
                  <a:gd name="connsiteY8" fmla="*/ 59333 h 92802"/>
                  <a:gd name="connsiteX9" fmla="*/ 152135 w 167348"/>
                  <a:gd name="connsiteY9" fmla="*/ 22820 h 92802"/>
                  <a:gd name="connsiteX10" fmla="*/ 136922 w 167348"/>
                  <a:gd name="connsiteY10" fmla="*/ 62376 h 92802"/>
                  <a:gd name="connsiteX11" fmla="*/ 30427 w 167348"/>
                  <a:gd name="connsiteY11" fmla="*/ 62376 h 92802"/>
                  <a:gd name="connsiteX12" fmla="*/ 30427 w 167348"/>
                  <a:gd name="connsiteY12" fmla="*/ 59333 h 92802"/>
                  <a:gd name="connsiteX13" fmla="*/ 34991 w 167348"/>
                  <a:gd name="connsiteY13" fmla="*/ 47162 h 92802"/>
                  <a:gd name="connsiteX14" fmla="*/ 83674 w 167348"/>
                  <a:gd name="connsiteY14" fmla="*/ 30427 h 92802"/>
                  <a:gd name="connsiteX15" fmla="*/ 130836 w 167348"/>
                  <a:gd name="connsiteY15" fmla="*/ 45641 h 92802"/>
                  <a:gd name="connsiteX16" fmla="*/ 136922 w 167348"/>
                  <a:gd name="connsiteY16" fmla="*/ 59333 h 92802"/>
                  <a:gd name="connsiteX17" fmla="*/ 136922 w 167348"/>
                  <a:gd name="connsiteY17" fmla="*/ 62376 h 92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7348" h="92802">
                    <a:moveTo>
                      <a:pt x="152135" y="22820"/>
                    </a:moveTo>
                    <a:cubicBezTo>
                      <a:pt x="144529" y="15214"/>
                      <a:pt x="120187" y="0"/>
                      <a:pt x="83674" y="0"/>
                    </a:cubicBezTo>
                    <a:cubicBezTo>
                      <a:pt x="59333" y="0"/>
                      <a:pt x="36512" y="7607"/>
                      <a:pt x="16735" y="22820"/>
                    </a:cubicBezTo>
                    <a:cubicBezTo>
                      <a:pt x="6085" y="31948"/>
                      <a:pt x="0" y="44119"/>
                      <a:pt x="0" y="59333"/>
                    </a:cubicBezTo>
                    <a:lnTo>
                      <a:pt x="0" y="77589"/>
                    </a:lnTo>
                    <a:cubicBezTo>
                      <a:pt x="0" y="86717"/>
                      <a:pt x="6085" y="92803"/>
                      <a:pt x="15214" y="92803"/>
                    </a:cubicBezTo>
                    <a:lnTo>
                      <a:pt x="152135" y="92803"/>
                    </a:lnTo>
                    <a:cubicBezTo>
                      <a:pt x="161264" y="92803"/>
                      <a:pt x="167349" y="86717"/>
                      <a:pt x="167349" y="77589"/>
                    </a:cubicBezTo>
                    <a:lnTo>
                      <a:pt x="167349" y="59333"/>
                    </a:lnTo>
                    <a:cubicBezTo>
                      <a:pt x="167349" y="47162"/>
                      <a:pt x="161264" y="33470"/>
                      <a:pt x="152135" y="22820"/>
                    </a:cubicBezTo>
                    <a:close/>
                    <a:moveTo>
                      <a:pt x="136922" y="62376"/>
                    </a:moveTo>
                    <a:lnTo>
                      <a:pt x="30427" y="62376"/>
                    </a:lnTo>
                    <a:lnTo>
                      <a:pt x="30427" y="59333"/>
                    </a:lnTo>
                    <a:cubicBezTo>
                      <a:pt x="30427" y="54769"/>
                      <a:pt x="31948" y="50205"/>
                      <a:pt x="34991" y="47162"/>
                    </a:cubicBezTo>
                    <a:cubicBezTo>
                      <a:pt x="44119" y="39555"/>
                      <a:pt x="59333" y="30427"/>
                      <a:pt x="83674" y="30427"/>
                    </a:cubicBezTo>
                    <a:cubicBezTo>
                      <a:pt x="109538" y="30427"/>
                      <a:pt x="126272" y="41077"/>
                      <a:pt x="130836" y="45641"/>
                    </a:cubicBezTo>
                    <a:cubicBezTo>
                      <a:pt x="133879" y="48683"/>
                      <a:pt x="136922" y="54769"/>
                      <a:pt x="136922" y="59333"/>
                    </a:cubicBezTo>
                    <a:lnTo>
                      <a:pt x="136922" y="62376"/>
                    </a:ln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sp>
            <p:nvSpPr>
              <p:cNvPr id="65" name="Freeform 41">
                <a:extLst>
                  <a:ext uri="{FF2B5EF4-FFF2-40B4-BE49-F238E27FC236}">
                    <a16:creationId xmlns:a16="http://schemas.microsoft.com/office/drawing/2014/main" id="{E1BBA71C-C3B2-7762-7AD3-1899A4A83E55}"/>
                  </a:ext>
                </a:extLst>
              </p:cNvPr>
              <p:cNvSpPr/>
              <p:nvPr/>
            </p:nvSpPr>
            <p:spPr>
              <a:xfrm>
                <a:off x="10456590" y="3826880"/>
                <a:ext cx="106494" cy="106494"/>
              </a:xfrm>
              <a:custGeom>
                <a:avLst/>
                <a:gdLst>
                  <a:gd name="connsiteX0" fmla="*/ 0 w 106494"/>
                  <a:gd name="connsiteY0" fmla="*/ 53247 h 106494"/>
                  <a:gd name="connsiteX1" fmla="*/ 53247 w 106494"/>
                  <a:gd name="connsiteY1" fmla="*/ 106495 h 106494"/>
                  <a:gd name="connsiteX2" fmla="*/ 106495 w 106494"/>
                  <a:gd name="connsiteY2" fmla="*/ 53247 h 106494"/>
                  <a:gd name="connsiteX3" fmla="*/ 53247 w 106494"/>
                  <a:gd name="connsiteY3" fmla="*/ 0 h 106494"/>
                  <a:gd name="connsiteX4" fmla="*/ 0 w 106494"/>
                  <a:gd name="connsiteY4" fmla="*/ 53247 h 106494"/>
                  <a:gd name="connsiteX5" fmla="*/ 53247 w 106494"/>
                  <a:gd name="connsiteY5" fmla="*/ 30427 h 106494"/>
                  <a:gd name="connsiteX6" fmla="*/ 76068 w 106494"/>
                  <a:gd name="connsiteY6" fmla="*/ 53247 h 106494"/>
                  <a:gd name="connsiteX7" fmla="*/ 53247 w 106494"/>
                  <a:gd name="connsiteY7" fmla="*/ 76068 h 106494"/>
                  <a:gd name="connsiteX8" fmla="*/ 30427 w 106494"/>
                  <a:gd name="connsiteY8" fmla="*/ 53247 h 106494"/>
                  <a:gd name="connsiteX9" fmla="*/ 53247 w 106494"/>
                  <a:gd name="connsiteY9" fmla="*/ 30427 h 1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94" h="106494">
                    <a:moveTo>
                      <a:pt x="0" y="53247"/>
                    </a:moveTo>
                    <a:cubicBezTo>
                      <a:pt x="0" y="82153"/>
                      <a:pt x="24342" y="106495"/>
                      <a:pt x="53247" y="106495"/>
                    </a:cubicBezTo>
                    <a:cubicBezTo>
                      <a:pt x="82153" y="106495"/>
                      <a:pt x="106495" y="82153"/>
                      <a:pt x="106495" y="53247"/>
                    </a:cubicBezTo>
                    <a:cubicBezTo>
                      <a:pt x="106495" y="24342"/>
                      <a:pt x="82153" y="0"/>
                      <a:pt x="53247" y="0"/>
                    </a:cubicBezTo>
                    <a:cubicBezTo>
                      <a:pt x="24342" y="0"/>
                      <a:pt x="0" y="24342"/>
                      <a:pt x="0" y="53247"/>
                    </a:cubicBezTo>
                    <a:close/>
                    <a:moveTo>
                      <a:pt x="53247" y="30427"/>
                    </a:moveTo>
                    <a:cubicBezTo>
                      <a:pt x="65418" y="30427"/>
                      <a:pt x="76068" y="41077"/>
                      <a:pt x="76068" y="53247"/>
                    </a:cubicBezTo>
                    <a:cubicBezTo>
                      <a:pt x="76068" y="65418"/>
                      <a:pt x="65418" y="76068"/>
                      <a:pt x="53247" y="76068"/>
                    </a:cubicBezTo>
                    <a:cubicBezTo>
                      <a:pt x="41077" y="76068"/>
                      <a:pt x="30427" y="65418"/>
                      <a:pt x="30427" y="53247"/>
                    </a:cubicBezTo>
                    <a:cubicBezTo>
                      <a:pt x="30427" y="41077"/>
                      <a:pt x="41077" y="30427"/>
                      <a:pt x="53247" y="30427"/>
                    </a:cubicBez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sp>
            <p:nvSpPr>
              <p:cNvPr id="66" name="Freeform 42">
                <a:extLst>
                  <a:ext uri="{FF2B5EF4-FFF2-40B4-BE49-F238E27FC236}">
                    <a16:creationId xmlns:a16="http://schemas.microsoft.com/office/drawing/2014/main" id="{44631A7B-85A2-4D75-0600-B79DD3B8E848}"/>
                  </a:ext>
                </a:extLst>
              </p:cNvPr>
              <p:cNvSpPr/>
              <p:nvPr/>
            </p:nvSpPr>
            <p:spPr>
              <a:xfrm>
                <a:off x="10333360" y="3672992"/>
                <a:ext cx="153853" cy="138674"/>
              </a:xfrm>
              <a:custGeom>
                <a:avLst/>
                <a:gdLst>
                  <a:gd name="connsiteX0" fmla="*/ 139965 w 153853"/>
                  <a:gd name="connsiteY0" fmla="*/ 15445 h 138674"/>
                  <a:gd name="connsiteX1" fmla="*/ 139965 w 153853"/>
                  <a:gd name="connsiteY1" fmla="*/ 15445 h 138674"/>
                  <a:gd name="connsiteX2" fmla="*/ 100409 w 153853"/>
                  <a:gd name="connsiteY2" fmla="*/ 231 h 138674"/>
                  <a:gd name="connsiteX3" fmla="*/ 77589 w 153853"/>
                  <a:gd name="connsiteY3" fmla="*/ 9359 h 138674"/>
                  <a:gd name="connsiteX4" fmla="*/ 53247 w 153853"/>
                  <a:gd name="connsiteY4" fmla="*/ 1753 h 138674"/>
                  <a:gd name="connsiteX5" fmla="*/ 15214 w 153853"/>
                  <a:gd name="connsiteY5" fmla="*/ 15445 h 138674"/>
                  <a:gd name="connsiteX6" fmla="*/ 0 w 153853"/>
                  <a:gd name="connsiteY6" fmla="*/ 48915 h 138674"/>
                  <a:gd name="connsiteX7" fmla="*/ 15214 w 153853"/>
                  <a:gd name="connsiteY7" fmla="*/ 82384 h 138674"/>
                  <a:gd name="connsiteX8" fmla="*/ 66940 w 153853"/>
                  <a:gd name="connsiteY8" fmla="*/ 134111 h 138674"/>
                  <a:gd name="connsiteX9" fmla="*/ 77589 w 153853"/>
                  <a:gd name="connsiteY9" fmla="*/ 138675 h 138674"/>
                  <a:gd name="connsiteX10" fmla="*/ 88239 w 153853"/>
                  <a:gd name="connsiteY10" fmla="*/ 134111 h 138674"/>
                  <a:gd name="connsiteX11" fmla="*/ 141486 w 153853"/>
                  <a:gd name="connsiteY11" fmla="*/ 82384 h 138674"/>
                  <a:gd name="connsiteX12" fmla="*/ 139965 w 153853"/>
                  <a:gd name="connsiteY12" fmla="*/ 15445 h 138674"/>
                  <a:gd name="connsiteX13" fmla="*/ 118666 w 153853"/>
                  <a:gd name="connsiteY13" fmla="*/ 62607 h 138674"/>
                  <a:gd name="connsiteX14" fmla="*/ 77589 w 153853"/>
                  <a:gd name="connsiteY14" fmla="*/ 102162 h 138674"/>
                  <a:gd name="connsiteX15" fmla="*/ 36513 w 153853"/>
                  <a:gd name="connsiteY15" fmla="*/ 61086 h 138674"/>
                  <a:gd name="connsiteX16" fmla="*/ 30427 w 153853"/>
                  <a:gd name="connsiteY16" fmla="*/ 48915 h 138674"/>
                  <a:gd name="connsiteX17" fmla="*/ 36513 w 153853"/>
                  <a:gd name="connsiteY17" fmla="*/ 36744 h 138674"/>
                  <a:gd name="connsiteX18" fmla="*/ 50205 w 153853"/>
                  <a:gd name="connsiteY18" fmla="*/ 32180 h 138674"/>
                  <a:gd name="connsiteX19" fmla="*/ 51726 w 153853"/>
                  <a:gd name="connsiteY19" fmla="*/ 32180 h 138674"/>
                  <a:gd name="connsiteX20" fmla="*/ 65418 w 153853"/>
                  <a:gd name="connsiteY20" fmla="*/ 39787 h 138674"/>
                  <a:gd name="connsiteX21" fmla="*/ 89760 w 153853"/>
                  <a:gd name="connsiteY21" fmla="*/ 39787 h 138674"/>
                  <a:gd name="connsiteX22" fmla="*/ 104973 w 153853"/>
                  <a:gd name="connsiteY22" fmla="*/ 32180 h 138674"/>
                  <a:gd name="connsiteX23" fmla="*/ 118666 w 153853"/>
                  <a:gd name="connsiteY23" fmla="*/ 36744 h 138674"/>
                  <a:gd name="connsiteX24" fmla="*/ 118666 w 153853"/>
                  <a:gd name="connsiteY24" fmla="*/ 62607 h 13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3853" h="138674">
                    <a:moveTo>
                      <a:pt x="139965" y="15445"/>
                    </a:moveTo>
                    <a:cubicBezTo>
                      <a:pt x="139965" y="15445"/>
                      <a:pt x="139965" y="15445"/>
                      <a:pt x="139965" y="15445"/>
                    </a:cubicBezTo>
                    <a:cubicBezTo>
                      <a:pt x="129315" y="4795"/>
                      <a:pt x="115623" y="-1290"/>
                      <a:pt x="100409" y="231"/>
                    </a:cubicBezTo>
                    <a:cubicBezTo>
                      <a:pt x="92803" y="1753"/>
                      <a:pt x="85196" y="4795"/>
                      <a:pt x="77589" y="9359"/>
                    </a:cubicBezTo>
                    <a:cubicBezTo>
                      <a:pt x="69982" y="4795"/>
                      <a:pt x="62376" y="1753"/>
                      <a:pt x="53247" y="1753"/>
                    </a:cubicBezTo>
                    <a:cubicBezTo>
                      <a:pt x="39555" y="231"/>
                      <a:pt x="25863" y="4795"/>
                      <a:pt x="15214" y="15445"/>
                    </a:cubicBezTo>
                    <a:cubicBezTo>
                      <a:pt x="6085" y="24573"/>
                      <a:pt x="0" y="36744"/>
                      <a:pt x="0" y="48915"/>
                    </a:cubicBezTo>
                    <a:cubicBezTo>
                      <a:pt x="0" y="62607"/>
                      <a:pt x="6085" y="74778"/>
                      <a:pt x="15214" y="82384"/>
                    </a:cubicBezTo>
                    <a:lnTo>
                      <a:pt x="66940" y="134111"/>
                    </a:lnTo>
                    <a:cubicBezTo>
                      <a:pt x="69982" y="137153"/>
                      <a:pt x="73025" y="138675"/>
                      <a:pt x="77589" y="138675"/>
                    </a:cubicBezTo>
                    <a:cubicBezTo>
                      <a:pt x="82153" y="138675"/>
                      <a:pt x="85196" y="137153"/>
                      <a:pt x="88239" y="134111"/>
                    </a:cubicBezTo>
                    <a:lnTo>
                      <a:pt x="141486" y="82384"/>
                    </a:lnTo>
                    <a:cubicBezTo>
                      <a:pt x="158221" y="64128"/>
                      <a:pt x="158221" y="35222"/>
                      <a:pt x="139965" y="15445"/>
                    </a:cubicBezTo>
                    <a:close/>
                    <a:moveTo>
                      <a:pt x="118666" y="62607"/>
                    </a:moveTo>
                    <a:lnTo>
                      <a:pt x="77589" y="102162"/>
                    </a:lnTo>
                    <a:lnTo>
                      <a:pt x="36513" y="61086"/>
                    </a:lnTo>
                    <a:cubicBezTo>
                      <a:pt x="31948" y="58043"/>
                      <a:pt x="30427" y="53479"/>
                      <a:pt x="30427" y="48915"/>
                    </a:cubicBezTo>
                    <a:cubicBezTo>
                      <a:pt x="30427" y="44351"/>
                      <a:pt x="31948" y="39787"/>
                      <a:pt x="36513" y="36744"/>
                    </a:cubicBezTo>
                    <a:cubicBezTo>
                      <a:pt x="39555" y="33701"/>
                      <a:pt x="44119" y="32180"/>
                      <a:pt x="50205" y="32180"/>
                    </a:cubicBezTo>
                    <a:cubicBezTo>
                      <a:pt x="50205" y="32180"/>
                      <a:pt x="51726" y="32180"/>
                      <a:pt x="51726" y="32180"/>
                    </a:cubicBezTo>
                    <a:cubicBezTo>
                      <a:pt x="57811" y="32180"/>
                      <a:pt x="62376" y="35222"/>
                      <a:pt x="65418" y="39787"/>
                    </a:cubicBezTo>
                    <a:cubicBezTo>
                      <a:pt x="71504" y="47393"/>
                      <a:pt x="83674" y="47393"/>
                      <a:pt x="89760" y="39787"/>
                    </a:cubicBezTo>
                    <a:cubicBezTo>
                      <a:pt x="92803" y="35222"/>
                      <a:pt x="98888" y="32180"/>
                      <a:pt x="104973" y="32180"/>
                    </a:cubicBezTo>
                    <a:cubicBezTo>
                      <a:pt x="111059" y="32180"/>
                      <a:pt x="115623" y="33701"/>
                      <a:pt x="118666" y="36744"/>
                    </a:cubicBezTo>
                    <a:cubicBezTo>
                      <a:pt x="124751" y="44351"/>
                      <a:pt x="124751" y="55000"/>
                      <a:pt x="118666" y="62607"/>
                    </a:cubicBez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grpSp>
        <p:sp>
          <p:nvSpPr>
            <p:cNvPr id="61" name="Freeform 46">
              <a:extLst>
                <a:ext uri="{FF2B5EF4-FFF2-40B4-BE49-F238E27FC236}">
                  <a16:creationId xmlns:a16="http://schemas.microsoft.com/office/drawing/2014/main" id="{AF61C04C-E0E5-8D9E-82D3-A85C2CF09A2D}"/>
                </a:ext>
              </a:extLst>
            </p:cNvPr>
            <p:cNvSpPr/>
            <p:nvPr/>
          </p:nvSpPr>
          <p:spPr>
            <a:xfrm>
              <a:off x="5862658" y="3703848"/>
              <a:ext cx="308609" cy="411480"/>
            </a:xfrm>
            <a:custGeom>
              <a:avLst/>
              <a:gdLst>
                <a:gd name="connsiteX0" fmla="*/ 272322 w 273843"/>
                <a:gd name="connsiteY0" fmla="*/ 130836 h 365125"/>
                <a:gd name="connsiteX1" fmla="*/ 226682 w 273843"/>
                <a:gd name="connsiteY1" fmla="*/ 9128 h 365125"/>
                <a:gd name="connsiteX2" fmla="*/ 212990 w 273843"/>
                <a:gd name="connsiteY2" fmla="*/ 0 h 365125"/>
                <a:gd name="connsiteX3" fmla="*/ 60854 w 273843"/>
                <a:gd name="connsiteY3" fmla="*/ 0 h 365125"/>
                <a:gd name="connsiteX4" fmla="*/ 47162 w 273843"/>
                <a:gd name="connsiteY4" fmla="*/ 9128 h 365125"/>
                <a:gd name="connsiteX5" fmla="*/ 1521 w 273843"/>
                <a:gd name="connsiteY5" fmla="*/ 130836 h 365125"/>
                <a:gd name="connsiteX6" fmla="*/ 0 w 273843"/>
                <a:gd name="connsiteY6" fmla="*/ 139965 h 365125"/>
                <a:gd name="connsiteX7" fmla="*/ 45641 w 273843"/>
                <a:gd name="connsiteY7" fmla="*/ 352954 h 365125"/>
                <a:gd name="connsiteX8" fmla="*/ 60854 w 273843"/>
                <a:gd name="connsiteY8" fmla="*/ 365125 h 365125"/>
                <a:gd name="connsiteX9" fmla="*/ 212990 w 273843"/>
                <a:gd name="connsiteY9" fmla="*/ 365125 h 365125"/>
                <a:gd name="connsiteX10" fmla="*/ 228203 w 273843"/>
                <a:gd name="connsiteY10" fmla="*/ 352954 h 365125"/>
                <a:gd name="connsiteX11" fmla="*/ 273844 w 273843"/>
                <a:gd name="connsiteY11" fmla="*/ 139965 h 365125"/>
                <a:gd name="connsiteX12" fmla="*/ 272322 w 273843"/>
                <a:gd name="connsiteY12" fmla="*/ 130836 h 365125"/>
                <a:gd name="connsiteX13" fmla="*/ 200819 w 273843"/>
                <a:gd name="connsiteY13" fmla="*/ 334698 h 365125"/>
                <a:gd name="connsiteX14" fmla="*/ 73025 w 273843"/>
                <a:gd name="connsiteY14" fmla="*/ 334698 h 365125"/>
                <a:gd name="connsiteX15" fmla="*/ 30427 w 273843"/>
                <a:gd name="connsiteY15" fmla="*/ 138443 h 365125"/>
                <a:gd name="connsiteX16" fmla="*/ 71504 w 273843"/>
                <a:gd name="connsiteY16" fmla="*/ 30427 h 365125"/>
                <a:gd name="connsiteX17" fmla="*/ 202340 w 273843"/>
                <a:gd name="connsiteY17" fmla="*/ 30427 h 365125"/>
                <a:gd name="connsiteX18" fmla="*/ 243417 w 273843"/>
                <a:gd name="connsiteY18" fmla="*/ 138443 h 365125"/>
                <a:gd name="connsiteX19" fmla="*/ 200819 w 273843"/>
                <a:gd name="connsiteY19" fmla="*/ 334698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3843" h="365125">
                  <a:moveTo>
                    <a:pt x="272322" y="130836"/>
                  </a:moveTo>
                  <a:lnTo>
                    <a:pt x="226682" y="9128"/>
                  </a:lnTo>
                  <a:cubicBezTo>
                    <a:pt x="225160" y="4564"/>
                    <a:pt x="219075" y="0"/>
                    <a:pt x="212990" y="0"/>
                  </a:cubicBezTo>
                  <a:lnTo>
                    <a:pt x="60854" y="0"/>
                  </a:lnTo>
                  <a:cubicBezTo>
                    <a:pt x="54769" y="0"/>
                    <a:pt x="48683" y="4564"/>
                    <a:pt x="47162" y="9128"/>
                  </a:cubicBezTo>
                  <a:lnTo>
                    <a:pt x="1521" y="130836"/>
                  </a:lnTo>
                  <a:cubicBezTo>
                    <a:pt x="0" y="133879"/>
                    <a:pt x="0" y="136922"/>
                    <a:pt x="0" y="139965"/>
                  </a:cubicBezTo>
                  <a:lnTo>
                    <a:pt x="45641" y="352954"/>
                  </a:lnTo>
                  <a:cubicBezTo>
                    <a:pt x="47162" y="360561"/>
                    <a:pt x="53247" y="365125"/>
                    <a:pt x="60854" y="365125"/>
                  </a:cubicBezTo>
                  <a:lnTo>
                    <a:pt x="212990" y="365125"/>
                  </a:lnTo>
                  <a:cubicBezTo>
                    <a:pt x="220596" y="365125"/>
                    <a:pt x="226682" y="360561"/>
                    <a:pt x="228203" y="352954"/>
                  </a:cubicBezTo>
                  <a:lnTo>
                    <a:pt x="273844" y="139965"/>
                  </a:lnTo>
                  <a:cubicBezTo>
                    <a:pt x="273844" y="136922"/>
                    <a:pt x="273844" y="133879"/>
                    <a:pt x="272322" y="130836"/>
                  </a:cubicBezTo>
                  <a:close/>
                  <a:moveTo>
                    <a:pt x="200819" y="334698"/>
                  </a:moveTo>
                  <a:lnTo>
                    <a:pt x="73025" y="334698"/>
                  </a:lnTo>
                  <a:lnTo>
                    <a:pt x="30427" y="138443"/>
                  </a:lnTo>
                  <a:lnTo>
                    <a:pt x="71504" y="30427"/>
                  </a:lnTo>
                  <a:lnTo>
                    <a:pt x="202340" y="30427"/>
                  </a:lnTo>
                  <a:lnTo>
                    <a:pt x="243417" y="138443"/>
                  </a:lnTo>
                  <a:lnTo>
                    <a:pt x="200819" y="334698"/>
                  </a:ln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sp>
          <p:nvSpPr>
            <p:cNvPr id="54" name="Graphic 2518">
              <a:extLst>
                <a:ext uri="{FF2B5EF4-FFF2-40B4-BE49-F238E27FC236}">
                  <a16:creationId xmlns:a16="http://schemas.microsoft.com/office/drawing/2014/main" id="{08F27BFD-55CD-E95D-6900-D02AD60131AD}"/>
                </a:ext>
              </a:extLst>
            </p:cNvPr>
            <p:cNvSpPr>
              <a:spLocks noChangeAspect="1"/>
            </p:cNvSpPr>
            <p:nvPr/>
          </p:nvSpPr>
          <p:spPr>
            <a:xfrm>
              <a:off x="1374966" y="2546881"/>
              <a:ext cx="412416" cy="411480"/>
            </a:xfrm>
            <a:custGeom>
              <a:avLst/>
              <a:gdLst>
                <a:gd name="connsiteX0" fmla="*/ 319484 w 334697"/>
                <a:gd name="connsiteY0" fmla="*/ 44880 h 333937"/>
                <a:gd name="connsiteX1" fmla="*/ 176477 w 334697"/>
                <a:gd name="connsiteY1" fmla="*/ 2282 h 333937"/>
                <a:gd name="connsiteX2" fmla="*/ 159742 w 334697"/>
                <a:gd name="connsiteY2" fmla="*/ 2282 h 333937"/>
                <a:gd name="connsiteX3" fmla="*/ 15214 w 334697"/>
                <a:gd name="connsiteY3" fmla="*/ 44880 h 333937"/>
                <a:gd name="connsiteX4" fmla="*/ 0 w 334697"/>
                <a:gd name="connsiteY4" fmla="*/ 60093 h 333937"/>
                <a:gd name="connsiteX5" fmla="*/ 161264 w 334697"/>
                <a:gd name="connsiteY5" fmla="*/ 332416 h 333937"/>
                <a:gd name="connsiteX6" fmla="*/ 167349 w 334697"/>
                <a:gd name="connsiteY6" fmla="*/ 333937 h 333937"/>
                <a:gd name="connsiteX7" fmla="*/ 173434 w 334697"/>
                <a:gd name="connsiteY7" fmla="*/ 332416 h 333937"/>
                <a:gd name="connsiteX8" fmla="*/ 334698 w 334697"/>
                <a:gd name="connsiteY8" fmla="*/ 60093 h 333937"/>
                <a:gd name="connsiteX9" fmla="*/ 319484 w 334697"/>
                <a:gd name="connsiteY9" fmla="*/ 44880 h 333937"/>
                <a:gd name="connsiteX10" fmla="*/ 152135 w 334697"/>
                <a:gd name="connsiteY10" fmla="*/ 294382 h 333937"/>
                <a:gd name="connsiteX11" fmla="*/ 53247 w 334697"/>
                <a:gd name="connsiteY11" fmla="*/ 181802 h 333937"/>
                <a:gd name="connsiteX12" fmla="*/ 152135 w 334697"/>
                <a:gd name="connsiteY12" fmla="*/ 181802 h 333937"/>
                <a:gd name="connsiteX13" fmla="*/ 152135 w 334697"/>
                <a:gd name="connsiteY13" fmla="*/ 294382 h 333937"/>
                <a:gd name="connsiteX14" fmla="*/ 152135 w 334697"/>
                <a:gd name="connsiteY14" fmla="*/ 151375 h 333937"/>
                <a:gd name="connsiteX15" fmla="*/ 42598 w 334697"/>
                <a:gd name="connsiteY15" fmla="*/ 151375 h 333937"/>
                <a:gd name="connsiteX16" fmla="*/ 30427 w 334697"/>
                <a:gd name="connsiteY16" fmla="*/ 75307 h 333937"/>
                <a:gd name="connsiteX17" fmla="*/ 152135 w 334697"/>
                <a:gd name="connsiteY17" fmla="*/ 41837 h 333937"/>
                <a:gd name="connsiteX18" fmla="*/ 152135 w 334697"/>
                <a:gd name="connsiteY18" fmla="*/ 151375 h 333937"/>
                <a:gd name="connsiteX19" fmla="*/ 182563 w 334697"/>
                <a:gd name="connsiteY19" fmla="*/ 294382 h 333937"/>
                <a:gd name="connsiteX20" fmla="*/ 182563 w 334697"/>
                <a:gd name="connsiteY20" fmla="*/ 181802 h 333937"/>
                <a:gd name="connsiteX21" fmla="*/ 281451 w 334697"/>
                <a:gd name="connsiteY21" fmla="*/ 181802 h 333937"/>
                <a:gd name="connsiteX22" fmla="*/ 182563 w 334697"/>
                <a:gd name="connsiteY22" fmla="*/ 294382 h 333937"/>
                <a:gd name="connsiteX23" fmla="*/ 292100 w 334697"/>
                <a:gd name="connsiteY23" fmla="*/ 151375 h 333937"/>
                <a:gd name="connsiteX24" fmla="*/ 182563 w 334697"/>
                <a:gd name="connsiteY24" fmla="*/ 151375 h 333937"/>
                <a:gd name="connsiteX25" fmla="*/ 182563 w 334697"/>
                <a:gd name="connsiteY25" fmla="*/ 40316 h 333937"/>
                <a:gd name="connsiteX26" fmla="*/ 304271 w 334697"/>
                <a:gd name="connsiteY26" fmla="*/ 75307 h 333937"/>
                <a:gd name="connsiteX27" fmla="*/ 292100 w 334697"/>
                <a:gd name="connsiteY27" fmla="*/ 151375 h 3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4697" h="333937">
                  <a:moveTo>
                    <a:pt x="319484" y="44880"/>
                  </a:moveTo>
                  <a:cubicBezTo>
                    <a:pt x="270801" y="44880"/>
                    <a:pt x="214511" y="28145"/>
                    <a:pt x="176477" y="2282"/>
                  </a:cubicBezTo>
                  <a:cubicBezTo>
                    <a:pt x="171913" y="-761"/>
                    <a:pt x="164306" y="-761"/>
                    <a:pt x="159742" y="2282"/>
                  </a:cubicBezTo>
                  <a:cubicBezTo>
                    <a:pt x="120187" y="28145"/>
                    <a:pt x="63897" y="44880"/>
                    <a:pt x="15214" y="44880"/>
                  </a:cubicBezTo>
                  <a:cubicBezTo>
                    <a:pt x="6085" y="44880"/>
                    <a:pt x="0" y="50965"/>
                    <a:pt x="0" y="60093"/>
                  </a:cubicBezTo>
                  <a:cubicBezTo>
                    <a:pt x="0" y="187887"/>
                    <a:pt x="60854" y="289818"/>
                    <a:pt x="161264" y="332416"/>
                  </a:cubicBezTo>
                  <a:cubicBezTo>
                    <a:pt x="162785" y="333937"/>
                    <a:pt x="165828" y="333937"/>
                    <a:pt x="167349" y="333937"/>
                  </a:cubicBezTo>
                  <a:cubicBezTo>
                    <a:pt x="168870" y="333937"/>
                    <a:pt x="171913" y="333937"/>
                    <a:pt x="173434" y="332416"/>
                  </a:cubicBezTo>
                  <a:cubicBezTo>
                    <a:pt x="273844" y="289818"/>
                    <a:pt x="334698" y="187887"/>
                    <a:pt x="334698" y="60093"/>
                  </a:cubicBezTo>
                  <a:cubicBezTo>
                    <a:pt x="334698" y="50965"/>
                    <a:pt x="328613" y="44880"/>
                    <a:pt x="319484" y="44880"/>
                  </a:cubicBezTo>
                  <a:close/>
                  <a:moveTo>
                    <a:pt x="152135" y="294382"/>
                  </a:moveTo>
                  <a:cubicBezTo>
                    <a:pt x="108016" y="270040"/>
                    <a:pt x="74546" y="230485"/>
                    <a:pt x="53247" y="181802"/>
                  </a:cubicBezTo>
                  <a:lnTo>
                    <a:pt x="152135" y="181802"/>
                  </a:lnTo>
                  <a:lnTo>
                    <a:pt x="152135" y="294382"/>
                  </a:lnTo>
                  <a:close/>
                  <a:moveTo>
                    <a:pt x="152135" y="151375"/>
                  </a:moveTo>
                  <a:lnTo>
                    <a:pt x="42598" y="151375"/>
                  </a:lnTo>
                  <a:cubicBezTo>
                    <a:pt x="36513" y="127033"/>
                    <a:pt x="31948" y="101170"/>
                    <a:pt x="30427" y="75307"/>
                  </a:cubicBezTo>
                  <a:cubicBezTo>
                    <a:pt x="71504" y="72264"/>
                    <a:pt x="115623" y="60093"/>
                    <a:pt x="152135" y="41837"/>
                  </a:cubicBezTo>
                  <a:lnTo>
                    <a:pt x="152135" y="151375"/>
                  </a:lnTo>
                  <a:close/>
                  <a:moveTo>
                    <a:pt x="182563" y="294382"/>
                  </a:moveTo>
                  <a:lnTo>
                    <a:pt x="182563" y="181802"/>
                  </a:lnTo>
                  <a:lnTo>
                    <a:pt x="281451" y="181802"/>
                  </a:lnTo>
                  <a:cubicBezTo>
                    <a:pt x="260152" y="230485"/>
                    <a:pt x="226682" y="270040"/>
                    <a:pt x="182563" y="294382"/>
                  </a:cubicBezTo>
                  <a:close/>
                  <a:moveTo>
                    <a:pt x="292100" y="151375"/>
                  </a:moveTo>
                  <a:lnTo>
                    <a:pt x="182563" y="151375"/>
                  </a:lnTo>
                  <a:lnTo>
                    <a:pt x="182563" y="40316"/>
                  </a:lnTo>
                  <a:cubicBezTo>
                    <a:pt x="219075" y="60093"/>
                    <a:pt x="263194" y="72264"/>
                    <a:pt x="304271" y="75307"/>
                  </a:cubicBezTo>
                  <a:cubicBezTo>
                    <a:pt x="302749" y="101170"/>
                    <a:pt x="298185" y="127033"/>
                    <a:pt x="292100" y="151375"/>
                  </a:cubicBez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sp>
          <p:nvSpPr>
            <p:cNvPr id="55" name="Graphic 2742">
              <a:extLst>
                <a:ext uri="{FF2B5EF4-FFF2-40B4-BE49-F238E27FC236}">
                  <a16:creationId xmlns:a16="http://schemas.microsoft.com/office/drawing/2014/main" id="{2D74C1F6-2A8F-2A6B-6D1B-B4544D91B76C}"/>
                </a:ext>
              </a:extLst>
            </p:cNvPr>
            <p:cNvSpPr>
              <a:spLocks noChangeAspect="1"/>
            </p:cNvSpPr>
            <p:nvPr/>
          </p:nvSpPr>
          <p:spPr>
            <a:xfrm>
              <a:off x="2887627" y="3703848"/>
              <a:ext cx="377189" cy="411480"/>
            </a:xfrm>
            <a:custGeom>
              <a:avLst/>
              <a:gdLst>
                <a:gd name="connsiteX0" fmla="*/ 334698 w 334697"/>
                <a:gd name="connsiteY0" fmla="*/ 197776 h 365125"/>
                <a:gd name="connsiteX1" fmla="*/ 331655 w 334697"/>
                <a:gd name="connsiteY1" fmla="*/ 164306 h 365125"/>
                <a:gd name="connsiteX2" fmla="*/ 313399 w 334697"/>
                <a:gd name="connsiteY2" fmla="*/ 152135 h 365125"/>
                <a:gd name="connsiteX3" fmla="*/ 301228 w 334697"/>
                <a:gd name="connsiteY3" fmla="*/ 170392 h 365125"/>
                <a:gd name="connsiteX4" fmla="*/ 304271 w 334697"/>
                <a:gd name="connsiteY4" fmla="*/ 197776 h 365125"/>
                <a:gd name="connsiteX5" fmla="*/ 292100 w 334697"/>
                <a:gd name="connsiteY5" fmla="*/ 254066 h 365125"/>
                <a:gd name="connsiteX6" fmla="*/ 260152 w 334697"/>
                <a:gd name="connsiteY6" fmla="*/ 244938 h 365125"/>
                <a:gd name="connsiteX7" fmla="*/ 219075 w 334697"/>
                <a:gd name="connsiteY7" fmla="*/ 229724 h 365125"/>
                <a:gd name="connsiteX8" fmla="*/ 176477 w 334697"/>
                <a:gd name="connsiteY8" fmla="*/ 214511 h 365125"/>
                <a:gd name="connsiteX9" fmla="*/ 130836 w 334697"/>
                <a:gd name="connsiteY9" fmla="*/ 276886 h 365125"/>
                <a:gd name="connsiteX10" fmla="*/ 136922 w 334697"/>
                <a:gd name="connsiteY10" fmla="*/ 331655 h 365125"/>
                <a:gd name="connsiteX11" fmla="*/ 89760 w 334697"/>
                <a:gd name="connsiteY11" fmla="*/ 310356 h 365125"/>
                <a:gd name="connsiteX12" fmla="*/ 97367 w 334697"/>
                <a:gd name="connsiteY12" fmla="*/ 299707 h 365125"/>
                <a:gd name="connsiteX13" fmla="*/ 97367 w 334697"/>
                <a:gd name="connsiteY13" fmla="*/ 228203 h 365125"/>
                <a:gd name="connsiteX14" fmla="*/ 85196 w 334697"/>
                <a:gd name="connsiteY14" fmla="*/ 212990 h 365125"/>
                <a:gd name="connsiteX15" fmla="*/ 73025 w 334697"/>
                <a:gd name="connsiteY15" fmla="*/ 197776 h 365125"/>
                <a:gd name="connsiteX16" fmla="*/ 89760 w 334697"/>
                <a:gd name="connsiteY16" fmla="*/ 188648 h 365125"/>
                <a:gd name="connsiteX17" fmla="*/ 124751 w 334697"/>
                <a:gd name="connsiteY17" fmla="*/ 164306 h 365125"/>
                <a:gd name="connsiteX18" fmla="*/ 118666 w 334697"/>
                <a:gd name="connsiteY18" fmla="*/ 92803 h 365125"/>
                <a:gd name="connsiteX19" fmla="*/ 117144 w 334697"/>
                <a:gd name="connsiteY19" fmla="*/ 91281 h 365125"/>
                <a:gd name="connsiteX20" fmla="*/ 104973 w 334697"/>
                <a:gd name="connsiteY20" fmla="*/ 76068 h 365125"/>
                <a:gd name="connsiteX21" fmla="*/ 167349 w 334697"/>
                <a:gd name="connsiteY21" fmla="*/ 60854 h 365125"/>
                <a:gd name="connsiteX22" fmla="*/ 168870 w 334697"/>
                <a:gd name="connsiteY22" fmla="*/ 60854 h 365125"/>
                <a:gd name="connsiteX23" fmla="*/ 167349 w 334697"/>
                <a:gd name="connsiteY23" fmla="*/ 76068 h 365125"/>
                <a:gd name="connsiteX24" fmla="*/ 232767 w 334697"/>
                <a:gd name="connsiteY24" fmla="*/ 179520 h 365125"/>
                <a:gd name="connsiteX25" fmla="*/ 243417 w 334697"/>
                <a:gd name="connsiteY25" fmla="*/ 182563 h 365125"/>
                <a:gd name="connsiteX26" fmla="*/ 254066 w 334697"/>
                <a:gd name="connsiteY26" fmla="*/ 179520 h 365125"/>
                <a:gd name="connsiteX27" fmla="*/ 319484 w 334697"/>
                <a:gd name="connsiteY27" fmla="*/ 76068 h 365125"/>
                <a:gd name="connsiteX28" fmla="*/ 243417 w 334697"/>
                <a:gd name="connsiteY28" fmla="*/ 0 h 365125"/>
                <a:gd name="connsiteX29" fmla="*/ 182563 w 334697"/>
                <a:gd name="connsiteY29" fmla="*/ 30427 h 365125"/>
                <a:gd name="connsiteX30" fmla="*/ 167349 w 334697"/>
                <a:gd name="connsiteY30" fmla="*/ 30427 h 365125"/>
                <a:gd name="connsiteX31" fmla="*/ 0 w 334697"/>
                <a:gd name="connsiteY31" fmla="*/ 197776 h 365125"/>
                <a:gd name="connsiteX32" fmla="*/ 167349 w 334697"/>
                <a:gd name="connsiteY32" fmla="*/ 365125 h 365125"/>
                <a:gd name="connsiteX33" fmla="*/ 167349 w 334697"/>
                <a:gd name="connsiteY33" fmla="*/ 365125 h 365125"/>
                <a:gd name="connsiteX34" fmla="*/ 167349 w 334697"/>
                <a:gd name="connsiteY34" fmla="*/ 365125 h 365125"/>
                <a:gd name="connsiteX35" fmla="*/ 167349 w 334697"/>
                <a:gd name="connsiteY35" fmla="*/ 365125 h 365125"/>
                <a:gd name="connsiteX36" fmla="*/ 296664 w 334697"/>
                <a:gd name="connsiteY36" fmla="*/ 302749 h 365125"/>
                <a:gd name="connsiteX37" fmla="*/ 302749 w 334697"/>
                <a:gd name="connsiteY37" fmla="*/ 295143 h 365125"/>
                <a:gd name="connsiteX38" fmla="*/ 302749 w 334697"/>
                <a:gd name="connsiteY38" fmla="*/ 293621 h 365125"/>
                <a:gd name="connsiteX39" fmla="*/ 334698 w 334697"/>
                <a:gd name="connsiteY39" fmla="*/ 197776 h 365125"/>
                <a:gd name="connsiteX40" fmla="*/ 243417 w 334697"/>
                <a:gd name="connsiteY40" fmla="*/ 30427 h 365125"/>
                <a:gd name="connsiteX41" fmla="*/ 289057 w 334697"/>
                <a:gd name="connsiteY41" fmla="*/ 76068 h 365125"/>
                <a:gd name="connsiteX42" fmla="*/ 243417 w 334697"/>
                <a:gd name="connsiteY42" fmla="*/ 146050 h 365125"/>
                <a:gd name="connsiteX43" fmla="*/ 197776 w 334697"/>
                <a:gd name="connsiteY43" fmla="*/ 76068 h 365125"/>
                <a:gd name="connsiteX44" fmla="*/ 202340 w 334697"/>
                <a:gd name="connsiteY44" fmla="*/ 56290 h 365125"/>
                <a:gd name="connsiteX45" fmla="*/ 202340 w 334697"/>
                <a:gd name="connsiteY45" fmla="*/ 54769 h 365125"/>
                <a:gd name="connsiteX46" fmla="*/ 243417 w 334697"/>
                <a:gd name="connsiteY46" fmla="*/ 30427 h 365125"/>
                <a:gd name="connsiteX47" fmla="*/ 30427 w 334697"/>
                <a:gd name="connsiteY47" fmla="*/ 197776 h 365125"/>
                <a:gd name="connsiteX48" fmla="*/ 79110 w 334697"/>
                <a:gd name="connsiteY48" fmla="*/ 92803 h 365125"/>
                <a:gd name="connsiteX49" fmla="*/ 91281 w 334697"/>
                <a:gd name="connsiteY49" fmla="*/ 108016 h 365125"/>
                <a:gd name="connsiteX50" fmla="*/ 98888 w 334697"/>
                <a:gd name="connsiteY50" fmla="*/ 146050 h 365125"/>
                <a:gd name="connsiteX51" fmla="*/ 74546 w 334697"/>
                <a:gd name="connsiteY51" fmla="*/ 161264 h 365125"/>
                <a:gd name="connsiteX52" fmla="*/ 41077 w 334697"/>
                <a:gd name="connsiteY52" fmla="*/ 196255 h 365125"/>
                <a:gd name="connsiteX53" fmla="*/ 60854 w 334697"/>
                <a:gd name="connsiteY53" fmla="*/ 232767 h 365125"/>
                <a:gd name="connsiteX54" fmla="*/ 71504 w 334697"/>
                <a:gd name="connsiteY54" fmla="*/ 246459 h 365125"/>
                <a:gd name="connsiteX55" fmla="*/ 71504 w 334697"/>
                <a:gd name="connsiteY55" fmla="*/ 284493 h 365125"/>
                <a:gd name="connsiteX56" fmla="*/ 66940 w 334697"/>
                <a:gd name="connsiteY56" fmla="*/ 290579 h 365125"/>
                <a:gd name="connsiteX57" fmla="*/ 30427 w 334697"/>
                <a:gd name="connsiteY57" fmla="*/ 197776 h 365125"/>
                <a:gd name="connsiteX58" fmla="*/ 173434 w 334697"/>
                <a:gd name="connsiteY58" fmla="*/ 334698 h 365125"/>
                <a:gd name="connsiteX59" fmla="*/ 161264 w 334697"/>
                <a:gd name="connsiteY59" fmla="*/ 281451 h 365125"/>
                <a:gd name="connsiteX60" fmla="*/ 187127 w 334697"/>
                <a:gd name="connsiteY60" fmla="*/ 243417 h 365125"/>
                <a:gd name="connsiteX61" fmla="*/ 197776 w 334697"/>
                <a:gd name="connsiteY61" fmla="*/ 252545 h 365125"/>
                <a:gd name="connsiteX62" fmla="*/ 266237 w 334697"/>
                <a:gd name="connsiteY62" fmla="*/ 275365 h 365125"/>
                <a:gd name="connsiteX63" fmla="*/ 272322 w 334697"/>
                <a:gd name="connsiteY63" fmla="*/ 279929 h 365125"/>
                <a:gd name="connsiteX64" fmla="*/ 273844 w 334697"/>
                <a:gd name="connsiteY64" fmla="*/ 282972 h 365125"/>
                <a:gd name="connsiteX65" fmla="*/ 173434 w 334697"/>
                <a:gd name="connsiteY65" fmla="*/ 334698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34697" h="365125">
                  <a:moveTo>
                    <a:pt x="334698" y="197776"/>
                  </a:moveTo>
                  <a:cubicBezTo>
                    <a:pt x="334698" y="185605"/>
                    <a:pt x="333177" y="174956"/>
                    <a:pt x="331655" y="164306"/>
                  </a:cubicBezTo>
                  <a:cubicBezTo>
                    <a:pt x="330134" y="156699"/>
                    <a:pt x="322527" y="150614"/>
                    <a:pt x="313399" y="152135"/>
                  </a:cubicBezTo>
                  <a:cubicBezTo>
                    <a:pt x="305792" y="153657"/>
                    <a:pt x="299707" y="161264"/>
                    <a:pt x="301228" y="170392"/>
                  </a:cubicBezTo>
                  <a:cubicBezTo>
                    <a:pt x="302749" y="177998"/>
                    <a:pt x="304271" y="188648"/>
                    <a:pt x="304271" y="197776"/>
                  </a:cubicBezTo>
                  <a:cubicBezTo>
                    <a:pt x="304271" y="217554"/>
                    <a:pt x="299707" y="235810"/>
                    <a:pt x="292100" y="254066"/>
                  </a:cubicBezTo>
                  <a:cubicBezTo>
                    <a:pt x="282972" y="244938"/>
                    <a:pt x="269280" y="241895"/>
                    <a:pt x="260152" y="244938"/>
                  </a:cubicBezTo>
                  <a:cubicBezTo>
                    <a:pt x="241895" y="249502"/>
                    <a:pt x="232767" y="243417"/>
                    <a:pt x="219075" y="229724"/>
                  </a:cubicBezTo>
                  <a:cubicBezTo>
                    <a:pt x="208426" y="220596"/>
                    <a:pt x="196255" y="206904"/>
                    <a:pt x="176477" y="214511"/>
                  </a:cubicBezTo>
                  <a:cubicBezTo>
                    <a:pt x="152135" y="223639"/>
                    <a:pt x="135401" y="246459"/>
                    <a:pt x="130836" y="276886"/>
                  </a:cubicBezTo>
                  <a:cubicBezTo>
                    <a:pt x="127794" y="296664"/>
                    <a:pt x="130836" y="314920"/>
                    <a:pt x="136922" y="331655"/>
                  </a:cubicBezTo>
                  <a:cubicBezTo>
                    <a:pt x="120187" y="327091"/>
                    <a:pt x="103452" y="321006"/>
                    <a:pt x="89760" y="310356"/>
                  </a:cubicBezTo>
                  <a:cubicBezTo>
                    <a:pt x="92803" y="307314"/>
                    <a:pt x="95845" y="304271"/>
                    <a:pt x="97367" y="299707"/>
                  </a:cubicBezTo>
                  <a:cubicBezTo>
                    <a:pt x="112580" y="275365"/>
                    <a:pt x="112580" y="249502"/>
                    <a:pt x="97367" y="228203"/>
                  </a:cubicBezTo>
                  <a:cubicBezTo>
                    <a:pt x="94324" y="222118"/>
                    <a:pt x="89760" y="217554"/>
                    <a:pt x="85196" y="212990"/>
                  </a:cubicBezTo>
                  <a:cubicBezTo>
                    <a:pt x="80632" y="208426"/>
                    <a:pt x="74546" y="200819"/>
                    <a:pt x="73025" y="197776"/>
                  </a:cubicBezTo>
                  <a:cubicBezTo>
                    <a:pt x="76068" y="194733"/>
                    <a:pt x="83674" y="191691"/>
                    <a:pt x="89760" y="188648"/>
                  </a:cubicBezTo>
                  <a:cubicBezTo>
                    <a:pt x="101931" y="182563"/>
                    <a:pt x="115623" y="176477"/>
                    <a:pt x="124751" y="164306"/>
                  </a:cubicBezTo>
                  <a:cubicBezTo>
                    <a:pt x="143007" y="141486"/>
                    <a:pt x="126272" y="106495"/>
                    <a:pt x="118666" y="92803"/>
                  </a:cubicBezTo>
                  <a:cubicBezTo>
                    <a:pt x="118666" y="92803"/>
                    <a:pt x="118666" y="91281"/>
                    <a:pt x="117144" y="91281"/>
                  </a:cubicBezTo>
                  <a:cubicBezTo>
                    <a:pt x="112580" y="85196"/>
                    <a:pt x="109538" y="80632"/>
                    <a:pt x="104973" y="76068"/>
                  </a:cubicBezTo>
                  <a:cubicBezTo>
                    <a:pt x="123230" y="66940"/>
                    <a:pt x="144529" y="60854"/>
                    <a:pt x="167349" y="60854"/>
                  </a:cubicBezTo>
                  <a:cubicBezTo>
                    <a:pt x="167349" y="60854"/>
                    <a:pt x="168870" y="60854"/>
                    <a:pt x="168870" y="60854"/>
                  </a:cubicBezTo>
                  <a:cubicBezTo>
                    <a:pt x="167349" y="65418"/>
                    <a:pt x="167349" y="71504"/>
                    <a:pt x="167349" y="76068"/>
                  </a:cubicBezTo>
                  <a:cubicBezTo>
                    <a:pt x="167349" y="120187"/>
                    <a:pt x="226682" y="173434"/>
                    <a:pt x="232767" y="179520"/>
                  </a:cubicBezTo>
                  <a:cubicBezTo>
                    <a:pt x="235810" y="182563"/>
                    <a:pt x="238853" y="182563"/>
                    <a:pt x="243417" y="182563"/>
                  </a:cubicBezTo>
                  <a:cubicBezTo>
                    <a:pt x="247981" y="182563"/>
                    <a:pt x="251023" y="181041"/>
                    <a:pt x="254066" y="179520"/>
                  </a:cubicBezTo>
                  <a:cubicBezTo>
                    <a:pt x="260152" y="173434"/>
                    <a:pt x="319484" y="120187"/>
                    <a:pt x="319484" y="76068"/>
                  </a:cubicBezTo>
                  <a:cubicBezTo>
                    <a:pt x="319484" y="28906"/>
                    <a:pt x="279929" y="0"/>
                    <a:pt x="243417" y="0"/>
                  </a:cubicBezTo>
                  <a:cubicBezTo>
                    <a:pt x="220596" y="0"/>
                    <a:pt x="196255" y="10649"/>
                    <a:pt x="182563" y="30427"/>
                  </a:cubicBezTo>
                  <a:cubicBezTo>
                    <a:pt x="177998" y="30427"/>
                    <a:pt x="171913" y="30427"/>
                    <a:pt x="167349" y="30427"/>
                  </a:cubicBezTo>
                  <a:cubicBezTo>
                    <a:pt x="74546" y="30427"/>
                    <a:pt x="0" y="104973"/>
                    <a:pt x="0" y="197776"/>
                  </a:cubicBezTo>
                  <a:cubicBezTo>
                    <a:pt x="0" y="290579"/>
                    <a:pt x="74546" y="365125"/>
                    <a:pt x="167349" y="365125"/>
                  </a:cubicBezTo>
                  <a:cubicBezTo>
                    <a:pt x="167349" y="365125"/>
                    <a:pt x="167349" y="365125"/>
                    <a:pt x="167349" y="365125"/>
                  </a:cubicBezTo>
                  <a:cubicBezTo>
                    <a:pt x="167349" y="365125"/>
                    <a:pt x="167349" y="365125"/>
                    <a:pt x="167349" y="365125"/>
                  </a:cubicBezTo>
                  <a:cubicBezTo>
                    <a:pt x="167349" y="365125"/>
                    <a:pt x="167349" y="365125"/>
                    <a:pt x="167349" y="365125"/>
                  </a:cubicBezTo>
                  <a:cubicBezTo>
                    <a:pt x="219075" y="365125"/>
                    <a:pt x="266237" y="340783"/>
                    <a:pt x="296664" y="302749"/>
                  </a:cubicBezTo>
                  <a:cubicBezTo>
                    <a:pt x="299707" y="301228"/>
                    <a:pt x="301228" y="298185"/>
                    <a:pt x="302749" y="295143"/>
                  </a:cubicBezTo>
                  <a:cubicBezTo>
                    <a:pt x="302749" y="295143"/>
                    <a:pt x="302749" y="295143"/>
                    <a:pt x="302749" y="293621"/>
                  </a:cubicBezTo>
                  <a:cubicBezTo>
                    <a:pt x="322527" y="267758"/>
                    <a:pt x="334698" y="234289"/>
                    <a:pt x="334698" y="197776"/>
                  </a:cubicBezTo>
                  <a:close/>
                  <a:moveTo>
                    <a:pt x="243417" y="30427"/>
                  </a:moveTo>
                  <a:cubicBezTo>
                    <a:pt x="264716" y="30427"/>
                    <a:pt x="289057" y="47162"/>
                    <a:pt x="289057" y="76068"/>
                  </a:cubicBezTo>
                  <a:cubicBezTo>
                    <a:pt x="289057" y="95845"/>
                    <a:pt x="264716" y="126272"/>
                    <a:pt x="243417" y="146050"/>
                  </a:cubicBezTo>
                  <a:cubicBezTo>
                    <a:pt x="222118" y="126272"/>
                    <a:pt x="197776" y="94324"/>
                    <a:pt x="197776" y="76068"/>
                  </a:cubicBezTo>
                  <a:cubicBezTo>
                    <a:pt x="197776" y="68461"/>
                    <a:pt x="199297" y="62376"/>
                    <a:pt x="202340" y="56290"/>
                  </a:cubicBezTo>
                  <a:cubicBezTo>
                    <a:pt x="202340" y="56290"/>
                    <a:pt x="202340" y="56290"/>
                    <a:pt x="202340" y="54769"/>
                  </a:cubicBezTo>
                  <a:cubicBezTo>
                    <a:pt x="211468" y="39555"/>
                    <a:pt x="228203" y="30427"/>
                    <a:pt x="243417" y="30427"/>
                  </a:cubicBezTo>
                  <a:close/>
                  <a:moveTo>
                    <a:pt x="30427" y="197776"/>
                  </a:moveTo>
                  <a:cubicBezTo>
                    <a:pt x="30427" y="155178"/>
                    <a:pt x="50205" y="118666"/>
                    <a:pt x="79110" y="92803"/>
                  </a:cubicBezTo>
                  <a:cubicBezTo>
                    <a:pt x="83674" y="97367"/>
                    <a:pt x="86717" y="101931"/>
                    <a:pt x="91281" y="108016"/>
                  </a:cubicBezTo>
                  <a:cubicBezTo>
                    <a:pt x="100409" y="123230"/>
                    <a:pt x="103452" y="139965"/>
                    <a:pt x="98888" y="146050"/>
                  </a:cubicBezTo>
                  <a:cubicBezTo>
                    <a:pt x="94324" y="152135"/>
                    <a:pt x="83674" y="156699"/>
                    <a:pt x="74546" y="161264"/>
                  </a:cubicBezTo>
                  <a:cubicBezTo>
                    <a:pt x="57811" y="168870"/>
                    <a:pt x="41077" y="177998"/>
                    <a:pt x="41077" y="196255"/>
                  </a:cubicBezTo>
                  <a:cubicBezTo>
                    <a:pt x="41077" y="209947"/>
                    <a:pt x="51726" y="222118"/>
                    <a:pt x="60854" y="232767"/>
                  </a:cubicBezTo>
                  <a:cubicBezTo>
                    <a:pt x="65418" y="237331"/>
                    <a:pt x="68461" y="241895"/>
                    <a:pt x="71504" y="246459"/>
                  </a:cubicBezTo>
                  <a:cubicBezTo>
                    <a:pt x="82153" y="260152"/>
                    <a:pt x="77589" y="275365"/>
                    <a:pt x="71504" y="284493"/>
                  </a:cubicBezTo>
                  <a:cubicBezTo>
                    <a:pt x="69982" y="286015"/>
                    <a:pt x="68461" y="289057"/>
                    <a:pt x="66940" y="290579"/>
                  </a:cubicBezTo>
                  <a:cubicBezTo>
                    <a:pt x="44119" y="266237"/>
                    <a:pt x="30427" y="232767"/>
                    <a:pt x="30427" y="197776"/>
                  </a:cubicBezTo>
                  <a:close/>
                  <a:moveTo>
                    <a:pt x="173434" y="334698"/>
                  </a:moveTo>
                  <a:cubicBezTo>
                    <a:pt x="164306" y="324048"/>
                    <a:pt x="158221" y="301228"/>
                    <a:pt x="161264" y="281451"/>
                  </a:cubicBezTo>
                  <a:cubicBezTo>
                    <a:pt x="162785" y="270801"/>
                    <a:pt x="168870" y="249502"/>
                    <a:pt x="187127" y="243417"/>
                  </a:cubicBezTo>
                  <a:cubicBezTo>
                    <a:pt x="188648" y="243417"/>
                    <a:pt x="194733" y="249502"/>
                    <a:pt x="197776" y="252545"/>
                  </a:cubicBezTo>
                  <a:cubicBezTo>
                    <a:pt x="209947" y="264716"/>
                    <a:pt x="231246" y="284493"/>
                    <a:pt x="266237" y="275365"/>
                  </a:cubicBezTo>
                  <a:cubicBezTo>
                    <a:pt x="267758" y="275365"/>
                    <a:pt x="270801" y="276886"/>
                    <a:pt x="272322" y="279929"/>
                  </a:cubicBezTo>
                  <a:cubicBezTo>
                    <a:pt x="272322" y="281451"/>
                    <a:pt x="273844" y="281451"/>
                    <a:pt x="273844" y="282972"/>
                  </a:cubicBezTo>
                  <a:cubicBezTo>
                    <a:pt x="251023" y="311878"/>
                    <a:pt x="214511" y="333177"/>
                    <a:pt x="173434" y="334698"/>
                  </a:cubicBez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grpSp>
          <p:nvGrpSpPr>
            <p:cNvPr id="56" name="Graphic 2080">
              <a:extLst>
                <a:ext uri="{FF2B5EF4-FFF2-40B4-BE49-F238E27FC236}">
                  <a16:creationId xmlns:a16="http://schemas.microsoft.com/office/drawing/2014/main" id="{127DF340-4B6E-9668-4FF5-12F95D836CCC}"/>
                </a:ext>
              </a:extLst>
            </p:cNvPr>
            <p:cNvGrpSpPr>
              <a:grpSpLocks noChangeAspect="1"/>
            </p:cNvGrpSpPr>
            <p:nvPr/>
          </p:nvGrpSpPr>
          <p:grpSpPr>
            <a:xfrm>
              <a:off x="2832071" y="2546881"/>
              <a:ext cx="448889" cy="411480"/>
              <a:chOff x="5450935" y="4650713"/>
              <a:chExt cx="365125" cy="334697"/>
            </a:xfrm>
            <a:grpFill/>
          </p:grpSpPr>
          <p:sp>
            <p:nvSpPr>
              <p:cNvPr id="57" name="Freeform 50">
                <a:extLst>
                  <a:ext uri="{FF2B5EF4-FFF2-40B4-BE49-F238E27FC236}">
                    <a16:creationId xmlns:a16="http://schemas.microsoft.com/office/drawing/2014/main" id="{3F87E351-0EA2-121A-92C4-A7502E8452AD}"/>
                  </a:ext>
                </a:extLst>
              </p:cNvPr>
              <p:cNvSpPr/>
              <p:nvPr/>
            </p:nvSpPr>
            <p:spPr>
              <a:xfrm>
                <a:off x="5466148" y="4650713"/>
                <a:ext cx="334697" cy="112580"/>
              </a:xfrm>
              <a:custGeom>
                <a:avLst/>
                <a:gdLst>
                  <a:gd name="connsiteX0" fmla="*/ 15214 w 334697"/>
                  <a:gd name="connsiteY0" fmla="*/ 112580 h 112580"/>
                  <a:gd name="connsiteX1" fmla="*/ 30427 w 334697"/>
                  <a:gd name="connsiteY1" fmla="*/ 97367 h 112580"/>
                  <a:gd name="connsiteX2" fmla="*/ 98888 w 334697"/>
                  <a:gd name="connsiteY2" fmla="*/ 30427 h 112580"/>
                  <a:gd name="connsiteX3" fmla="*/ 155178 w 334697"/>
                  <a:gd name="connsiteY3" fmla="*/ 60854 h 112580"/>
                  <a:gd name="connsiteX4" fmla="*/ 181041 w 334697"/>
                  <a:gd name="connsiteY4" fmla="*/ 60854 h 112580"/>
                  <a:gd name="connsiteX5" fmla="*/ 237331 w 334697"/>
                  <a:gd name="connsiteY5" fmla="*/ 30427 h 112580"/>
                  <a:gd name="connsiteX6" fmla="*/ 304271 w 334697"/>
                  <a:gd name="connsiteY6" fmla="*/ 97367 h 112580"/>
                  <a:gd name="connsiteX7" fmla="*/ 319484 w 334697"/>
                  <a:gd name="connsiteY7" fmla="*/ 112580 h 112580"/>
                  <a:gd name="connsiteX8" fmla="*/ 334698 w 334697"/>
                  <a:gd name="connsiteY8" fmla="*/ 97367 h 112580"/>
                  <a:gd name="connsiteX9" fmla="*/ 235810 w 334697"/>
                  <a:gd name="connsiteY9" fmla="*/ 0 h 112580"/>
                  <a:gd name="connsiteX10" fmla="*/ 167349 w 334697"/>
                  <a:gd name="connsiteY10" fmla="*/ 27384 h 112580"/>
                  <a:gd name="connsiteX11" fmla="*/ 98888 w 334697"/>
                  <a:gd name="connsiteY11" fmla="*/ 0 h 112580"/>
                  <a:gd name="connsiteX12" fmla="*/ 0 w 334697"/>
                  <a:gd name="connsiteY12" fmla="*/ 97367 h 112580"/>
                  <a:gd name="connsiteX13" fmla="*/ 15214 w 334697"/>
                  <a:gd name="connsiteY13" fmla="*/ 112580 h 11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4697" h="112580">
                    <a:moveTo>
                      <a:pt x="15214" y="112580"/>
                    </a:moveTo>
                    <a:cubicBezTo>
                      <a:pt x="24342" y="112580"/>
                      <a:pt x="30427" y="106495"/>
                      <a:pt x="30427" y="97367"/>
                    </a:cubicBezTo>
                    <a:cubicBezTo>
                      <a:pt x="30427" y="60854"/>
                      <a:pt x="60854" y="30427"/>
                      <a:pt x="98888" y="30427"/>
                    </a:cubicBezTo>
                    <a:cubicBezTo>
                      <a:pt x="121708" y="30427"/>
                      <a:pt x="143007" y="41077"/>
                      <a:pt x="155178" y="60854"/>
                    </a:cubicBezTo>
                    <a:cubicBezTo>
                      <a:pt x="161264" y="69982"/>
                      <a:pt x="174956" y="69982"/>
                      <a:pt x="181041" y="60854"/>
                    </a:cubicBezTo>
                    <a:cubicBezTo>
                      <a:pt x="193212" y="42598"/>
                      <a:pt x="214511" y="30427"/>
                      <a:pt x="237331" y="30427"/>
                    </a:cubicBezTo>
                    <a:cubicBezTo>
                      <a:pt x="273844" y="30427"/>
                      <a:pt x="304271" y="60854"/>
                      <a:pt x="304271" y="97367"/>
                    </a:cubicBezTo>
                    <a:cubicBezTo>
                      <a:pt x="304271" y="106495"/>
                      <a:pt x="310356" y="112580"/>
                      <a:pt x="319484" y="112580"/>
                    </a:cubicBezTo>
                    <a:cubicBezTo>
                      <a:pt x="328613" y="112580"/>
                      <a:pt x="334698" y="106495"/>
                      <a:pt x="334698" y="97367"/>
                    </a:cubicBezTo>
                    <a:cubicBezTo>
                      <a:pt x="334698" y="44119"/>
                      <a:pt x="290579" y="0"/>
                      <a:pt x="235810" y="0"/>
                    </a:cubicBezTo>
                    <a:cubicBezTo>
                      <a:pt x="209947" y="0"/>
                      <a:pt x="185605" y="10649"/>
                      <a:pt x="167349" y="27384"/>
                    </a:cubicBezTo>
                    <a:cubicBezTo>
                      <a:pt x="149093" y="10649"/>
                      <a:pt x="124751" y="0"/>
                      <a:pt x="98888" y="0"/>
                    </a:cubicBezTo>
                    <a:cubicBezTo>
                      <a:pt x="44119" y="0"/>
                      <a:pt x="0" y="44119"/>
                      <a:pt x="0" y="97367"/>
                    </a:cubicBezTo>
                    <a:cubicBezTo>
                      <a:pt x="0" y="106495"/>
                      <a:pt x="6085" y="112580"/>
                      <a:pt x="15214" y="112580"/>
                    </a:cubicBez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sp>
            <p:nvSpPr>
              <p:cNvPr id="58" name="Freeform 51">
                <a:extLst>
                  <a:ext uri="{FF2B5EF4-FFF2-40B4-BE49-F238E27FC236}">
                    <a16:creationId xmlns:a16="http://schemas.microsoft.com/office/drawing/2014/main" id="{AD639A2A-5879-5147-CECB-3B3B03959E86}"/>
                  </a:ext>
                </a:extLst>
              </p:cNvPr>
              <p:cNvSpPr/>
              <p:nvPr/>
            </p:nvSpPr>
            <p:spPr>
              <a:xfrm>
                <a:off x="5512178" y="4836707"/>
                <a:ext cx="242638" cy="148703"/>
              </a:xfrm>
              <a:custGeom>
                <a:avLst/>
                <a:gdLst>
                  <a:gd name="connsiteX0" fmla="*/ 215643 w 242638"/>
                  <a:gd name="connsiteY0" fmla="*/ 5696 h 148703"/>
                  <a:gd name="connsiteX1" fmla="*/ 121319 w 242638"/>
                  <a:gd name="connsiteY1" fmla="*/ 112191 h 148703"/>
                  <a:gd name="connsiteX2" fmla="*/ 26995 w 242638"/>
                  <a:gd name="connsiteY2" fmla="*/ 5696 h 148703"/>
                  <a:gd name="connsiteX3" fmla="*/ 5696 w 242638"/>
                  <a:gd name="connsiteY3" fmla="*/ 2654 h 148703"/>
                  <a:gd name="connsiteX4" fmla="*/ 2654 w 242638"/>
                  <a:gd name="connsiteY4" fmla="*/ 23953 h 148703"/>
                  <a:gd name="connsiteX5" fmla="*/ 110670 w 242638"/>
                  <a:gd name="connsiteY5" fmla="*/ 144140 h 148703"/>
                  <a:gd name="connsiteX6" fmla="*/ 121319 w 242638"/>
                  <a:gd name="connsiteY6" fmla="*/ 148704 h 148703"/>
                  <a:gd name="connsiteX7" fmla="*/ 131969 w 242638"/>
                  <a:gd name="connsiteY7" fmla="*/ 144140 h 148703"/>
                  <a:gd name="connsiteX8" fmla="*/ 239985 w 242638"/>
                  <a:gd name="connsiteY8" fmla="*/ 23953 h 148703"/>
                  <a:gd name="connsiteX9" fmla="*/ 236942 w 242638"/>
                  <a:gd name="connsiteY9" fmla="*/ 2654 h 148703"/>
                  <a:gd name="connsiteX10" fmla="*/ 215643 w 242638"/>
                  <a:gd name="connsiteY10" fmla="*/ 5696 h 14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638" h="148703">
                    <a:moveTo>
                      <a:pt x="215643" y="5696"/>
                    </a:moveTo>
                    <a:cubicBezTo>
                      <a:pt x="185216" y="45252"/>
                      <a:pt x="154789" y="80243"/>
                      <a:pt x="121319" y="112191"/>
                    </a:cubicBezTo>
                    <a:cubicBezTo>
                      <a:pt x="87850" y="80243"/>
                      <a:pt x="57423" y="45252"/>
                      <a:pt x="26995" y="5696"/>
                    </a:cubicBezTo>
                    <a:cubicBezTo>
                      <a:pt x="22431" y="-389"/>
                      <a:pt x="11782" y="-1910"/>
                      <a:pt x="5696" y="2654"/>
                    </a:cubicBezTo>
                    <a:cubicBezTo>
                      <a:pt x="-389" y="7218"/>
                      <a:pt x="-1910" y="17867"/>
                      <a:pt x="2654" y="23953"/>
                    </a:cubicBezTo>
                    <a:cubicBezTo>
                      <a:pt x="36124" y="69593"/>
                      <a:pt x="72636" y="109149"/>
                      <a:pt x="110670" y="144140"/>
                    </a:cubicBezTo>
                    <a:cubicBezTo>
                      <a:pt x="113713" y="147182"/>
                      <a:pt x="116755" y="148704"/>
                      <a:pt x="121319" y="148704"/>
                    </a:cubicBezTo>
                    <a:cubicBezTo>
                      <a:pt x="125883" y="148704"/>
                      <a:pt x="128926" y="147182"/>
                      <a:pt x="131969" y="144140"/>
                    </a:cubicBezTo>
                    <a:cubicBezTo>
                      <a:pt x="171524" y="107627"/>
                      <a:pt x="206515" y="68072"/>
                      <a:pt x="239985" y="23953"/>
                    </a:cubicBezTo>
                    <a:cubicBezTo>
                      <a:pt x="244549" y="17867"/>
                      <a:pt x="243028" y="7218"/>
                      <a:pt x="236942" y="2654"/>
                    </a:cubicBezTo>
                    <a:cubicBezTo>
                      <a:pt x="230857" y="-1910"/>
                      <a:pt x="220207" y="-389"/>
                      <a:pt x="215643" y="5696"/>
                    </a:cubicBez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sp>
            <p:nvSpPr>
              <p:cNvPr id="59" name="Freeform 52">
                <a:extLst>
                  <a:ext uri="{FF2B5EF4-FFF2-40B4-BE49-F238E27FC236}">
                    <a16:creationId xmlns:a16="http://schemas.microsoft.com/office/drawing/2014/main" id="{6CC251B4-CBEF-4041-3DAD-26B241E35C9E}"/>
                  </a:ext>
                </a:extLst>
              </p:cNvPr>
              <p:cNvSpPr/>
              <p:nvPr/>
            </p:nvSpPr>
            <p:spPr>
              <a:xfrm>
                <a:off x="5450935" y="4741234"/>
                <a:ext cx="365125" cy="122469"/>
              </a:xfrm>
              <a:custGeom>
                <a:avLst/>
                <a:gdLst>
                  <a:gd name="connsiteX0" fmla="*/ 349911 w 365125"/>
                  <a:gd name="connsiteY0" fmla="*/ 46401 h 122469"/>
                  <a:gd name="connsiteX1" fmla="*/ 243417 w 365125"/>
                  <a:gd name="connsiteY1" fmla="*/ 46401 h 122469"/>
                  <a:gd name="connsiteX2" fmla="*/ 231246 w 365125"/>
                  <a:gd name="connsiteY2" fmla="*/ 52487 h 122469"/>
                  <a:gd name="connsiteX3" fmla="*/ 212990 w 365125"/>
                  <a:gd name="connsiteY3" fmla="*/ 79871 h 122469"/>
                  <a:gd name="connsiteX4" fmla="*/ 164306 w 365125"/>
                  <a:gd name="connsiteY4" fmla="*/ 6846 h 122469"/>
                  <a:gd name="connsiteX5" fmla="*/ 138443 w 365125"/>
                  <a:gd name="connsiteY5" fmla="*/ 6846 h 122469"/>
                  <a:gd name="connsiteX6" fmla="*/ 114102 w 365125"/>
                  <a:gd name="connsiteY6" fmla="*/ 46401 h 122469"/>
                  <a:gd name="connsiteX7" fmla="*/ 15214 w 365125"/>
                  <a:gd name="connsiteY7" fmla="*/ 46401 h 122469"/>
                  <a:gd name="connsiteX8" fmla="*/ 0 w 365125"/>
                  <a:gd name="connsiteY8" fmla="*/ 61615 h 122469"/>
                  <a:gd name="connsiteX9" fmla="*/ 15214 w 365125"/>
                  <a:gd name="connsiteY9" fmla="*/ 76828 h 122469"/>
                  <a:gd name="connsiteX10" fmla="*/ 121708 w 365125"/>
                  <a:gd name="connsiteY10" fmla="*/ 76828 h 122469"/>
                  <a:gd name="connsiteX11" fmla="*/ 133879 w 365125"/>
                  <a:gd name="connsiteY11" fmla="*/ 70743 h 122469"/>
                  <a:gd name="connsiteX12" fmla="*/ 152135 w 365125"/>
                  <a:gd name="connsiteY12" fmla="*/ 43359 h 122469"/>
                  <a:gd name="connsiteX13" fmla="*/ 200819 w 365125"/>
                  <a:gd name="connsiteY13" fmla="*/ 116384 h 122469"/>
                  <a:gd name="connsiteX14" fmla="*/ 212990 w 365125"/>
                  <a:gd name="connsiteY14" fmla="*/ 122469 h 122469"/>
                  <a:gd name="connsiteX15" fmla="*/ 225160 w 365125"/>
                  <a:gd name="connsiteY15" fmla="*/ 116384 h 122469"/>
                  <a:gd name="connsiteX16" fmla="*/ 251023 w 365125"/>
                  <a:gd name="connsiteY16" fmla="*/ 76828 h 122469"/>
                  <a:gd name="connsiteX17" fmla="*/ 349911 w 365125"/>
                  <a:gd name="connsiteY17" fmla="*/ 76828 h 122469"/>
                  <a:gd name="connsiteX18" fmla="*/ 365125 w 365125"/>
                  <a:gd name="connsiteY18" fmla="*/ 61615 h 122469"/>
                  <a:gd name="connsiteX19" fmla="*/ 349911 w 365125"/>
                  <a:gd name="connsiteY19" fmla="*/ 46401 h 1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5125" h="122469">
                    <a:moveTo>
                      <a:pt x="349911" y="46401"/>
                    </a:moveTo>
                    <a:lnTo>
                      <a:pt x="243417" y="46401"/>
                    </a:lnTo>
                    <a:cubicBezTo>
                      <a:pt x="238853" y="46401"/>
                      <a:pt x="234289" y="49444"/>
                      <a:pt x="231246" y="52487"/>
                    </a:cubicBezTo>
                    <a:lnTo>
                      <a:pt x="212990" y="79871"/>
                    </a:lnTo>
                    <a:lnTo>
                      <a:pt x="164306" y="6846"/>
                    </a:lnTo>
                    <a:cubicBezTo>
                      <a:pt x="158221" y="-2282"/>
                      <a:pt x="144529" y="-2282"/>
                      <a:pt x="138443" y="6846"/>
                    </a:cubicBezTo>
                    <a:lnTo>
                      <a:pt x="114102" y="46401"/>
                    </a:lnTo>
                    <a:lnTo>
                      <a:pt x="15214" y="46401"/>
                    </a:lnTo>
                    <a:cubicBezTo>
                      <a:pt x="6085" y="46401"/>
                      <a:pt x="0" y="52487"/>
                      <a:pt x="0" y="61615"/>
                    </a:cubicBezTo>
                    <a:cubicBezTo>
                      <a:pt x="0" y="70743"/>
                      <a:pt x="6085" y="76828"/>
                      <a:pt x="15214" y="76828"/>
                    </a:cubicBezTo>
                    <a:lnTo>
                      <a:pt x="121708" y="76828"/>
                    </a:lnTo>
                    <a:cubicBezTo>
                      <a:pt x="126272" y="76828"/>
                      <a:pt x="130836" y="73786"/>
                      <a:pt x="133879" y="70743"/>
                    </a:cubicBezTo>
                    <a:lnTo>
                      <a:pt x="152135" y="43359"/>
                    </a:lnTo>
                    <a:lnTo>
                      <a:pt x="200819" y="116384"/>
                    </a:lnTo>
                    <a:cubicBezTo>
                      <a:pt x="203861" y="120948"/>
                      <a:pt x="208426" y="122469"/>
                      <a:pt x="212990" y="122469"/>
                    </a:cubicBezTo>
                    <a:cubicBezTo>
                      <a:pt x="217554" y="122469"/>
                      <a:pt x="222118" y="119426"/>
                      <a:pt x="225160" y="116384"/>
                    </a:cubicBezTo>
                    <a:lnTo>
                      <a:pt x="251023" y="76828"/>
                    </a:lnTo>
                    <a:lnTo>
                      <a:pt x="349911" y="76828"/>
                    </a:lnTo>
                    <a:cubicBezTo>
                      <a:pt x="359040" y="76828"/>
                      <a:pt x="365125" y="70743"/>
                      <a:pt x="365125" y="61615"/>
                    </a:cubicBezTo>
                    <a:cubicBezTo>
                      <a:pt x="365125" y="52487"/>
                      <a:pt x="359040" y="46401"/>
                      <a:pt x="349911" y="46401"/>
                    </a:cubicBez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Raleway Medium"/>
                  <a:ea typeface="+mn-ea"/>
                  <a:cs typeface="+mn-cs"/>
                </a:endParaRPr>
              </a:p>
            </p:txBody>
          </p:sp>
        </p:grpSp>
      </p:grpSp>
    </p:spTree>
    <p:extLst>
      <p:ext uri="{BB962C8B-B14F-4D97-AF65-F5344CB8AC3E}">
        <p14:creationId xmlns:p14="http://schemas.microsoft.com/office/powerpoint/2010/main" val="1879769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F8BABD0-D8C9-D7A3-9B53-182EA50543A3}"/>
              </a:ext>
            </a:extLst>
          </p:cNvPr>
          <p:cNvSpPr txBox="1">
            <a:spLocks/>
          </p:cNvSpPr>
          <p:nvPr/>
        </p:nvSpPr>
        <p:spPr>
          <a:xfrm>
            <a:off x="838200" y="681037"/>
            <a:ext cx="10515600" cy="489738"/>
          </a:xfrm>
          <a:prstGeom prst="rect">
            <a:avLst/>
          </a:prstGeom>
        </p:spPr>
        <p:txBody>
          <a:bodyPr/>
          <a:lstStyle>
            <a:lvl1pPr algn="l" defTabSz="914400" rtl="0" eaLnBrk="1" latinLnBrk="0" hangingPunct="1">
              <a:lnSpc>
                <a:spcPct val="90000"/>
              </a:lnSpc>
              <a:spcBef>
                <a:spcPct val="0"/>
              </a:spcBef>
              <a:buNone/>
              <a:defRPr sz="3000" kern="1200">
                <a:solidFill>
                  <a:srgbClr val="004C6C"/>
                </a:solidFill>
                <a:latin typeface="+mj-lt"/>
                <a:ea typeface="+mj-ea"/>
                <a:cs typeface="+mj-cs"/>
              </a:defRPr>
            </a:lvl1pPr>
          </a:lstStyle>
          <a:p>
            <a:r>
              <a:rPr lang="en-US">
                <a:solidFill>
                  <a:schemeClr val="bg1"/>
                </a:solidFill>
              </a:rPr>
              <a:t>Thank You</a:t>
            </a:r>
          </a:p>
        </p:txBody>
      </p:sp>
      <p:sp>
        <p:nvSpPr>
          <p:cNvPr id="3" name="Title 2">
            <a:extLst>
              <a:ext uri="{FF2B5EF4-FFF2-40B4-BE49-F238E27FC236}">
                <a16:creationId xmlns:a16="http://schemas.microsoft.com/office/drawing/2014/main" id="{404FE97B-4BFC-60BB-6505-6E1AFCEEF5F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Provided by </a:t>
            </a:r>
            <a:r>
              <a:rPr lang="en-US" dirty="0" err="1"/>
              <a:t>MarshMcLennan</a:t>
            </a:r>
            <a:r>
              <a:rPr lang="en-US" dirty="0"/>
              <a:t> Age</a:t>
            </a:r>
          </a:p>
        </p:txBody>
      </p:sp>
    </p:spTree>
    <p:extLst>
      <p:ext uri="{BB962C8B-B14F-4D97-AF65-F5344CB8AC3E}">
        <p14:creationId xmlns:p14="http://schemas.microsoft.com/office/powerpoint/2010/main" val="2060077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EAE209C8-0D0E-5C24-4589-0E93AFE4139D}"/>
              </a:ext>
              <a:ext uri="{C183D7F6-B498-43B3-948B-1728B52AA6E4}">
                <adec:decorative xmlns:adec="http://schemas.microsoft.com/office/drawing/2017/decorative" val="1"/>
              </a:ext>
            </a:extLst>
          </p:cNvPr>
          <p:cNvSpPr/>
          <p:nvPr/>
        </p:nvSpPr>
        <p:spPr>
          <a:xfrm>
            <a:off x="0" y="4705564"/>
            <a:ext cx="12192000" cy="2152436"/>
          </a:xfrm>
          <a:prstGeom prst="rect">
            <a:avLst/>
          </a:prstGeom>
          <a:solidFill>
            <a:schemeClr val="accent4">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A8DA5985-C72F-15B6-D4D9-CB4C0B2D4F8F}"/>
              </a:ext>
            </a:extLst>
          </p:cNvPr>
          <p:cNvSpPr>
            <a:spLocks noGrp="1"/>
          </p:cNvSpPr>
          <p:nvPr>
            <p:ph type="title"/>
          </p:nvPr>
        </p:nvSpPr>
        <p:spPr/>
        <p:txBody>
          <a:bodyPr/>
          <a:lstStyle/>
          <a:p>
            <a:r>
              <a:rPr lang="en-US" dirty="0">
                <a:solidFill>
                  <a:schemeClr val="accent1"/>
                </a:solidFill>
              </a:rPr>
              <a:t>Open Enrollment Overview</a:t>
            </a:r>
          </a:p>
        </p:txBody>
      </p:sp>
      <p:sp>
        <p:nvSpPr>
          <p:cNvPr id="7" name="TextBox 6">
            <a:extLst>
              <a:ext uri="{FF2B5EF4-FFF2-40B4-BE49-F238E27FC236}">
                <a16:creationId xmlns:a16="http://schemas.microsoft.com/office/drawing/2014/main" id="{D91673A0-12B1-5E01-E9F8-D672A56E8FDD}"/>
              </a:ext>
            </a:extLst>
          </p:cNvPr>
          <p:cNvSpPr txBox="1"/>
          <p:nvPr/>
        </p:nvSpPr>
        <p:spPr>
          <a:xfrm>
            <a:off x="838200" y="5125042"/>
            <a:ext cx="494165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a:ln>
                  <a:noFill/>
                </a:ln>
                <a:effectLst/>
                <a:uLnTx/>
                <a:uFillTx/>
                <a:latin typeface="Raleway SemiBold" pitchFamily="2" charset="0"/>
              </a:rPr>
              <a:t>This is an active enrollment, meaning you MUST login and select the benefit</a:t>
            </a:r>
            <a:r>
              <a:rPr lang="en-US" sz="1600" kern="0" dirty="0">
                <a:latin typeface="Raleway SemiBold" pitchFamily="2" charset="0"/>
              </a:rPr>
              <a:t> plans you would like for the 2026 – 2027 plan year!</a:t>
            </a:r>
            <a:endParaRPr kumimoji="0" lang="en-US" sz="1600" b="1" i="0" u="none" strike="noStrike" kern="1200" cap="none" spc="0" normalizeH="0" baseline="0" noProof="0" dirty="0">
              <a:ln>
                <a:noFill/>
              </a:ln>
              <a:solidFill>
                <a:schemeClr val="accent5"/>
              </a:solidFill>
              <a:effectLst/>
              <a:uLnTx/>
              <a:uFillTx/>
              <a:latin typeface="Raleway Medium"/>
              <a:ea typeface="+mn-ea"/>
              <a:cs typeface="+mn-cs"/>
            </a:endParaRPr>
          </a:p>
        </p:txBody>
      </p:sp>
      <p:sp>
        <p:nvSpPr>
          <p:cNvPr id="8" name="TextBox 7">
            <a:extLst>
              <a:ext uri="{FF2B5EF4-FFF2-40B4-BE49-F238E27FC236}">
                <a16:creationId xmlns:a16="http://schemas.microsoft.com/office/drawing/2014/main" id="{EBCE5DC2-7954-90FA-92D8-3B34C28933E5}"/>
              </a:ext>
            </a:extLst>
          </p:cNvPr>
          <p:cNvSpPr txBox="1"/>
          <p:nvPr/>
        </p:nvSpPr>
        <p:spPr>
          <a:xfrm>
            <a:off x="6923330" y="5099745"/>
            <a:ext cx="4266270" cy="1077218"/>
          </a:xfrm>
          <a:prstGeom prst="rect">
            <a:avLst/>
          </a:prstGeom>
          <a:noFill/>
        </p:spPr>
        <p:txBody>
          <a:bodyPr wrap="square">
            <a:spAutoFit/>
          </a:bodyPr>
          <a:lstStyle/>
          <a:p>
            <a:pPr marL="119063" marR="0" lvl="0" indent="0" algn="ctr" defTabSz="848986"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a:ln>
                  <a:noFill/>
                </a:ln>
                <a:effectLst/>
                <a:uLnTx/>
                <a:uFillTx/>
                <a:latin typeface="Raleway SemiBold" pitchFamily="2" charset="0"/>
              </a:rPr>
              <a:t>Once you make benefit elections, you will not be able to change them until the next open enrollment period, unless you have a qualified change of status.</a:t>
            </a:r>
          </a:p>
        </p:txBody>
      </p:sp>
      <p:sp>
        <p:nvSpPr>
          <p:cNvPr id="21" name="Oval 20">
            <a:extLst>
              <a:ext uri="{FF2B5EF4-FFF2-40B4-BE49-F238E27FC236}">
                <a16:creationId xmlns:a16="http://schemas.microsoft.com/office/drawing/2014/main" id="{A8A0EC3A-F4E0-08F4-F088-2CDA21469CA5}"/>
              </a:ext>
            </a:extLst>
          </p:cNvPr>
          <p:cNvSpPr/>
          <p:nvPr/>
        </p:nvSpPr>
        <p:spPr>
          <a:xfrm>
            <a:off x="866779" y="1657057"/>
            <a:ext cx="2745488" cy="2692717"/>
          </a:xfrm>
          <a:prstGeom prst="ellipse">
            <a:avLst/>
          </a:prstGeom>
          <a:solidFill>
            <a:schemeClr val="bg1">
              <a:lumMod val="95000"/>
            </a:schemeClr>
          </a:solidFill>
          <a:ln w="19050">
            <a:solidFill>
              <a:schemeClr val="accent2"/>
            </a:solidFill>
          </a:ln>
        </p:spPr>
        <p:style>
          <a:lnRef idx="2">
            <a:schemeClr val="accent3">
              <a:shade val="15000"/>
            </a:schemeClr>
          </a:lnRef>
          <a:fillRef idx="1">
            <a:schemeClr val="accent3"/>
          </a:fillRef>
          <a:effectRef idx="0">
            <a:schemeClr val="accent3"/>
          </a:effectRef>
          <a:fontRef idx="minor">
            <a:schemeClr val="lt1"/>
          </a:fontRef>
        </p:style>
        <p:txBody>
          <a:bodyPr tIns="365760" bIns="0" rtlCol="0" anchor="b" anchorCtr="0"/>
          <a:lstStyle/>
          <a:p>
            <a:pPr algn="ctr"/>
            <a:endParaRPr lang="en-US" kern="0">
              <a:solidFill>
                <a:schemeClr val="accent5"/>
              </a:solidFill>
              <a:latin typeface="Raleway Medium" pitchFamily="2" charset="0"/>
            </a:endParaRPr>
          </a:p>
          <a:p>
            <a:pPr algn="ctr"/>
            <a:endParaRPr lang="en-US" kern="0">
              <a:solidFill>
                <a:schemeClr val="accent5"/>
              </a:solidFill>
              <a:latin typeface="Raleway Medium" pitchFamily="2" charset="0"/>
            </a:endParaRPr>
          </a:p>
          <a:p>
            <a:pPr algn="ctr"/>
            <a:r>
              <a:rPr lang="en-US" kern="0">
                <a:solidFill>
                  <a:schemeClr val="tx1"/>
                </a:solidFill>
                <a:latin typeface="Raleway Medium" pitchFamily="2" charset="0"/>
              </a:rPr>
              <a:t>Review your current benefit elections &amp; verify personal information.</a:t>
            </a:r>
          </a:p>
        </p:txBody>
      </p:sp>
      <p:sp>
        <p:nvSpPr>
          <p:cNvPr id="22" name="Oval 21">
            <a:extLst>
              <a:ext uri="{FF2B5EF4-FFF2-40B4-BE49-F238E27FC236}">
                <a16:creationId xmlns:a16="http://schemas.microsoft.com/office/drawing/2014/main" id="{18D0845F-12FD-D702-418C-AFD96CF3E29F}"/>
              </a:ext>
            </a:extLst>
          </p:cNvPr>
          <p:cNvSpPr/>
          <p:nvPr/>
        </p:nvSpPr>
        <p:spPr>
          <a:xfrm>
            <a:off x="4434180" y="1657057"/>
            <a:ext cx="2745488" cy="2692717"/>
          </a:xfrm>
          <a:prstGeom prst="ellipse">
            <a:avLst/>
          </a:prstGeom>
          <a:solidFill>
            <a:schemeClr val="bg1">
              <a:lumMod val="95000"/>
            </a:schemeClr>
          </a:solidFill>
          <a:ln w="19050">
            <a:solidFill>
              <a:schemeClr val="accent2"/>
            </a:solidFill>
          </a:ln>
        </p:spPr>
        <p:style>
          <a:lnRef idx="2">
            <a:schemeClr val="accent3">
              <a:shade val="15000"/>
            </a:schemeClr>
          </a:lnRef>
          <a:fillRef idx="1">
            <a:schemeClr val="accent3"/>
          </a:fillRef>
          <a:effectRef idx="0">
            <a:schemeClr val="accent3"/>
          </a:effectRef>
          <a:fontRef idx="minor">
            <a:schemeClr val="lt1"/>
          </a:fontRef>
        </p:style>
        <p:txBody>
          <a:bodyPr tIns="365760" bIns="0" rtlCol="0" anchor="b" anchorCtr="0"/>
          <a:lstStyle/>
          <a:p>
            <a:pPr algn="ctr"/>
            <a:endParaRPr lang="en-US" kern="0" dirty="0">
              <a:solidFill>
                <a:schemeClr val="accent5"/>
              </a:solidFill>
              <a:latin typeface="Raleway Medium" pitchFamily="2" charset="0"/>
            </a:endParaRPr>
          </a:p>
          <a:p>
            <a:pPr algn="ctr"/>
            <a:r>
              <a:rPr lang="en-US" kern="0" dirty="0">
                <a:solidFill>
                  <a:schemeClr val="tx1"/>
                </a:solidFill>
                <a:latin typeface="Raleway Medium" pitchFamily="2" charset="0"/>
              </a:rPr>
              <a:t>Complete your benefit enrollment by </a:t>
            </a:r>
            <a:r>
              <a:rPr lang="en-US" kern="0" dirty="0">
                <a:solidFill>
                  <a:schemeClr val="tx1"/>
                </a:solidFill>
                <a:latin typeface="+mj-lt"/>
              </a:rPr>
              <a:t>June 18th</a:t>
            </a:r>
            <a:endParaRPr lang="en-US" kern="0" dirty="0">
              <a:solidFill>
                <a:schemeClr val="tx1"/>
              </a:solidFill>
              <a:latin typeface="Raleway ExtraBold" pitchFamily="2" charset="0"/>
            </a:endParaRPr>
          </a:p>
        </p:txBody>
      </p:sp>
      <p:sp>
        <p:nvSpPr>
          <p:cNvPr id="23" name="Oval 22">
            <a:extLst>
              <a:ext uri="{FF2B5EF4-FFF2-40B4-BE49-F238E27FC236}">
                <a16:creationId xmlns:a16="http://schemas.microsoft.com/office/drawing/2014/main" id="{F04F75A9-7084-D847-5268-10D8A2464C3D}"/>
              </a:ext>
            </a:extLst>
          </p:cNvPr>
          <p:cNvSpPr/>
          <p:nvPr/>
        </p:nvSpPr>
        <p:spPr>
          <a:xfrm>
            <a:off x="8001580" y="1657057"/>
            <a:ext cx="2745488" cy="2692717"/>
          </a:xfrm>
          <a:prstGeom prst="ellipse">
            <a:avLst/>
          </a:prstGeom>
          <a:solidFill>
            <a:schemeClr val="bg1">
              <a:lumMod val="95000"/>
            </a:schemeClr>
          </a:solidFill>
          <a:ln w="19050">
            <a:solidFill>
              <a:schemeClr val="accent2"/>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119063" lvl="0" algn="ctr" defTabSz="848986">
              <a:defRPr/>
            </a:pPr>
            <a:endParaRPr lang="en-US" kern="0" dirty="0">
              <a:solidFill>
                <a:srgbClr val="595959"/>
              </a:solidFill>
              <a:latin typeface="Raleway Medium" pitchFamily="2" charset="0"/>
            </a:endParaRPr>
          </a:p>
          <a:p>
            <a:pPr marL="119063" lvl="0" algn="ctr" defTabSz="848986">
              <a:defRPr/>
            </a:pPr>
            <a:endParaRPr lang="en-US" kern="0" dirty="0">
              <a:solidFill>
                <a:srgbClr val="595959"/>
              </a:solidFill>
              <a:latin typeface="Raleway Medium" pitchFamily="2" charset="0"/>
            </a:endParaRPr>
          </a:p>
          <a:p>
            <a:pPr marL="119063" lvl="0" algn="ctr" defTabSz="848986">
              <a:defRPr/>
            </a:pPr>
            <a:r>
              <a:rPr lang="en-US" kern="0" dirty="0">
                <a:solidFill>
                  <a:schemeClr val="tx1"/>
                </a:solidFill>
                <a:latin typeface="Raleway Medium" pitchFamily="2" charset="0"/>
              </a:rPr>
              <a:t>Elections made are effective </a:t>
            </a:r>
            <a:r>
              <a:rPr lang="en-US" b="1" kern="0" dirty="0">
                <a:solidFill>
                  <a:schemeClr val="tx1"/>
                </a:solidFill>
                <a:latin typeface="Raleway ExtraBold" pitchFamily="2" charset="0"/>
              </a:rPr>
              <a:t>July 1, 2026</a:t>
            </a:r>
            <a:endParaRPr lang="en-US" kern="0" dirty="0">
              <a:solidFill>
                <a:schemeClr val="tx1"/>
              </a:solidFill>
              <a:latin typeface="Raleway ExtraBold" pitchFamily="2" charset="0"/>
            </a:endParaRPr>
          </a:p>
          <a:p>
            <a:pPr algn="ctr"/>
            <a:endParaRPr lang="en-US" dirty="0"/>
          </a:p>
        </p:txBody>
      </p:sp>
      <p:sp>
        <p:nvSpPr>
          <p:cNvPr id="27" name="Oval 26">
            <a:extLst>
              <a:ext uri="{FF2B5EF4-FFF2-40B4-BE49-F238E27FC236}">
                <a16:creationId xmlns:a16="http://schemas.microsoft.com/office/drawing/2014/main" id="{265759E4-BDB2-027F-D295-A91B617D1418}"/>
              </a:ext>
            </a:extLst>
          </p:cNvPr>
          <p:cNvSpPr/>
          <p:nvPr/>
        </p:nvSpPr>
        <p:spPr>
          <a:xfrm>
            <a:off x="1919483" y="1832396"/>
            <a:ext cx="640080" cy="64008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800">
                <a:latin typeface="+mj-lt"/>
              </a:rPr>
              <a:t>1</a:t>
            </a:r>
          </a:p>
        </p:txBody>
      </p:sp>
      <p:sp>
        <p:nvSpPr>
          <p:cNvPr id="28" name="Oval 27">
            <a:extLst>
              <a:ext uri="{FF2B5EF4-FFF2-40B4-BE49-F238E27FC236}">
                <a16:creationId xmlns:a16="http://schemas.microsoft.com/office/drawing/2014/main" id="{830A5C01-CD4C-AD3E-94D0-B6A8625DA344}"/>
              </a:ext>
            </a:extLst>
          </p:cNvPr>
          <p:cNvSpPr/>
          <p:nvPr/>
        </p:nvSpPr>
        <p:spPr>
          <a:xfrm>
            <a:off x="5486884" y="1832396"/>
            <a:ext cx="640080" cy="64008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800">
                <a:latin typeface="+mj-lt"/>
              </a:rPr>
              <a:t>2</a:t>
            </a:r>
          </a:p>
        </p:txBody>
      </p:sp>
      <p:sp>
        <p:nvSpPr>
          <p:cNvPr id="29" name="Oval 28">
            <a:extLst>
              <a:ext uri="{FF2B5EF4-FFF2-40B4-BE49-F238E27FC236}">
                <a16:creationId xmlns:a16="http://schemas.microsoft.com/office/drawing/2014/main" id="{7957FF01-3C1F-6F01-2004-698823DB7F02}"/>
              </a:ext>
            </a:extLst>
          </p:cNvPr>
          <p:cNvSpPr/>
          <p:nvPr/>
        </p:nvSpPr>
        <p:spPr>
          <a:xfrm>
            <a:off x="9054284" y="1832396"/>
            <a:ext cx="640080" cy="64008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800">
                <a:latin typeface="+mj-lt"/>
              </a:rPr>
              <a:t>3</a:t>
            </a:r>
          </a:p>
        </p:txBody>
      </p:sp>
    </p:spTree>
    <p:extLst>
      <p:ext uri="{BB962C8B-B14F-4D97-AF65-F5344CB8AC3E}">
        <p14:creationId xmlns:p14="http://schemas.microsoft.com/office/powerpoint/2010/main" val="3110125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A38B41-2E4D-E86B-EA36-E89C941C9A5A}"/>
              </a:ext>
            </a:extLst>
          </p:cNvPr>
          <p:cNvSpPr>
            <a:spLocks noGrp="1"/>
          </p:cNvSpPr>
          <p:nvPr>
            <p:ph type="title"/>
          </p:nvPr>
        </p:nvSpPr>
        <p:spPr>
          <a:xfrm>
            <a:off x="813486" y="940529"/>
            <a:ext cx="9582339" cy="489738"/>
          </a:xfrm>
        </p:spPr>
        <p:txBody>
          <a:bodyPr/>
          <a:lstStyle/>
          <a:p>
            <a:r>
              <a:rPr lang="en-US" dirty="0"/>
              <a:t>Medical &amp; Prescription Drug Benefits</a:t>
            </a:r>
            <a:br>
              <a:rPr lang="en-US" dirty="0"/>
            </a:br>
            <a:endParaRPr lang="en-US" dirty="0"/>
          </a:p>
        </p:txBody>
      </p:sp>
      <p:sp>
        <p:nvSpPr>
          <p:cNvPr id="2" name="Rectangle 1">
            <a:extLst>
              <a:ext uri="{FF2B5EF4-FFF2-40B4-BE49-F238E27FC236}">
                <a16:creationId xmlns:a16="http://schemas.microsoft.com/office/drawing/2014/main" id="{D7883956-0BBA-9CA2-498E-894B5EF6418A}"/>
              </a:ext>
              <a:ext uri="{C183D7F6-B498-43B3-948B-1728B52AA6E4}">
                <adec:decorative xmlns:adec="http://schemas.microsoft.com/office/drawing/2017/decorative" val="1"/>
              </a:ext>
            </a:extLst>
          </p:cNvPr>
          <p:cNvSpPr/>
          <p:nvPr/>
        </p:nvSpPr>
        <p:spPr>
          <a:xfrm>
            <a:off x="0" y="0"/>
            <a:ext cx="12192000" cy="6966857"/>
          </a:xfrm>
          <a:prstGeom prst="rect">
            <a:avLst/>
          </a:prstGeom>
          <a:gradFill>
            <a:gsLst>
              <a:gs pos="30000">
                <a:schemeClr val="accent2"/>
              </a:gs>
              <a:gs pos="100000">
                <a:schemeClr val="accent2">
                  <a:lumMod val="20000"/>
                  <a:lumOff val="80000"/>
                </a:schemeClr>
              </a:gs>
            </a:gsLst>
            <a:lin ang="18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4">
            <a:extLst>
              <a:ext uri="{FF2B5EF4-FFF2-40B4-BE49-F238E27FC236}">
                <a16:creationId xmlns:a16="http://schemas.microsoft.com/office/drawing/2014/main" id="{AC374658-C268-FDEC-83E8-571EECB517F1}"/>
              </a:ext>
            </a:extLst>
          </p:cNvPr>
          <p:cNvSpPr txBox="1"/>
          <p:nvPr/>
        </p:nvSpPr>
        <p:spPr>
          <a:xfrm>
            <a:off x="440058" y="2644170"/>
            <a:ext cx="799274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Raleway" pitchFamily="2" charset="0"/>
                <a:ea typeface="+mn-ea"/>
                <a:cs typeface="+mn-cs"/>
              </a:rPr>
              <a:t>Medical &amp; Prescription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Raleway" pitchFamily="2" charset="0"/>
                <a:ea typeface="+mn-ea"/>
                <a:cs typeface="+mn-cs"/>
              </a:rPr>
              <a:t>Drug Benefits</a:t>
            </a:r>
          </a:p>
        </p:txBody>
      </p:sp>
      <p:pic>
        <p:nvPicPr>
          <p:cNvPr id="14" name="Graphic 13">
            <a:extLst>
              <a:ext uri="{FF2B5EF4-FFF2-40B4-BE49-F238E27FC236}">
                <a16:creationId xmlns:a16="http://schemas.microsoft.com/office/drawing/2014/main" id="{A5AA2CD2-E82A-2383-49F9-B82BC2DC5367}"/>
              </a:ext>
              <a:ext uri="{C183D7F6-B498-43B3-948B-1728B52AA6E4}">
                <adec:decorative xmlns:adec="http://schemas.microsoft.com/office/drawing/2017/decorative" val="1"/>
              </a:ext>
            </a:extLst>
          </p:cNvPr>
          <p:cNvPicPr>
            <a:picLocks noChangeAspect="1"/>
          </p:cNvPicPr>
          <p:nvPr/>
        </p:nvPicPr>
        <p:blipFill>
          <a:blip>
            <a:alphaModFix amt="20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73639" y="1034060"/>
            <a:ext cx="5056910" cy="5056910"/>
          </a:xfrm>
          <a:prstGeom prst="rect">
            <a:avLst/>
          </a:prstGeom>
        </p:spPr>
      </p:pic>
    </p:spTree>
    <p:extLst>
      <p:ext uri="{BB962C8B-B14F-4D97-AF65-F5344CB8AC3E}">
        <p14:creationId xmlns:p14="http://schemas.microsoft.com/office/powerpoint/2010/main" val="4188931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130904-4D3F-42D2-4F70-34ABAD167CEE}"/>
              </a:ext>
            </a:extLst>
          </p:cNvPr>
          <p:cNvSpPr>
            <a:spLocks noGrp="1"/>
          </p:cNvSpPr>
          <p:nvPr>
            <p:ph type="title"/>
          </p:nvPr>
        </p:nvSpPr>
        <p:spPr/>
        <p:txBody>
          <a:bodyPr/>
          <a:lstStyle/>
          <a:p>
            <a:r>
              <a:rPr lang="en-US" dirty="0"/>
              <a:t>Helpful Terms</a:t>
            </a:r>
          </a:p>
        </p:txBody>
      </p:sp>
      <p:graphicFrame>
        <p:nvGraphicFramePr>
          <p:cNvPr id="4" name="Table 3">
            <a:extLst>
              <a:ext uri="{FF2B5EF4-FFF2-40B4-BE49-F238E27FC236}">
                <a16:creationId xmlns:a16="http://schemas.microsoft.com/office/drawing/2014/main" id="{D30034C8-98A2-FBC3-7E8C-BF73A9B5BC0F}"/>
              </a:ext>
            </a:extLst>
          </p:cNvPr>
          <p:cNvGraphicFramePr>
            <a:graphicFrameLocks noGrp="1"/>
          </p:cNvGraphicFramePr>
          <p:nvPr>
            <p:extLst>
              <p:ext uri="{D42A27DB-BD31-4B8C-83A1-F6EECF244321}">
                <p14:modId xmlns:p14="http://schemas.microsoft.com/office/powerpoint/2010/main" val="2853289561"/>
              </p:ext>
            </p:extLst>
          </p:nvPr>
        </p:nvGraphicFramePr>
        <p:xfrm>
          <a:off x="4667693" y="1789093"/>
          <a:ext cx="6898665" cy="4211320"/>
        </p:xfrm>
        <a:graphic>
          <a:graphicData uri="http://schemas.openxmlformats.org/drawingml/2006/table">
            <a:tbl>
              <a:tblPr bandRow="1">
                <a:tableStyleId>{F2DE63D5-997A-4646-A377-4702673A728D}</a:tableStyleId>
              </a:tblPr>
              <a:tblGrid>
                <a:gridCol w="1549848">
                  <a:extLst>
                    <a:ext uri="{9D8B030D-6E8A-4147-A177-3AD203B41FA5}">
                      <a16:colId xmlns:a16="http://schemas.microsoft.com/office/drawing/2014/main" val="3106886958"/>
                    </a:ext>
                  </a:extLst>
                </a:gridCol>
                <a:gridCol w="5348817">
                  <a:extLst>
                    <a:ext uri="{9D8B030D-6E8A-4147-A177-3AD203B41FA5}">
                      <a16:colId xmlns:a16="http://schemas.microsoft.com/office/drawing/2014/main" val="726404392"/>
                    </a:ext>
                  </a:extLst>
                </a:gridCol>
              </a:tblGrid>
              <a:tr h="370840">
                <a:tc>
                  <a:txBody>
                    <a:bodyPr/>
                    <a:lstStyle/>
                    <a:p>
                      <a:pPr algn="r"/>
                      <a:r>
                        <a:rPr lang="en-US" sz="1600" b="1">
                          <a:solidFill>
                            <a:schemeClr val="accent3"/>
                          </a:solidFill>
                          <a:latin typeface="Raleway SemiBold" pitchFamily="2" charset="0"/>
                        </a:rPr>
                        <a:t>Coinsurance</a:t>
                      </a:r>
                    </a:p>
                  </a:txBody>
                  <a:tcPr anchor="ctr">
                    <a:lnL w="6350" cap="flat" cmpd="sng" algn="ctr">
                      <a:noFill/>
                      <a:prstDash val="solid"/>
                      <a:miter lim="800000"/>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The percent of a claim that you will pay, after you have met the deductible.</a:t>
                      </a:r>
                    </a:p>
                  </a:txBody>
                  <a:tcPr anchor="ctr">
                    <a:lnL w="12700" cap="flat" cmpd="sng" algn="ctr">
                      <a:solidFill>
                        <a:schemeClr val="accent3"/>
                      </a:solidFill>
                      <a:prstDash val="solid"/>
                      <a:round/>
                      <a:headEnd type="none" w="med" len="med"/>
                      <a:tailEnd type="none" w="med" len="med"/>
                    </a:lnL>
                    <a:lnR w="6350" cap="flat" cmpd="sng" algn="ctr">
                      <a:noFill/>
                      <a:prstDash val="solid"/>
                      <a:miter lim="800000"/>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2370769"/>
                  </a:ext>
                </a:extLst>
              </a:tr>
              <a:tr h="370840">
                <a:tc>
                  <a:txBody>
                    <a:bodyPr/>
                    <a:lstStyle/>
                    <a:p>
                      <a:pPr algn="r"/>
                      <a:r>
                        <a:rPr lang="en-US" sz="1600" b="1">
                          <a:solidFill>
                            <a:schemeClr val="accent3"/>
                          </a:solidFill>
                          <a:latin typeface="Raleway SemiBold" pitchFamily="2" charset="0"/>
                        </a:rPr>
                        <a:t>Copay</a:t>
                      </a:r>
                    </a:p>
                  </a:txBody>
                  <a:tcPr anchor="ctr">
                    <a:lnL w="6350" cap="flat" cmpd="sng" algn="ctr">
                      <a:noFill/>
                      <a:prstDash val="solid"/>
                      <a:miter lim="800000"/>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The amount you pay every time you receive a health service. For instance, if your copay to see a doctor is $25, you pay that amount for each doctor’s visit. Your plan covers the rest.</a:t>
                      </a:r>
                    </a:p>
                  </a:txBody>
                  <a:tcPr anchor="ctr">
                    <a:lnL w="12700" cap="flat" cmpd="sng" algn="ctr">
                      <a:solidFill>
                        <a:schemeClr val="accent3"/>
                      </a:solidFill>
                      <a:prstDash val="solid"/>
                      <a:round/>
                      <a:headEnd type="none" w="med" len="med"/>
                      <a:tailEnd type="none" w="med" len="med"/>
                    </a:lnL>
                    <a:lnR w="6350" cap="flat" cmpd="sng" algn="ctr">
                      <a:noFill/>
                      <a:prstDash val="solid"/>
                      <a:miter lim="800000"/>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90617099"/>
                  </a:ext>
                </a:extLst>
              </a:tr>
              <a:tr h="370840">
                <a:tc>
                  <a:txBody>
                    <a:bodyPr/>
                    <a:lstStyle/>
                    <a:p>
                      <a:pPr algn="r"/>
                      <a:r>
                        <a:rPr lang="en-US" sz="1600" b="1">
                          <a:solidFill>
                            <a:schemeClr val="accent3"/>
                          </a:solidFill>
                          <a:latin typeface="Raleway SemiBold" pitchFamily="2" charset="0"/>
                        </a:rPr>
                        <a:t>Deductible</a:t>
                      </a:r>
                    </a:p>
                  </a:txBody>
                  <a:tcPr anchor="ctr">
                    <a:lnL w="6350" cap="flat" cmpd="sng" algn="ctr">
                      <a:noFill/>
                      <a:prstDash val="solid"/>
                      <a:miter lim="800000"/>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spcBef>
                          <a:spcPts val="0"/>
                        </a:spcBef>
                        <a:spcAft>
                          <a:spcPts val="1500"/>
                        </a:spcAft>
                        <a:buClr>
                          <a:srgbClr val="00968F"/>
                        </a:buClr>
                        <a:buFont typeface="Wingdings" panose="05000000000000000000" pitchFamily="2" charset="2"/>
                        <a:buNone/>
                      </a:pPr>
                      <a:r>
                        <a:rPr lang="en-US" sz="1400">
                          <a:solidFill>
                            <a:schemeClr val="tx1"/>
                          </a:solidFill>
                        </a:rPr>
                        <a:t>The amount you pay each year before your plan begins paying.</a:t>
                      </a:r>
                      <a:endParaRPr lang="en-US" sz="1400">
                        <a:solidFill>
                          <a:schemeClr val="tx1"/>
                        </a:solidFill>
                        <a:latin typeface="Raleway Medium" pitchFamily="2" charset="0"/>
                      </a:endParaRPr>
                    </a:p>
                  </a:txBody>
                  <a:tcPr anchor="ctr">
                    <a:lnL w="12700" cap="flat" cmpd="sng" algn="ctr">
                      <a:solidFill>
                        <a:schemeClr val="accent3"/>
                      </a:solidFill>
                      <a:prstDash val="solid"/>
                      <a:round/>
                      <a:headEnd type="none" w="med" len="med"/>
                      <a:tailEnd type="none" w="med" len="med"/>
                    </a:lnL>
                    <a:lnR w="6350" cap="flat" cmpd="sng" algn="ctr">
                      <a:noFill/>
                      <a:prstDash val="solid"/>
                      <a:miter lim="800000"/>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2493185"/>
                  </a:ext>
                </a:extLst>
              </a:tr>
              <a:tr h="370840">
                <a:tc>
                  <a:txBody>
                    <a:bodyPr/>
                    <a:lstStyle/>
                    <a:p>
                      <a:pPr algn="r"/>
                      <a:r>
                        <a:rPr lang="en-US" sz="1600" b="1">
                          <a:solidFill>
                            <a:schemeClr val="accent3"/>
                          </a:solidFill>
                          <a:latin typeface="Raleway SemiBold" pitchFamily="2" charset="0"/>
                        </a:rPr>
                        <a:t>In-network</a:t>
                      </a:r>
                    </a:p>
                  </a:txBody>
                  <a:tcPr anchor="ctr">
                    <a:lnL w="6350" cap="flat" cmpd="sng" algn="ctr">
                      <a:noFill/>
                      <a:prstDash val="solid"/>
                      <a:miter lim="800000"/>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400">
                          <a:solidFill>
                            <a:schemeClr val="tx1"/>
                          </a:solidFill>
                        </a:rPr>
                        <a:t>Providers and facilities that are contracted by our plan to offer services to participants at a reduced rate.</a:t>
                      </a:r>
                    </a:p>
                  </a:txBody>
                  <a:tcPr anchor="ctr">
                    <a:lnL w="12700" cap="flat" cmpd="sng" algn="ctr">
                      <a:solidFill>
                        <a:schemeClr val="accent3"/>
                      </a:solidFill>
                      <a:prstDash val="solid"/>
                      <a:round/>
                      <a:headEnd type="none" w="med" len="med"/>
                      <a:tailEnd type="none" w="med" len="med"/>
                    </a:lnL>
                    <a:lnR w="6350" cap="flat" cmpd="sng" algn="ctr">
                      <a:noFill/>
                      <a:prstDash val="solid"/>
                      <a:miter lim="800000"/>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16406475"/>
                  </a:ext>
                </a:extLst>
              </a:tr>
              <a:tr h="370840">
                <a:tc>
                  <a:txBody>
                    <a:bodyPr/>
                    <a:lstStyle/>
                    <a:p>
                      <a:pPr algn="r"/>
                      <a:r>
                        <a:rPr lang="en-US" sz="1600" b="1">
                          <a:solidFill>
                            <a:schemeClr val="accent3"/>
                          </a:solidFill>
                          <a:latin typeface="Raleway SemiBold" pitchFamily="2" charset="0"/>
                        </a:rPr>
                        <a:t>Out-of-pocket maximum</a:t>
                      </a:r>
                    </a:p>
                  </a:txBody>
                  <a:tcPr anchor="ctr">
                    <a:lnL w="6350" cap="flat" cmpd="sng" algn="ctr">
                      <a:noFill/>
                      <a:prstDash val="solid"/>
                      <a:miter lim="800000"/>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Maximum dollar amount that you will pay per year before the plan begins paying covered expenses at 100%.</a:t>
                      </a:r>
                      <a:endParaRPr lang="en-US" sz="1400">
                        <a:solidFill>
                          <a:schemeClr val="tx1"/>
                        </a:solidFill>
                        <a:latin typeface="Raleway Medium" pitchFamily="2" charset="0"/>
                      </a:endParaRPr>
                    </a:p>
                  </a:txBody>
                  <a:tcPr anchor="ctr">
                    <a:lnL w="12700" cap="flat" cmpd="sng" algn="ctr">
                      <a:solidFill>
                        <a:schemeClr val="accent3"/>
                      </a:solidFill>
                      <a:prstDash val="solid"/>
                      <a:round/>
                      <a:headEnd type="none" w="med" len="med"/>
                      <a:tailEnd type="none" w="med" len="med"/>
                    </a:lnL>
                    <a:lnR w="6350" cap="flat" cmpd="sng" algn="ctr">
                      <a:noFill/>
                      <a:prstDash val="solid"/>
                      <a:miter lim="800000"/>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4247695"/>
                  </a:ext>
                </a:extLst>
              </a:tr>
              <a:tr h="370840">
                <a:tc>
                  <a:txBody>
                    <a:bodyPr/>
                    <a:lstStyle/>
                    <a:p>
                      <a:pPr algn="r"/>
                      <a:r>
                        <a:rPr lang="en-US" sz="1600" b="1">
                          <a:solidFill>
                            <a:schemeClr val="accent3"/>
                          </a:solidFill>
                          <a:latin typeface="Raleway SemiBold" pitchFamily="2" charset="0"/>
                        </a:rPr>
                        <a:t>Premium</a:t>
                      </a:r>
                    </a:p>
                  </a:txBody>
                  <a:tcPr anchor="ctr">
                    <a:lnL w="6350" cap="flat" cmpd="sng" algn="ctr">
                      <a:noFill/>
                      <a:prstDash val="solid"/>
                      <a:miter lim="800000"/>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The amount you pay to receive coverage.</a:t>
                      </a:r>
                      <a:endParaRPr lang="en-US" sz="1400">
                        <a:solidFill>
                          <a:schemeClr val="tx1"/>
                        </a:solidFill>
                        <a:latin typeface="Raleway Medium" pitchFamily="2" charset="0"/>
                      </a:endParaRPr>
                    </a:p>
                  </a:txBody>
                  <a:tcPr anchor="ctr">
                    <a:lnL w="12700" cap="flat" cmpd="sng" algn="ctr">
                      <a:solidFill>
                        <a:schemeClr val="accent3"/>
                      </a:solidFill>
                      <a:prstDash val="solid"/>
                      <a:round/>
                      <a:headEnd type="none" w="med" len="med"/>
                      <a:tailEnd type="none" w="med" len="med"/>
                    </a:lnL>
                    <a:lnR w="6350" cap="flat" cmpd="sng" algn="ctr">
                      <a:noFill/>
                      <a:prstDash val="solid"/>
                      <a:miter lim="800000"/>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35689087"/>
                  </a:ext>
                </a:extLst>
              </a:tr>
              <a:tr h="370840">
                <a:tc>
                  <a:txBody>
                    <a:bodyPr/>
                    <a:lstStyle/>
                    <a:p>
                      <a:pPr algn="r"/>
                      <a:r>
                        <a:rPr lang="en-US" sz="1600" b="1">
                          <a:solidFill>
                            <a:schemeClr val="accent3"/>
                          </a:solidFill>
                          <a:latin typeface="Raleway SemiBold" pitchFamily="2" charset="0"/>
                        </a:rPr>
                        <a:t>Preventive care</a:t>
                      </a:r>
                    </a:p>
                  </a:txBody>
                  <a:tcPr anchor="ctr">
                    <a:lnL w="6350" cap="flat" cmpd="sng" algn="ctr">
                      <a:noFill/>
                      <a:prstDash val="solid"/>
                      <a:miter lim="800000"/>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solidFill>
                            <a:schemeClr val="tx1"/>
                          </a:solidFill>
                        </a:rPr>
                        <a:t>Routine health care that includes regular check-ups, patient counseling and screenings to prevent disease, illness and other health complications.</a:t>
                      </a:r>
                    </a:p>
                  </a:txBody>
                  <a:tcPr anchor="ctr">
                    <a:lnL w="12700" cap="flat" cmpd="sng" algn="ctr">
                      <a:solidFill>
                        <a:schemeClr val="accent3"/>
                      </a:solidFill>
                      <a:prstDash val="solid"/>
                      <a:round/>
                      <a:headEnd type="none" w="med" len="med"/>
                      <a:tailEnd type="none" w="med" len="med"/>
                    </a:lnL>
                    <a:lnR w="6350" cap="flat" cmpd="sng" algn="ctr">
                      <a:noFill/>
                      <a:prstDash val="solid"/>
                      <a:miter lim="800000"/>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1242136"/>
                  </a:ext>
                </a:extLst>
              </a:tr>
            </a:tbl>
          </a:graphicData>
        </a:graphic>
      </p:graphicFrame>
      <p:sp>
        <p:nvSpPr>
          <p:cNvPr id="9" name="TextBox 8">
            <a:extLst>
              <a:ext uri="{FF2B5EF4-FFF2-40B4-BE49-F238E27FC236}">
                <a16:creationId xmlns:a16="http://schemas.microsoft.com/office/drawing/2014/main" id="{9768FAFB-649E-5614-013D-DAFCF4641DA7}"/>
              </a:ext>
            </a:extLst>
          </p:cNvPr>
          <p:cNvSpPr txBox="1"/>
          <p:nvPr/>
        </p:nvSpPr>
        <p:spPr>
          <a:xfrm>
            <a:off x="838200" y="2293094"/>
            <a:ext cx="3168502" cy="3454600"/>
          </a:xfrm>
          <a:prstGeom prst="rect">
            <a:avLst/>
          </a:prstGeom>
          <a:noFill/>
        </p:spPr>
        <p:txBody>
          <a:bodyPr wrap="square">
            <a:spAutoFit/>
          </a:bodyPr>
          <a:lstStyle/>
          <a:p>
            <a:pPr>
              <a:lnSpc>
                <a:spcPct val="110000"/>
              </a:lnSpc>
            </a:pPr>
            <a:r>
              <a:rPr lang="en-US" sz="2000" i="0">
                <a:solidFill>
                  <a:schemeClr val="accent2"/>
                </a:solidFill>
                <a:effectLst/>
                <a:latin typeface="Raleway SemiBold" pitchFamily="2" charset="0"/>
              </a:rPr>
              <a:t>Have you ever had that moment of “</a:t>
            </a:r>
            <a:r>
              <a:rPr lang="en-US" sz="2000" i="1">
                <a:solidFill>
                  <a:schemeClr val="accent2"/>
                </a:solidFill>
                <a:effectLst/>
                <a:latin typeface="Raleway SemiBold" pitchFamily="2" charset="0"/>
              </a:rPr>
              <a:t>what does that even mean</a:t>
            </a:r>
            <a:r>
              <a:rPr lang="en-US" sz="2000" i="0">
                <a:solidFill>
                  <a:schemeClr val="accent2"/>
                </a:solidFill>
                <a:effectLst/>
                <a:latin typeface="Raleway SemiBold" pitchFamily="2" charset="0"/>
              </a:rPr>
              <a:t>”?</a:t>
            </a:r>
          </a:p>
          <a:p>
            <a:pPr>
              <a:lnSpc>
                <a:spcPct val="110000"/>
              </a:lnSpc>
            </a:pPr>
            <a:endParaRPr lang="en-US" sz="2000">
              <a:solidFill>
                <a:schemeClr val="accent1"/>
              </a:solidFill>
              <a:latin typeface="Raleway SemiBold" pitchFamily="2" charset="0"/>
            </a:endParaRPr>
          </a:p>
          <a:p>
            <a:pPr>
              <a:lnSpc>
                <a:spcPct val="110000"/>
              </a:lnSpc>
            </a:pPr>
            <a:r>
              <a:rPr lang="en-US" sz="2000" i="0">
                <a:effectLst/>
                <a:latin typeface="Raleway SemiBold" pitchFamily="2" charset="0"/>
              </a:rPr>
              <a:t>Insurance terminology can be confusing – review some of these helpful terms to level up your insurance knowledge!</a:t>
            </a:r>
            <a:endParaRPr lang="en-US" sz="2000">
              <a:latin typeface="Raleway SemiBold" pitchFamily="2" charset="0"/>
            </a:endParaRPr>
          </a:p>
        </p:txBody>
      </p:sp>
      <p:grpSp>
        <p:nvGrpSpPr>
          <p:cNvPr id="12" name="Graphic 1574">
            <a:extLst>
              <a:ext uri="{FF2B5EF4-FFF2-40B4-BE49-F238E27FC236}">
                <a16:creationId xmlns:a16="http://schemas.microsoft.com/office/drawing/2014/main" id="{8D98F20E-A830-CA00-9B7F-4B38D4D07CFD}"/>
              </a:ext>
              <a:ext uri="{C183D7F6-B498-43B3-948B-1728B52AA6E4}">
                <adec:decorative xmlns:adec="http://schemas.microsoft.com/office/drawing/2017/decorative" val="1"/>
              </a:ext>
            </a:extLst>
          </p:cNvPr>
          <p:cNvGrpSpPr>
            <a:grpSpLocks noChangeAspect="1"/>
          </p:cNvGrpSpPr>
          <p:nvPr/>
        </p:nvGrpSpPr>
        <p:grpSpPr>
          <a:xfrm>
            <a:off x="1017321" y="1614011"/>
            <a:ext cx="411479" cy="548640"/>
            <a:chOff x="5504260" y="3671698"/>
            <a:chExt cx="273843" cy="365125"/>
          </a:xfrm>
          <a:solidFill>
            <a:schemeClr val="accent1"/>
          </a:solidFill>
        </p:grpSpPr>
        <p:sp>
          <p:nvSpPr>
            <p:cNvPr id="14" name="Freeform 76">
              <a:extLst>
                <a:ext uri="{FF2B5EF4-FFF2-40B4-BE49-F238E27FC236}">
                  <a16:creationId xmlns:a16="http://schemas.microsoft.com/office/drawing/2014/main" id="{E6B90294-62FD-470C-ED69-28FCEB3A43DD}"/>
                </a:ext>
              </a:extLst>
            </p:cNvPr>
            <p:cNvSpPr/>
            <p:nvPr/>
          </p:nvSpPr>
          <p:spPr>
            <a:xfrm>
              <a:off x="5565114" y="3732552"/>
              <a:ext cx="91281" cy="91281"/>
            </a:xfrm>
            <a:custGeom>
              <a:avLst/>
              <a:gdLst>
                <a:gd name="connsiteX0" fmla="*/ 76068 w 91281"/>
                <a:gd name="connsiteY0" fmla="*/ 0 h 91281"/>
                <a:gd name="connsiteX1" fmla="*/ 0 w 91281"/>
                <a:gd name="connsiteY1" fmla="*/ 76068 h 91281"/>
                <a:gd name="connsiteX2" fmla="*/ 15214 w 91281"/>
                <a:gd name="connsiteY2" fmla="*/ 91281 h 91281"/>
                <a:gd name="connsiteX3" fmla="*/ 30427 w 91281"/>
                <a:gd name="connsiteY3" fmla="*/ 76068 h 91281"/>
                <a:gd name="connsiteX4" fmla="*/ 76068 w 91281"/>
                <a:gd name="connsiteY4" fmla="*/ 30427 h 91281"/>
                <a:gd name="connsiteX5" fmla="*/ 91281 w 91281"/>
                <a:gd name="connsiteY5" fmla="*/ 15214 h 91281"/>
                <a:gd name="connsiteX6" fmla="*/ 76068 w 91281"/>
                <a:gd name="connsiteY6" fmla="*/ 0 h 9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81" h="91281">
                  <a:moveTo>
                    <a:pt x="76068" y="0"/>
                  </a:moveTo>
                  <a:cubicBezTo>
                    <a:pt x="33470" y="0"/>
                    <a:pt x="0" y="33470"/>
                    <a:pt x="0" y="76068"/>
                  </a:cubicBezTo>
                  <a:cubicBezTo>
                    <a:pt x="0" y="85196"/>
                    <a:pt x="6085" y="91281"/>
                    <a:pt x="15214" y="91281"/>
                  </a:cubicBezTo>
                  <a:cubicBezTo>
                    <a:pt x="24342" y="91281"/>
                    <a:pt x="30427" y="85196"/>
                    <a:pt x="30427" y="76068"/>
                  </a:cubicBezTo>
                  <a:cubicBezTo>
                    <a:pt x="30427" y="50205"/>
                    <a:pt x="50205" y="30427"/>
                    <a:pt x="76068" y="30427"/>
                  </a:cubicBezTo>
                  <a:cubicBezTo>
                    <a:pt x="85196" y="30427"/>
                    <a:pt x="91281" y="24342"/>
                    <a:pt x="91281" y="15214"/>
                  </a:cubicBezTo>
                  <a:cubicBezTo>
                    <a:pt x="91281" y="6085"/>
                    <a:pt x="85196" y="0"/>
                    <a:pt x="76068" y="0"/>
                  </a:cubicBezTo>
                  <a:close/>
                </a:path>
              </a:pathLst>
            </a:custGeom>
            <a:grpFill/>
            <a:ln w="15081" cap="flat">
              <a:noFill/>
              <a:prstDash val="solid"/>
              <a:miter/>
            </a:ln>
          </p:spPr>
          <p:txBody>
            <a:bodyPr rtlCol="0" anchor="ctr"/>
            <a:lstStyle/>
            <a:p>
              <a:endParaRPr lang="en-US"/>
            </a:p>
          </p:txBody>
        </p:sp>
        <p:sp>
          <p:nvSpPr>
            <p:cNvPr id="19" name="Freeform 77">
              <a:extLst>
                <a:ext uri="{FF2B5EF4-FFF2-40B4-BE49-F238E27FC236}">
                  <a16:creationId xmlns:a16="http://schemas.microsoft.com/office/drawing/2014/main" id="{6FAAE0C2-7A9D-804B-2148-8CCE638D558B}"/>
                </a:ext>
              </a:extLst>
            </p:cNvPr>
            <p:cNvSpPr/>
            <p:nvPr/>
          </p:nvSpPr>
          <p:spPr>
            <a:xfrm>
              <a:off x="5504260" y="3671698"/>
              <a:ext cx="273843" cy="365125"/>
            </a:xfrm>
            <a:custGeom>
              <a:avLst/>
              <a:gdLst>
                <a:gd name="connsiteX0" fmla="*/ 136922 w 273843"/>
                <a:gd name="connsiteY0" fmla="*/ 0 h 365125"/>
                <a:gd name="connsiteX1" fmla="*/ 0 w 273843"/>
                <a:gd name="connsiteY1" fmla="*/ 136922 h 365125"/>
                <a:gd name="connsiteX2" fmla="*/ 76068 w 273843"/>
                <a:gd name="connsiteY2" fmla="*/ 258630 h 365125"/>
                <a:gd name="connsiteX3" fmla="*/ 76068 w 273843"/>
                <a:gd name="connsiteY3" fmla="*/ 349911 h 365125"/>
                <a:gd name="connsiteX4" fmla="*/ 91281 w 273843"/>
                <a:gd name="connsiteY4" fmla="*/ 365125 h 365125"/>
                <a:gd name="connsiteX5" fmla="*/ 182563 w 273843"/>
                <a:gd name="connsiteY5" fmla="*/ 365125 h 365125"/>
                <a:gd name="connsiteX6" fmla="*/ 197776 w 273843"/>
                <a:gd name="connsiteY6" fmla="*/ 349911 h 365125"/>
                <a:gd name="connsiteX7" fmla="*/ 197776 w 273843"/>
                <a:gd name="connsiteY7" fmla="*/ 258630 h 365125"/>
                <a:gd name="connsiteX8" fmla="*/ 273844 w 273843"/>
                <a:gd name="connsiteY8" fmla="*/ 136922 h 365125"/>
                <a:gd name="connsiteX9" fmla="*/ 136922 w 273843"/>
                <a:gd name="connsiteY9" fmla="*/ 0 h 365125"/>
                <a:gd name="connsiteX10" fmla="*/ 167349 w 273843"/>
                <a:gd name="connsiteY10" fmla="*/ 334698 h 365125"/>
                <a:gd name="connsiteX11" fmla="*/ 106495 w 273843"/>
                <a:gd name="connsiteY11" fmla="*/ 334698 h 365125"/>
                <a:gd name="connsiteX12" fmla="*/ 106495 w 273843"/>
                <a:gd name="connsiteY12" fmla="*/ 304271 h 365125"/>
                <a:gd name="connsiteX13" fmla="*/ 167349 w 273843"/>
                <a:gd name="connsiteY13" fmla="*/ 304271 h 365125"/>
                <a:gd name="connsiteX14" fmla="*/ 167349 w 273843"/>
                <a:gd name="connsiteY14" fmla="*/ 334698 h 365125"/>
                <a:gd name="connsiteX15" fmla="*/ 176477 w 273843"/>
                <a:gd name="connsiteY15" fmla="*/ 235810 h 365125"/>
                <a:gd name="connsiteX16" fmla="*/ 167349 w 273843"/>
                <a:gd name="connsiteY16" fmla="*/ 249502 h 365125"/>
                <a:gd name="connsiteX17" fmla="*/ 167349 w 273843"/>
                <a:gd name="connsiteY17" fmla="*/ 273844 h 365125"/>
                <a:gd name="connsiteX18" fmla="*/ 106495 w 273843"/>
                <a:gd name="connsiteY18" fmla="*/ 273844 h 365125"/>
                <a:gd name="connsiteX19" fmla="*/ 106495 w 273843"/>
                <a:gd name="connsiteY19" fmla="*/ 249502 h 365125"/>
                <a:gd name="connsiteX20" fmla="*/ 97367 w 273843"/>
                <a:gd name="connsiteY20" fmla="*/ 235810 h 365125"/>
                <a:gd name="connsiteX21" fmla="*/ 30427 w 273843"/>
                <a:gd name="connsiteY21" fmla="*/ 136922 h 365125"/>
                <a:gd name="connsiteX22" fmla="*/ 136922 w 273843"/>
                <a:gd name="connsiteY22" fmla="*/ 30427 h 365125"/>
                <a:gd name="connsiteX23" fmla="*/ 243417 w 273843"/>
                <a:gd name="connsiteY23" fmla="*/ 136922 h 365125"/>
                <a:gd name="connsiteX24" fmla="*/ 176477 w 273843"/>
                <a:gd name="connsiteY24" fmla="*/ 235810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3843" h="365125">
                  <a:moveTo>
                    <a:pt x="136922" y="0"/>
                  </a:moveTo>
                  <a:cubicBezTo>
                    <a:pt x="60854" y="0"/>
                    <a:pt x="0" y="60854"/>
                    <a:pt x="0" y="136922"/>
                  </a:cubicBezTo>
                  <a:cubicBezTo>
                    <a:pt x="0" y="188648"/>
                    <a:pt x="28906" y="235810"/>
                    <a:pt x="76068" y="258630"/>
                  </a:cubicBezTo>
                  <a:lnTo>
                    <a:pt x="76068" y="349911"/>
                  </a:lnTo>
                  <a:cubicBezTo>
                    <a:pt x="76068" y="359040"/>
                    <a:pt x="82153" y="365125"/>
                    <a:pt x="91281" y="365125"/>
                  </a:cubicBezTo>
                  <a:lnTo>
                    <a:pt x="182563" y="365125"/>
                  </a:lnTo>
                  <a:cubicBezTo>
                    <a:pt x="191691" y="365125"/>
                    <a:pt x="197776" y="359040"/>
                    <a:pt x="197776" y="349911"/>
                  </a:cubicBezTo>
                  <a:lnTo>
                    <a:pt x="197776" y="258630"/>
                  </a:lnTo>
                  <a:cubicBezTo>
                    <a:pt x="244938" y="235810"/>
                    <a:pt x="273844" y="188648"/>
                    <a:pt x="273844" y="136922"/>
                  </a:cubicBezTo>
                  <a:cubicBezTo>
                    <a:pt x="273844" y="60854"/>
                    <a:pt x="212990" y="0"/>
                    <a:pt x="136922" y="0"/>
                  </a:cubicBezTo>
                  <a:close/>
                  <a:moveTo>
                    <a:pt x="167349" y="334698"/>
                  </a:moveTo>
                  <a:lnTo>
                    <a:pt x="106495" y="334698"/>
                  </a:lnTo>
                  <a:lnTo>
                    <a:pt x="106495" y="304271"/>
                  </a:lnTo>
                  <a:lnTo>
                    <a:pt x="167349" y="304271"/>
                  </a:lnTo>
                  <a:lnTo>
                    <a:pt x="167349" y="334698"/>
                  </a:lnTo>
                  <a:close/>
                  <a:moveTo>
                    <a:pt x="176477" y="235810"/>
                  </a:moveTo>
                  <a:cubicBezTo>
                    <a:pt x="170392" y="237331"/>
                    <a:pt x="167349" y="243417"/>
                    <a:pt x="167349" y="249502"/>
                  </a:cubicBezTo>
                  <a:lnTo>
                    <a:pt x="167349" y="273844"/>
                  </a:lnTo>
                  <a:lnTo>
                    <a:pt x="106495" y="273844"/>
                  </a:lnTo>
                  <a:lnTo>
                    <a:pt x="106495" y="249502"/>
                  </a:lnTo>
                  <a:cubicBezTo>
                    <a:pt x="106495" y="243417"/>
                    <a:pt x="103452" y="237331"/>
                    <a:pt x="97367" y="235810"/>
                  </a:cubicBezTo>
                  <a:cubicBezTo>
                    <a:pt x="56290" y="219075"/>
                    <a:pt x="30427" y="179520"/>
                    <a:pt x="30427" y="136922"/>
                  </a:cubicBezTo>
                  <a:cubicBezTo>
                    <a:pt x="30427" y="77589"/>
                    <a:pt x="77589" y="30427"/>
                    <a:pt x="136922" y="30427"/>
                  </a:cubicBezTo>
                  <a:cubicBezTo>
                    <a:pt x="196255" y="30427"/>
                    <a:pt x="243417" y="77589"/>
                    <a:pt x="243417" y="136922"/>
                  </a:cubicBezTo>
                  <a:cubicBezTo>
                    <a:pt x="243417" y="179520"/>
                    <a:pt x="217554" y="219075"/>
                    <a:pt x="176477" y="235810"/>
                  </a:cubicBezTo>
                  <a:close/>
                </a:path>
              </a:pathLst>
            </a:custGeom>
            <a:grpFill/>
            <a:ln w="15081" cap="flat">
              <a:noFill/>
              <a:prstDash val="solid"/>
              <a:miter/>
            </a:ln>
          </p:spPr>
          <p:txBody>
            <a:bodyPr rtlCol="0" anchor="ctr"/>
            <a:lstStyle/>
            <a:p>
              <a:endParaRPr lang="en-US"/>
            </a:p>
          </p:txBody>
        </p:sp>
      </p:grpSp>
    </p:spTree>
    <p:extLst>
      <p:ext uri="{BB962C8B-B14F-4D97-AF65-F5344CB8AC3E}">
        <p14:creationId xmlns:p14="http://schemas.microsoft.com/office/powerpoint/2010/main" val="560074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130904-4D3F-42D2-4F70-34ABAD167CEE}"/>
              </a:ext>
            </a:extLst>
          </p:cNvPr>
          <p:cNvSpPr>
            <a:spLocks noGrp="1"/>
          </p:cNvSpPr>
          <p:nvPr>
            <p:ph type="title"/>
          </p:nvPr>
        </p:nvSpPr>
        <p:spPr/>
        <p:txBody>
          <a:bodyPr/>
          <a:lstStyle/>
          <a:p>
            <a:r>
              <a:rPr lang="en-US" dirty="0">
                <a:solidFill>
                  <a:schemeClr val="accent1"/>
                </a:solidFill>
              </a:rPr>
              <a:t>Medical Plan Highlights</a:t>
            </a:r>
          </a:p>
        </p:txBody>
      </p:sp>
      <p:graphicFrame>
        <p:nvGraphicFramePr>
          <p:cNvPr id="6" name="Table 5">
            <a:extLst>
              <a:ext uri="{FF2B5EF4-FFF2-40B4-BE49-F238E27FC236}">
                <a16:creationId xmlns:a16="http://schemas.microsoft.com/office/drawing/2014/main" id="{BF9952F3-4469-E3CC-58A3-6165385CEDC5}"/>
              </a:ext>
            </a:extLst>
          </p:cNvPr>
          <p:cNvGraphicFramePr>
            <a:graphicFrameLocks noGrp="1"/>
          </p:cNvGraphicFramePr>
          <p:nvPr>
            <p:extLst>
              <p:ext uri="{D42A27DB-BD31-4B8C-83A1-F6EECF244321}">
                <p14:modId xmlns:p14="http://schemas.microsoft.com/office/powerpoint/2010/main" val="3507262985"/>
              </p:ext>
            </p:extLst>
          </p:nvPr>
        </p:nvGraphicFramePr>
        <p:xfrm>
          <a:off x="838200" y="1218154"/>
          <a:ext cx="10061448" cy="5639846"/>
        </p:xfrm>
        <a:graphic>
          <a:graphicData uri="http://schemas.openxmlformats.org/drawingml/2006/table">
            <a:tbl>
              <a:tblPr/>
              <a:tblGrid>
                <a:gridCol w="3197028">
                  <a:extLst>
                    <a:ext uri="{9D8B030D-6E8A-4147-A177-3AD203B41FA5}">
                      <a16:colId xmlns:a16="http://schemas.microsoft.com/office/drawing/2014/main" val="2169764417"/>
                    </a:ext>
                  </a:extLst>
                </a:gridCol>
                <a:gridCol w="3432210">
                  <a:extLst>
                    <a:ext uri="{9D8B030D-6E8A-4147-A177-3AD203B41FA5}">
                      <a16:colId xmlns:a16="http://schemas.microsoft.com/office/drawing/2014/main" val="918464699"/>
                    </a:ext>
                  </a:extLst>
                </a:gridCol>
                <a:gridCol w="3432210">
                  <a:extLst>
                    <a:ext uri="{9D8B030D-6E8A-4147-A177-3AD203B41FA5}">
                      <a16:colId xmlns:a16="http://schemas.microsoft.com/office/drawing/2014/main" val="4281859142"/>
                    </a:ext>
                  </a:extLst>
                </a:gridCol>
              </a:tblGrid>
              <a:tr h="563952">
                <a:tc>
                  <a:txBody>
                    <a:bodyPr/>
                    <a:lstStyle/>
                    <a:p>
                      <a:pPr marL="0" marR="0">
                        <a:spcBef>
                          <a:spcPts val="600"/>
                        </a:spcBef>
                        <a:spcAft>
                          <a:spcPts val="600"/>
                        </a:spcAft>
                      </a:pPr>
                      <a:r>
                        <a:rPr lang="en-US" sz="1500" b="1">
                          <a:solidFill>
                            <a:srgbClr val="FFFFFF"/>
                          </a:solidFill>
                          <a:effectLst/>
                          <a:latin typeface="Raleway" pitchFamily="2" charset="0"/>
                          <a:ea typeface="Times New Roman" panose="02020603050405020304" pitchFamily="18" charset="0"/>
                          <a:cs typeface="Arial" panose="020B0604020202020204" pitchFamily="34" charset="0"/>
                        </a:rPr>
                        <a:t> </a:t>
                      </a:r>
                    </a:p>
                  </a:txBody>
                  <a:tcPr marL="86784" marR="86784" marT="0" marB="0" anchor="ctr">
                    <a:lnL>
                      <a:noFill/>
                    </a:lnL>
                    <a:lnR w="12700" cap="flat" cmpd="sng" algn="ctr">
                      <a:solidFill>
                        <a:srgbClr val="FFFFFF"/>
                      </a:solidFill>
                      <a:prstDash val="solid"/>
                      <a:round/>
                      <a:headEnd type="none" w="med" len="med"/>
                      <a:tailEnd type="none" w="med" len="med"/>
                    </a:lnR>
                    <a:lnT>
                      <a:noFill/>
                    </a:lnT>
                    <a:lnB w="12700" cap="flat" cmpd="sng" algn="ctr">
                      <a:solidFill>
                        <a:srgbClr val="DDDDDD"/>
                      </a:solidFill>
                      <a:prstDash val="solid"/>
                      <a:round/>
                      <a:headEnd type="none" w="med" len="med"/>
                      <a:tailEnd type="none" w="med" len="med"/>
                    </a:lnB>
                    <a:noFill/>
                  </a:tcPr>
                </a:tc>
                <a:tc>
                  <a:txBody>
                    <a:bodyPr/>
                    <a:lstStyle/>
                    <a:p>
                      <a:pPr marL="0" marR="0" algn="ctr">
                        <a:lnSpc>
                          <a:spcPct val="110000"/>
                        </a:lnSpc>
                        <a:buNone/>
                      </a:pPr>
                      <a:r>
                        <a:rPr lang="en-US" sz="1400" b="1" dirty="0">
                          <a:solidFill>
                            <a:srgbClr val="FFFFFF"/>
                          </a:solidFill>
                          <a:effectLst/>
                          <a:latin typeface="+mj-lt"/>
                          <a:ea typeface="MS Mincho" panose="02020609040205080304" pitchFamily="49" charset="-128"/>
                          <a:cs typeface="Arial" panose="020B0604020202020204" pitchFamily="34" charset="0"/>
                        </a:rPr>
                        <a:t>Cigna Open Access Plus</a:t>
                      </a:r>
                    </a:p>
                    <a:p>
                      <a:pPr marL="0" marR="0" algn="ctr">
                        <a:lnSpc>
                          <a:spcPct val="110000"/>
                        </a:lnSpc>
                        <a:buNone/>
                      </a:pPr>
                      <a:r>
                        <a:rPr lang="en-US" sz="1400" b="1" dirty="0">
                          <a:solidFill>
                            <a:srgbClr val="FFFFFF"/>
                          </a:solidFill>
                          <a:effectLst/>
                          <a:latin typeface="+mj-lt"/>
                          <a:ea typeface="MS Mincho" panose="02020609040205080304" pitchFamily="49" charset="-128"/>
                          <a:cs typeface="Arial" panose="020B0604020202020204" pitchFamily="34" charset="0"/>
                        </a:rPr>
                        <a:t>OAP Network</a:t>
                      </a:r>
                    </a:p>
                    <a:p>
                      <a:pPr marL="0" marR="0" algn="ctr">
                        <a:lnSpc>
                          <a:spcPct val="110000"/>
                        </a:lnSpc>
                        <a:buNone/>
                      </a:pPr>
                      <a:r>
                        <a:rPr lang="en-US" sz="1400" b="1" dirty="0">
                          <a:solidFill>
                            <a:srgbClr val="FFFFFF"/>
                          </a:solidFill>
                          <a:effectLst/>
                          <a:latin typeface="+mj-lt"/>
                          <a:ea typeface="MS Mincho" panose="02020609040205080304" pitchFamily="49" charset="-128"/>
                          <a:cs typeface="Arial" panose="020B0604020202020204" pitchFamily="34" charset="0"/>
                        </a:rPr>
                        <a:t>Base Plan</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DDDDDD"/>
                      </a:solidFill>
                      <a:prstDash val="solid"/>
                      <a:round/>
                      <a:headEnd type="none" w="med" len="med"/>
                      <a:tailEnd type="none" w="med" len="med"/>
                    </a:lnB>
                    <a:solidFill>
                      <a:schemeClr val="accent3"/>
                    </a:solidFill>
                  </a:tcPr>
                </a:tc>
                <a:tc>
                  <a:txBody>
                    <a:bodyPr/>
                    <a:lstStyle/>
                    <a:p>
                      <a:pPr marL="0" marR="0" algn="ctr">
                        <a:lnSpc>
                          <a:spcPct val="110000"/>
                        </a:lnSpc>
                        <a:buNone/>
                      </a:pPr>
                      <a:r>
                        <a:rPr lang="en-US" sz="1400" b="1" dirty="0">
                          <a:solidFill>
                            <a:srgbClr val="FFFFFF"/>
                          </a:solidFill>
                          <a:effectLst/>
                          <a:latin typeface="+mj-lt"/>
                          <a:ea typeface="MS Mincho" panose="02020609040205080304" pitchFamily="49" charset="-128"/>
                          <a:cs typeface="Arial" panose="020B0604020202020204" pitchFamily="34" charset="0"/>
                        </a:rPr>
                        <a:t>Cigna Open Access Plus</a:t>
                      </a:r>
                    </a:p>
                    <a:p>
                      <a:pPr marL="0" marR="0" algn="ctr">
                        <a:lnSpc>
                          <a:spcPct val="110000"/>
                        </a:lnSpc>
                        <a:buNone/>
                      </a:pPr>
                      <a:r>
                        <a:rPr lang="en-US" sz="1400" b="1" dirty="0">
                          <a:solidFill>
                            <a:srgbClr val="FFFFFF"/>
                          </a:solidFill>
                          <a:effectLst/>
                          <a:latin typeface="+mj-lt"/>
                          <a:ea typeface="MS Mincho" panose="02020609040205080304" pitchFamily="49" charset="-128"/>
                          <a:cs typeface="Arial" panose="020B0604020202020204" pitchFamily="34" charset="0"/>
                        </a:rPr>
                        <a:t>OAP Network</a:t>
                      </a:r>
                    </a:p>
                    <a:p>
                      <a:pPr marL="0" marR="0" algn="ctr">
                        <a:lnSpc>
                          <a:spcPct val="110000"/>
                        </a:lnSpc>
                        <a:buNone/>
                      </a:pPr>
                      <a:r>
                        <a:rPr lang="en-US" sz="1400" b="1" dirty="0">
                          <a:solidFill>
                            <a:srgbClr val="FFFFFF"/>
                          </a:solidFill>
                          <a:effectLst/>
                          <a:latin typeface="+mj-lt"/>
                          <a:ea typeface="MS Mincho" panose="02020609040205080304" pitchFamily="49" charset="-128"/>
                          <a:cs typeface="Arial" panose="020B0604020202020204" pitchFamily="34" charset="0"/>
                        </a:rPr>
                        <a:t>Enhanced Plan</a:t>
                      </a:r>
                    </a:p>
                  </a:txBody>
                  <a:tcPr marL="6350" marR="6350" marT="18415" marB="1841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DDDDDD"/>
                      </a:solidFill>
                      <a:prstDash val="solid"/>
                      <a:round/>
                      <a:headEnd type="none" w="med" len="med"/>
                      <a:tailEnd type="none" w="med" len="med"/>
                    </a:lnB>
                    <a:solidFill>
                      <a:schemeClr val="accent3"/>
                    </a:solidFill>
                  </a:tcPr>
                </a:tc>
                <a:extLst>
                  <a:ext uri="{0D108BD9-81ED-4DB2-BD59-A6C34878D82A}">
                    <a16:rowId xmlns:a16="http://schemas.microsoft.com/office/drawing/2014/main" val="1612683299"/>
                  </a:ext>
                </a:extLst>
              </a:tr>
              <a:tr h="228436">
                <a:tc>
                  <a:txBody>
                    <a:bodyPr/>
                    <a:lstStyle/>
                    <a:p>
                      <a:pPr marL="0" marR="0">
                        <a:spcBef>
                          <a:spcPts val="600"/>
                        </a:spcBef>
                        <a:spcAft>
                          <a:spcPts val="600"/>
                        </a:spcAft>
                      </a:pPr>
                      <a:r>
                        <a:rPr lang="en-US" sz="1400" b="1" dirty="0">
                          <a:solidFill>
                            <a:srgbClr val="FFFFFF"/>
                          </a:solidFill>
                          <a:effectLst/>
                          <a:latin typeface="+mj-lt"/>
                          <a:ea typeface="Times New Roman" panose="02020603050405020304" pitchFamily="18" charset="0"/>
                          <a:cs typeface="Arial" panose="020B0604020202020204" pitchFamily="34" charset="0"/>
                        </a:rPr>
                        <a:t>Services</a:t>
                      </a:r>
                    </a:p>
                  </a:txBody>
                  <a:tcPr marL="86784" marR="86784" marT="0" marB="0" anchor="ctr">
                    <a:lnL>
                      <a:noFill/>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BFBFBF"/>
                    </a:solidFill>
                  </a:tcPr>
                </a:tc>
                <a:tc>
                  <a:txBody>
                    <a:bodyPr/>
                    <a:lstStyle/>
                    <a:p>
                      <a:pPr marL="0" marR="0" algn="ctr">
                        <a:spcBef>
                          <a:spcPts val="600"/>
                        </a:spcBef>
                        <a:spcAft>
                          <a:spcPts val="600"/>
                        </a:spcAft>
                      </a:pPr>
                      <a:r>
                        <a:rPr lang="en-US" sz="1400" b="0">
                          <a:solidFill>
                            <a:srgbClr val="FFFFFF"/>
                          </a:solidFill>
                          <a:effectLst/>
                          <a:latin typeface="+mn-lt"/>
                          <a:ea typeface="Times New Roman" panose="02020603050405020304" pitchFamily="18" charset="0"/>
                          <a:cs typeface="Arial" panose="020B0604020202020204" pitchFamily="34" charset="0"/>
                        </a:rPr>
                        <a:t>In-Network</a:t>
                      </a:r>
                    </a:p>
                  </a:txBody>
                  <a:tcPr marL="86784" marR="86784"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BFBFBF"/>
                    </a:solidFill>
                  </a:tcPr>
                </a:tc>
                <a:tc>
                  <a:txBody>
                    <a:bodyPr/>
                    <a:lstStyle/>
                    <a:p>
                      <a:pPr marL="0" marR="0" algn="ctr">
                        <a:spcBef>
                          <a:spcPts val="600"/>
                        </a:spcBef>
                        <a:spcAft>
                          <a:spcPts val="600"/>
                        </a:spcAft>
                      </a:pPr>
                      <a:r>
                        <a:rPr lang="en-US" sz="1400" b="0">
                          <a:solidFill>
                            <a:srgbClr val="FFFFFF"/>
                          </a:solidFill>
                          <a:effectLst/>
                          <a:latin typeface="+mn-lt"/>
                          <a:ea typeface="Times New Roman" panose="02020603050405020304" pitchFamily="18" charset="0"/>
                          <a:cs typeface="Arial" panose="020B0604020202020204" pitchFamily="34" charset="0"/>
                        </a:rPr>
                        <a:t>In-Network</a:t>
                      </a:r>
                    </a:p>
                  </a:txBody>
                  <a:tcPr marL="86784" marR="86784"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BFBFBF"/>
                    </a:solidFill>
                  </a:tcPr>
                </a:tc>
                <a:extLst>
                  <a:ext uri="{0D108BD9-81ED-4DB2-BD59-A6C34878D82A}">
                    <a16:rowId xmlns:a16="http://schemas.microsoft.com/office/drawing/2014/main" val="53985102"/>
                  </a:ext>
                </a:extLst>
              </a:tr>
              <a:tr h="474517">
                <a:tc>
                  <a:txBody>
                    <a:bodyPr/>
                    <a:lstStyle/>
                    <a:p>
                      <a:pPr marL="0" marR="0">
                        <a:spcBef>
                          <a:spcPts val="0"/>
                        </a:spcBef>
                        <a:spcAft>
                          <a:spcPts val="0"/>
                        </a:spcAft>
                      </a:pPr>
                      <a:r>
                        <a:rPr lang="en-US" sz="1300" b="0" dirty="0">
                          <a:solidFill>
                            <a:schemeClr val="tx1"/>
                          </a:solidFill>
                          <a:effectLst/>
                          <a:latin typeface="+mj-lt"/>
                          <a:ea typeface="Times New Roman" panose="02020603050405020304" pitchFamily="18" charset="0"/>
                          <a:cs typeface="Arial" panose="020B0604020202020204" pitchFamily="34" charset="0"/>
                        </a:rPr>
                        <a:t>Deductible – Plan Year</a:t>
                      </a:r>
                    </a:p>
                    <a:p>
                      <a:pPr marL="338455" marR="0" indent="-228600">
                        <a:spcBef>
                          <a:spcPts val="0"/>
                        </a:spcBef>
                        <a:spcAft>
                          <a:spcPts val="0"/>
                        </a:spcAft>
                      </a:pPr>
                      <a:r>
                        <a:rPr lang="en-US" sz="1300" dirty="0">
                          <a:solidFill>
                            <a:schemeClr val="tx1"/>
                          </a:solidFill>
                          <a:effectLst/>
                          <a:latin typeface="+mn-lt"/>
                          <a:ea typeface="Calibri" panose="020F0502020204030204" pitchFamily="34" charset="0"/>
                          <a:cs typeface="Arial" panose="020B0604020202020204" pitchFamily="34" charset="0"/>
                        </a:rPr>
                        <a:t>Individual / Family</a:t>
                      </a:r>
                    </a:p>
                  </a:txBody>
                  <a:tcPr marL="86784" marR="86784" marT="0" marB="0" anchor="ctr">
                    <a:lnL>
                      <a:noFill/>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2F2F2"/>
                    </a:solidFill>
                  </a:tcPr>
                </a:tc>
                <a:tc>
                  <a:txBody>
                    <a:bodyPr/>
                    <a:lstStyle/>
                    <a:p>
                      <a:pPr marL="0" marR="0" algn="ctr">
                        <a:lnSpc>
                          <a:spcPct val="110000"/>
                        </a:lnSpc>
                        <a:buNone/>
                      </a:pPr>
                      <a:r>
                        <a:rPr lang="en-US" sz="1400" dirty="0">
                          <a:solidFill>
                            <a:srgbClr val="000000"/>
                          </a:solidFill>
                          <a:effectLst/>
                          <a:latin typeface="+mn-lt"/>
                          <a:ea typeface="MS Mincho" panose="02020609040205080304" pitchFamily="49" charset="-128"/>
                          <a:cs typeface="Arial" panose="020B0604020202020204" pitchFamily="34" charset="0"/>
                        </a:rPr>
                        <a:t>Embedded</a:t>
                      </a:r>
                    </a:p>
                    <a:p>
                      <a:pPr marL="0" marR="0" algn="ctr">
                        <a:lnSpc>
                          <a:spcPct val="110000"/>
                        </a:lnSpc>
                        <a:buNone/>
                      </a:pPr>
                      <a:r>
                        <a:rPr lang="en-US" sz="1400" dirty="0">
                          <a:solidFill>
                            <a:srgbClr val="000000"/>
                          </a:solidFill>
                          <a:effectLst/>
                          <a:latin typeface="+mn-lt"/>
                          <a:ea typeface="MS Mincho" panose="02020609040205080304" pitchFamily="49" charset="-128"/>
                          <a:cs typeface="Arial" panose="020B0604020202020204" pitchFamily="34" charset="0"/>
                        </a:rPr>
                        <a:t>$3,000/ $9,000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noFill/>
                  </a:tcPr>
                </a:tc>
                <a:tc>
                  <a:txBody>
                    <a:bodyPr/>
                    <a:lstStyle/>
                    <a:p>
                      <a:pPr marL="0" marR="0" algn="ctr">
                        <a:lnSpc>
                          <a:spcPct val="110000"/>
                        </a:lnSpc>
                        <a:buNone/>
                      </a:pPr>
                      <a:r>
                        <a:rPr lang="en-US" sz="1400">
                          <a:solidFill>
                            <a:srgbClr val="000000"/>
                          </a:solidFill>
                          <a:effectLst/>
                          <a:latin typeface="+mn-lt"/>
                          <a:ea typeface="MS Mincho" panose="02020609040205080304" pitchFamily="49" charset="-128"/>
                          <a:cs typeface="Arial" panose="020B0604020202020204" pitchFamily="34" charset="0"/>
                        </a:rPr>
                        <a:t>Embedded</a:t>
                      </a:r>
                    </a:p>
                    <a:p>
                      <a:pPr marL="0" marR="0" algn="ctr">
                        <a:lnSpc>
                          <a:spcPct val="110000"/>
                        </a:lnSpc>
                        <a:buNone/>
                      </a:pPr>
                      <a:r>
                        <a:rPr lang="en-US" sz="1400">
                          <a:solidFill>
                            <a:srgbClr val="000000"/>
                          </a:solidFill>
                          <a:effectLst/>
                          <a:latin typeface="+mn-lt"/>
                          <a:ea typeface="MS Mincho" panose="02020609040205080304" pitchFamily="49" charset="-128"/>
                          <a:cs typeface="Arial" panose="020B0604020202020204" pitchFamily="34" charset="0"/>
                        </a:rPr>
                        <a:t>$1,500 / $4,500</a:t>
                      </a:r>
                    </a:p>
                  </a:txBody>
                  <a:tcPr marL="6350" marR="6350" marT="18415" marB="184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2F2F2"/>
                    </a:solidFill>
                  </a:tcPr>
                </a:tc>
                <a:extLst>
                  <a:ext uri="{0D108BD9-81ED-4DB2-BD59-A6C34878D82A}">
                    <a16:rowId xmlns:a16="http://schemas.microsoft.com/office/drawing/2014/main" val="4245099269"/>
                  </a:ext>
                </a:extLst>
              </a:tr>
              <a:tr h="424238">
                <a:tc>
                  <a:txBody>
                    <a:bodyPr/>
                    <a:lstStyle/>
                    <a:p>
                      <a:pPr marL="0" marR="0">
                        <a:spcBef>
                          <a:spcPts val="0"/>
                        </a:spcBef>
                        <a:spcAft>
                          <a:spcPts val="0"/>
                        </a:spcAft>
                      </a:pPr>
                      <a:r>
                        <a:rPr lang="en-US" sz="1300" b="0">
                          <a:solidFill>
                            <a:schemeClr val="tx1"/>
                          </a:solidFill>
                          <a:effectLst/>
                          <a:latin typeface="+mj-lt"/>
                          <a:ea typeface="Times New Roman" panose="02020603050405020304" pitchFamily="18" charset="0"/>
                          <a:cs typeface="Arial" panose="020B0604020202020204" pitchFamily="34" charset="0"/>
                        </a:rPr>
                        <a:t>Coinsurance</a:t>
                      </a:r>
                    </a:p>
                    <a:p>
                      <a:pPr marL="338455" marR="0" indent="-228600">
                        <a:spcBef>
                          <a:spcPts val="0"/>
                        </a:spcBef>
                        <a:spcAft>
                          <a:spcPts val="0"/>
                        </a:spcAft>
                      </a:pPr>
                      <a:r>
                        <a:rPr lang="en-US" sz="1300">
                          <a:solidFill>
                            <a:schemeClr val="tx1"/>
                          </a:solidFill>
                          <a:effectLst/>
                          <a:latin typeface="+mn-lt"/>
                          <a:ea typeface="Calibri" panose="020F0502020204030204" pitchFamily="34" charset="0"/>
                          <a:cs typeface="Arial" panose="020B0604020202020204" pitchFamily="34" charset="0"/>
                        </a:rPr>
                        <a:t>Plan Pays / You Pay</a:t>
                      </a:r>
                    </a:p>
                  </a:txBody>
                  <a:tcPr marL="86784" marR="86784" marT="0" marB="0" anchor="ctr">
                    <a:lnL>
                      <a:noFill/>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2F2F2"/>
                    </a:solidFill>
                  </a:tcPr>
                </a:tc>
                <a:tc>
                  <a:txBody>
                    <a:bodyPr/>
                    <a:lstStyle/>
                    <a:p>
                      <a:pPr marL="0" marR="0" algn="ctr">
                        <a:lnSpc>
                          <a:spcPct val="110000"/>
                        </a:lnSpc>
                        <a:buNone/>
                      </a:pPr>
                      <a:r>
                        <a:rPr lang="en-US" sz="1400" dirty="0">
                          <a:solidFill>
                            <a:srgbClr val="000000"/>
                          </a:solidFill>
                          <a:effectLst/>
                          <a:latin typeface="+mn-lt"/>
                          <a:ea typeface="MS Mincho" panose="02020609040205080304" pitchFamily="49" charset="-128"/>
                          <a:cs typeface="Arial" panose="020B0604020202020204" pitchFamily="34" charset="0"/>
                        </a:rPr>
                        <a:t> </a:t>
                      </a:r>
                    </a:p>
                    <a:p>
                      <a:pPr marL="0" marR="0" algn="ctr">
                        <a:lnSpc>
                          <a:spcPct val="110000"/>
                        </a:lnSpc>
                        <a:buNone/>
                      </a:pPr>
                      <a:r>
                        <a:rPr lang="en-US" sz="1400" dirty="0">
                          <a:solidFill>
                            <a:srgbClr val="000000"/>
                          </a:solidFill>
                          <a:effectLst/>
                          <a:latin typeface="+mn-lt"/>
                          <a:ea typeface="MS Mincho" panose="02020609040205080304" pitchFamily="49" charset="-128"/>
                          <a:cs typeface="Arial" panose="020B0604020202020204" pitchFamily="34" charset="0"/>
                        </a:rPr>
                        <a:t>70% / 30%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noFill/>
                  </a:tcPr>
                </a:tc>
                <a:tc>
                  <a:txBody>
                    <a:bodyPr/>
                    <a:lstStyle/>
                    <a:p>
                      <a:pPr marL="0" marR="0" algn="ctr">
                        <a:lnSpc>
                          <a:spcPct val="110000"/>
                        </a:lnSpc>
                        <a:buNone/>
                      </a:pPr>
                      <a:r>
                        <a:rPr lang="en-US" sz="1400" dirty="0">
                          <a:solidFill>
                            <a:srgbClr val="000000"/>
                          </a:solidFill>
                          <a:effectLst/>
                          <a:latin typeface="+mn-lt"/>
                          <a:ea typeface="MS Mincho" panose="02020609040205080304" pitchFamily="49" charset="-128"/>
                          <a:cs typeface="Arial" panose="020B0604020202020204" pitchFamily="34" charset="0"/>
                        </a:rPr>
                        <a:t> </a:t>
                      </a:r>
                    </a:p>
                    <a:p>
                      <a:pPr marL="0" marR="0" algn="ctr">
                        <a:lnSpc>
                          <a:spcPct val="110000"/>
                        </a:lnSpc>
                        <a:buNone/>
                      </a:pPr>
                      <a:r>
                        <a:rPr lang="en-US" sz="1400" dirty="0">
                          <a:solidFill>
                            <a:srgbClr val="000000"/>
                          </a:solidFill>
                          <a:effectLst/>
                          <a:latin typeface="+mn-lt"/>
                          <a:ea typeface="MS Mincho" panose="02020609040205080304" pitchFamily="49" charset="-128"/>
                          <a:cs typeface="Arial" panose="020B0604020202020204" pitchFamily="34" charset="0"/>
                        </a:rPr>
                        <a:t>80% / 20%</a:t>
                      </a:r>
                    </a:p>
                  </a:txBody>
                  <a:tcPr marL="6350" marR="6350" marT="18415" marB="184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2F2F2"/>
                    </a:solidFill>
                  </a:tcPr>
                </a:tc>
                <a:extLst>
                  <a:ext uri="{0D108BD9-81ED-4DB2-BD59-A6C34878D82A}">
                    <a16:rowId xmlns:a16="http://schemas.microsoft.com/office/drawing/2014/main" val="1506559691"/>
                  </a:ext>
                </a:extLst>
              </a:tr>
              <a:tr h="424238">
                <a:tc>
                  <a:txBody>
                    <a:bodyPr/>
                    <a:lstStyle/>
                    <a:p>
                      <a:pPr marL="0" marR="0">
                        <a:spcBef>
                          <a:spcPts val="0"/>
                        </a:spcBef>
                        <a:spcAft>
                          <a:spcPts val="0"/>
                        </a:spcAft>
                      </a:pPr>
                      <a:r>
                        <a:rPr lang="en-US" sz="1300" b="1">
                          <a:solidFill>
                            <a:schemeClr val="tx1"/>
                          </a:solidFill>
                          <a:effectLst/>
                          <a:latin typeface="+mj-lt"/>
                          <a:ea typeface="Times New Roman" panose="02020603050405020304" pitchFamily="18" charset="0"/>
                          <a:cs typeface="Noto Sans" panose="020B0502040504020204" pitchFamily="34"/>
                        </a:rPr>
                        <a:t>Out-of-Pocket Max</a:t>
                      </a:r>
                      <a:r>
                        <a:rPr lang="en-US" sz="1300">
                          <a:solidFill>
                            <a:schemeClr val="tx1"/>
                          </a:solidFill>
                          <a:effectLst/>
                          <a:latin typeface="+mj-lt"/>
                          <a:ea typeface="Times New Roman" panose="02020603050405020304" pitchFamily="18" charset="0"/>
                          <a:cs typeface="Noto Sans" panose="020B0502040504020204" pitchFamily="34"/>
                        </a:rPr>
                        <a:t> </a:t>
                      </a:r>
                      <a:endParaRPr lang="en-US" sz="1400">
                        <a:solidFill>
                          <a:schemeClr val="tx1"/>
                        </a:solidFill>
                        <a:effectLst/>
                        <a:latin typeface="+mj-lt"/>
                        <a:ea typeface="Times New Roman" panose="02020603050405020304" pitchFamily="18" charset="0"/>
                        <a:cs typeface="Times New Roman" panose="02020603050405020304" pitchFamily="18" charset="0"/>
                      </a:endParaRPr>
                    </a:p>
                    <a:p>
                      <a:pPr marL="338455" marR="0" indent="-228600">
                        <a:spcBef>
                          <a:spcPts val="0"/>
                        </a:spcBef>
                        <a:spcAft>
                          <a:spcPts val="0"/>
                        </a:spcAft>
                      </a:pPr>
                      <a:r>
                        <a:rPr lang="en-US" sz="1300">
                          <a:solidFill>
                            <a:schemeClr val="tx1"/>
                          </a:solidFill>
                          <a:effectLst/>
                          <a:latin typeface="+mn-lt"/>
                          <a:ea typeface="Calibri" panose="020F0502020204030204" pitchFamily="34" charset="0"/>
                          <a:cs typeface="Arial" panose="020B0604020202020204" pitchFamily="34" charset="0"/>
                        </a:rPr>
                        <a:t>Individual / Family</a:t>
                      </a:r>
                    </a:p>
                  </a:txBody>
                  <a:tcPr marL="86784" marR="86784" marT="0" marB="0" anchor="ctr">
                    <a:lnL>
                      <a:noFill/>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2F2F2"/>
                    </a:solidFill>
                  </a:tcPr>
                </a:tc>
                <a:tc>
                  <a:txBody>
                    <a:bodyPr/>
                    <a:lstStyle/>
                    <a:p>
                      <a:pPr marL="0" marR="0" algn="ctr">
                        <a:lnSpc>
                          <a:spcPct val="110000"/>
                        </a:lnSpc>
                        <a:buNone/>
                      </a:pPr>
                      <a:r>
                        <a:rPr lang="en-US" sz="1400">
                          <a:solidFill>
                            <a:srgbClr val="000000"/>
                          </a:solidFill>
                          <a:effectLst/>
                          <a:latin typeface="+mn-lt"/>
                          <a:ea typeface="MS Mincho" panose="02020609040205080304" pitchFamily="49" charset="-128"/>
                          <a:cs typeface="Arial" panose="020B0604020202020204" pitchFamily="34" charset="0"/>
                        </a:rPr>
                        <a:t>$10,000 / $20,000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noFill/>
                  </a:tcPr>
                </a:tc>
                <a:tc>
                  <a:txBody>
                    <a:bodyPr/>
                    <a:lstStyle/>
                    <a:p>
                      <a:pPr marL="0" marR="0" algn="ctr">
                        <a:lnSpc>
                          <a:spcPct val="110000"/>
                        </a:lnSpc>
                        <a:buNone/>
                      </a:pPr>
                      <a:r>
                        <a:rPr lang="en-US" sz="1400" dirty="0">
                          <a:solidFill>
                            <a:srgbClr val="000000"/>
                          </a:solidFill>
                          <a:effectLst/>
                          <a:latin typeface="+mn-lt"/>
                          <a:ea typeface="MS Mincho" panose="02020609040205080304" pitchFamily="49" charset="-128"/>
                          <a:cs typeface="Arial" panose="020B0604020202020204" pitchFamily="34" charset="0"/>
                        </a:rPr>
                        <a:t>$5,000 / $10,000</a:t>
                      </a:r>
                    </a:p>
                  </a:txBody>
                  <a:tcPr marL="6350" marR="6350" marT="18415" marB="184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2F2F2"/>
                    </a:solidFill>
                  </a:tcPr>
                </a:tc>
                <a:extLst>
                  <a:ext uri="{0D108BD9-81ED-4DB2-BD59-A6C34878D82A}">
                    <a16:rowId xmlns:a16="http://schemas.microsoft.com/office/drawing/2014/main" val="1512746916"/>
                  </a:ext>
                </a:extLst>
              </a:tr>
              <a:tr h="412964">
                <a:tc>
                  <a:txBody>
                    <a:bodyPr/>
                    <a:lstStyle/>
                    <a:p>
                      <a:pPr marL="0" marR="0">
                        <a:spcBef>
                          <a:spcPts val="0"/>
                        </a:spcBef>
                        <a:spcAft>
                          <a:spcPts val="0"/>
                        </a:spcAft>
                      </a:pPr>
                      <a:r>
                        <a:rPr lang="en-US" sz="1300" b="0">
                          <a:solidFill>
                            <a:schemeClr val="tx1"/>
                          </a:solidFill>
                          <a:effectLst/>
                          <a:latin typeface="+mj-lt"/>
                          <a:ea typeface="Times New Roman" panose="02020603050405020304" pitchFamily="18" charset="0"/>
                          <a:cs typeface="Noto Sans" panose="020B0502040504020204" pitchFamily="34"/>
                        </a:rPr>
                        <a:t>Preventive Services*</a:t>
                      </a:r>
                      <a:endParaRPr lang="en-US" sz="1400" b="0">
                        <a:solidFill>
                          <a:schemeClr val="tx1"/>
                        </a:solidFill>
                        <a:effectLst/>
                        <a:latin typeface="+mj-lt"/>
                        <a:ea typeface="Times New Roman" panose="02020603050405020304" pitchFamily="18" charset="0"/>
                        <a:cs typeface="Times New Roman" panose="02020603050405020304" pitchFamily="18" charset="0"/>
                      </a:endParaRPr>
                    </a:p>
                  </a:txBody>
                  <a:tcPr marL="86784" marR="86784" marT="0" marB="0" anchor="ctr">
                    <a:lnL>
                      <a:noFill/>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2F2F2"/>
                    </a:solidFill>
                  </a:tcPr>
                </a:tc>
                <a:tc>
                  <a:txBody>
                    <a:bodyPr/>
                    <a:lstStyle/>
                    <a:p>
                      <a:pPr marL="0" marR="0" algn="ctr">
                        <a:lnSpc>
                          <a:spcPct val="110000"/>
                        </a:lnSpc>
                        <a:buNone/>
                      </a:pPr>
                      <a:r>
                        <a:rPr lang="en-US" sz="1400">
                          <a:solidFill>
                            <a:srgbClr val="000000"/>
                          </a:solidFill>
                          <a:effectLst/>
                          <a:latin typeface="+mn-lt"/>
                          <a:ea typeface="MS Mincho" panose="02020609040205080304" pitchFamily="49" charset="-128"/>
                          <a:cs typeface="Arial" panose="020B0604020202020204" pitchFamily="34" charset="0"/>
                        </a:rPr>
                        <a:t>No Charge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noFill/>
                  </a:tcPr>
                </a:tc>
                <a:tc>
                  <a:txBody>
                    <a:bodyPr/>
                    <a:lstStyle/>
                    <a:p>
                      <a:pPr marL="0" marR="0" algn="ctr">
                        <a:lnSpc>
                          <a:spcPct val="110000"/>
                        </a:lnSpc>
                        <a:buNone/>
                      </a:pPr>
                      <a:r>
                        <a:rPr lang="en-US" sz="1400" dirty="0">
                          <a:solidFill>
                            <a:srgbClr val="000000"/>
                          </a:solidFill>
                          <a:effectLst/>
                          <a:latin typeface="+mn-lt"/>
                          <a:ea typeface="MS Mincho" panose="02020609040205080304" pitchFamily="49" charset="-128"/>
                          <a:cs typeface="Arial" panose="020B0604020202020204" pitchFamily="34" charset="0"/>
                        </a:rPr>
                        <a:t>No Charge</a:t>
                      </a:r>
                    </a:p>
                  </a:txBody>
                  <a:tcPr marL="6350" marR="6350" marT="18415" marB="184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2F2F2"/>
                    </a:solidFill>
                  </a:tcPr>
                </a:tc>
                <a:extLst>
                  <a:ext uri="{0D108BD9-81ED-4DB2-BD59-A6C34878D82A}">
                    <a16:rowId xmlns:a16="http://schemas.microsoft.com/office/drawing/2014/main" val="3598756284"/>
                  </a:ext>
                </a:extLst>
              </a:tr>
              <a:tr h="408661">
                <a:tc>
                  <a:txBody>
                    <a:bodyPr/>
                    <a:lstStyle/>
                    <a:p>
                      <a:pPr marL="0" marR="0">
                        <a:spcBef>
                          <a:spcPts val="0"/>
                        </a:spcBef>
                        <a:spcAft>
                          <a:spcPts val="0"/>
                        </a:spcAft>
                      </a:pPr>
                      <a:r>
                        <a:rPr lang="en-US" sz="1300" b="0">
                          <a:solidFill>
                            <a:schemeClr val="tx1"/>
                          </a:solidFill>
                          <a:effectLst/>
                          <a:latin typeface="+mj-lt"/>
                          <a:ea typeface="Times New Roman" panose="02020603050405020304" pitchFamily="18" charset="0"/>
                          <a:cs typeface="Noto Sans" panose="020B0502040504020204" pitchFamily="34"/>
                        </a:rPr>
                        <a:t>Primary Care </a:t>
                      </a:r>
                      <a:endParaRPr lang="en-US" sz="1400" b="0">
                        <a:solidFill>
                          <a:schemeClr val="tx1"/>
                        </a:solidFill>
                        <a:effectLst/>
                        <a:latin typeface="+mj-lt"/>
                        <a:ea typeface="Times New Roman" panose="02020603050405020304" pitchFamily="18" charset="0"/>
                        <a:cs typeface="Times New Roman" panose="02020603050405020304" pitchFamily="18" charset="0"/>
                      </a:endParaRPr>
                    </a:p>
                  </a:txBody>
                  <a:tcPr marL="86784" marR="86784" marT="0" marB="0" anchor="ctr">
                    <a:lnL>
                      <a:noFill/>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2F2F2"/>
                    </a:solidFill>
                  </a:tcPr>
                </a:tc>
                <a:tc>
                  <a:txBody>
                    <a:bodyPr/>
                    <a:lstStyle/>
                    <a:p>
                      <a:pPr marL="0" marR="0" algn="ctr">
                        <a:lnSpc>
                          <a:spcPct val="110000"/>
                        </a:lnSpc>
                        <a:buNone/>
                      </a:pPr>
                      <a:r>
                        <a:rPr lang="en-US" sz="1400">
                          <a:solidFill>
                            <a:srgbClr val="000000"/>
                          </a:solidFill>
                          <a:effectLst/>
                          <a:latin typeface="+mn-lt"/>
                          <a:ea typeface="MS Mincho" panose="02020609040205080304" pitchFamily="49" charset="-128"/>
                          <a:cs typeface="Arial" panose="020B0604020202020204" pitchFamily="34" charset="0"/>
                        </a:rPr>
                        <a:t>$50 Copay</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noFill/>
                  </a:tcPr>
                </a:tc>
                <a:tc>
                  <a:txBody>
                    <a:bodyPr/>
                    <a:lstStyle/>
                    <a:p>
                      <a:pPr marL="0" marR="0" algn="ctr">
                        <a:lnSpc>
                          <a:spcPct val="110000"/>
                        </a:lnSpc>
                        <a:buNone/>
                      </a:pPr>
                      <a:r>
                        <a:rPr lang="en-US" sz="1400" dirty="0">
                          <a:solidFill>
                            <a:srgbClr val="000000"/>
                          </a:solidFill>
                          <a:effectLst/>
                          <a:latin typeface="+mn-lt"/>
                          <a:ea typeface="MS Mincho" panose="02020609040205080304" pitchFamily="49" charset="-128"/>
                          <a:cs typeface="Arial" panose="020B0604020202020204" pitchFamily="34" charset="0"/>
                        </a:rPr>
                        <a:t>$30 Copay</a:t>
                      </a:r>
                    </a:p>
                  </a:txBody>
                  <a:tcPr marL="6350" marR="6350" marT="18415" marB="184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2F2F2"/>
                    </a:solidFill>
                  </a:tcPr>
                </a:tc>
                <a:extLst>
                  <a:ext uri="{0D108BD9-81ED-4DB2-BD59-A6C34878D82A}">
                    <a16:rowId xmlns:a16="http://schemas.microsoft.com/office/drawing/2014/main" val="669793353"/>
                  </a:ext>
                </a:extLst>
              </a:tr>
              <a:tr h="408661">
                <a:tc>
                  <a:txBody>
                    <a:bodyPr/>
                    <a:lstStyle/>
                    <a:p>
                      <a:pPr marL="0" marR="0">
                        <a:spcBef>
                          <a:spcPts val="0"/>
                        </a:spcBef>
                        <a:spcAft>
                          <a:spcPts val="0"/>
                        </a:spcAft>
                      </a:pPr>
                      <a:r>
                        <a:rPr lang="en-US" sz="1300" b="0">
                          <a:solidFill>
                            <a:schemeClr val="tx1"/>
                          </a:solidFill>
                          <a:effectLst/>
                          <a:latin typeface="+mj-lt"/>
                          <a:ea typeface="Times New Roman" panose="02020603050405020304" pitchFamily="18" charset="0"/>
                          <a:cs typeface="Noto Sans" panose="020B0502040504020204" pitchFamily="34"/>
                        </a:rPr>
                        <a:t>Specialist Visit</a:t>
                      </a:r>
                      <a:endParaRPr lang="en-US" sz="1400" b="0">
                        <a:solidFill>
                          <a:schemeClr val="tx1"/>
                        </a:solidFill>
                        <a:effectLst/>
                        <a:latin typeface="+mj-lt"/>
                        <a:ea typeface="Times New Roman" panose="02020603050405020304" pitchFamily="18" charset="0"/>
                        <a:cs typeface="Times New Roman" panose="02020603050405020304" pitchFamily="18" charset="0"/>
                      </a:endParaRPr>
                    </a:p>
                  </a:txBody>
                  <a:tcPr marL="86784" marR="86784" marT="0" marB="0" anchor="ctr">
                    <a:lnL>
                      <a:noFill/>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2F2F2"/>
                    </a:solidFill>
                  </a:tcPr>
                </a:tc>
                <a:tc>
                  <a:txBody>
                    <a:bodyPr/>
                    <a:lstStyle/>
                    <a:p>
                      <a:pPr marL="0" marR="0" algn="ctr">
                        <a:lnSpc>
                          <a:spcPct val="110000"/>
                        </a:lnSpc>
                        <a:buNone/>
                      </a:pPr>
                      <a:r>
                        <a:rPr lang="en-US" sz="1400">
                          <a:solidFill>
                            <a:srgbClr val="000000"/>
                          </a:solidFill>
                          <a:effectLst/>
                          <a:latin typeface="+mn-lt"/>
                          <a:ea typeface="MS Mincho" panose="02020609040205080304" pitchFamily="49" charset="-128"/>
                          <a:cs typeface="Arial" panose="020B0604020202020204" pitchFamily="34" charset="0"/>
                        </a:rPr>
                        <a:t>$75 Copay</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noFill/>
                  </a:tcPr>
                </a:tc>
                <a:tc>
                  <a:txBody>
                    <a:bodyPr/>
                    <a:lstStyle/>
                    <a:p>
                      <a:pPr marL="0" marR="0" algn="ctr">
                        <a:lnSpc>
                          <a:spcPct val="110000"/>
                        </a:lnSpc>
                        <a:buNone/>
                      </a:pPr>
                      <a:r>
                        <a:rPr lang="en-US" sz="1400" dirty="0">
                          <a:solidFill>
                            <a:srgbClr val="000000"/>
                          </a:solidFill>
                          <a:effectLst/>
                          <a:latin typeface="+mn-lt"/>
                          <a:ea typeface="MS Mincho" panose="02020609040205080304" pitchFamily="49" charset="-128"/>
                          <a:cs typeface="Arial" panose="020B0604020202020204" pitchFamily="34" charset="0"/>
                        </a:rPr>
                        <a:t>$60 Copay</a:t>
                      </a:r>
                    </a:p>
                  </a:txBody>
                  <a:tcPr marL="6350" marR="6350" marT="18415" marB="184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2F2F2"/>
                    </a:solidFill>
                  </a:tcPr>
                </a:tc>
                <a:extLst>
                  <a:ext uri="{0D108BD9-81ED-4DB2-BD59-A6C34878D82A}">
                    <a16:rowId xmlns:a16="http://schemas.microsoft.com/office/drawing/2014/main" val="1371038087"/>
                  </a:ext>
                </a:extLst>
              </a:tr>
              <a:tr h="412964">
                <a:tc>
                  <a:txBody>
                    <a:bodyPr/>
                    <a:lstStyle/>
                    <a:p>
                      <a:pPr marL="0" marR="0">
                        <a:spcBef>
                          <a:spcPts val="0"/>
                        </a:spcBef>
                        <a:spcAft>
                          <a:spcPts val="0"/>
                        </a:spcAft>
                      </a:pPr>
                      <a:r>
                        <a:rPr lang="en-US" sz="1400" b="0">
                          <a:solidFill>
                            <a:schemeClr val="tx1"/>
                          </a:solidFill>
                          <a:effectLst/>
                          <a:latin typeface="+mj-lt"/>
                          <a:ea typeface="Times New Roman" panose="02020603050405020304" pitchFamily="18" charset="0"/>
                          <a:cs typeface="Times New Roman" panose="02020603050405020304" pitchFamily="18" charset="0"/>
                        </a:rPr>
                        <a:t>Urgent Care</a:t>
                      </a:r>
                    </a:p>
                  </a:txBody>
                  <a:tcPr marL="86784" marR="86784" marT="0" marB="0" anchor="ctr">
                    <a:lnL>
                      <a:noFill/>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2F2F2"/>
                    </a:solidFill>
                  </a:tcPr>
                </a:tc>
                <a:tc>
                  <a:txBody>
                    <a:bodyPr/>
                    <a:lstStyle/>
                    <a:p>
                      <a:pPr marL="0" marR="0" algn="ctr">
                        <a:lnSpc>
                          <a:spcPct val="110000"/>
                        </a:lnSpc>
                        <a:buNone/>
                      </a:pPr>
                      <a:r>
                        <a:rPr lang="en-US" sz="1400">
                          <a:solidFill>
                            <a:srgbClr val="000000"/>
                          </a:solidFill>
                          <a:effectLst/>
                          <a:latin typeface="+mn-lt"/>
                          <a:ea typeface="MS Mincho" panose="02020609040205080304" pitchFamily="49" charset="-128"/>
                          <a:cs typeface="Arial" panose="020B0604020202020204" pitchFamily="34" charset="0"/>
                        </a:rPr>
                        <a:t>$75 Copay</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noFill/>
                  </a:tcPr>
                </a:tc>
                <a:tc>
                  <a:txBody>
                    <a:bodyPr/>
                    <a:lstStyle/>
                    <a:p>
                      <a:pPr marL="0" marR="0" algn="ctr">
                        <a:lnSpc>
                          <a:spcPct val="110000"/>
                        </a:lnSpc>
                        <a:buNone/>
                      </a:pPr>
                      <a:r>
                        <a:rPr lang="en-US" sz="1400" dirty="0">
                          <a:solidFill>
                            <a:srgbClr val="000000"/>
                          </a:solidFill>
                          <a:effectLst/>
                          <a:latin typeface="+mn-lt"/>
                          <a:ea typeface="MS Mincho" panose="02020609040205080304" pitchFamily="49" charset="-128"/>
                          <a:cs typeface="Arial" panose="020B0604020202020204" pitchFamily="34" charset="0"/>
                        </a:rPr>
                        <a:t>$60 Copay</a:t>
                      </a:r>
                    </a:p>
                  </a:txBody>
                  <a:tcPr marL="6350" marR="6350" marT="18415" marB="184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2F2F2"/>
                    </a:solidFill>
                  </a:tcPr>
                </a:tc>
                <a:extLst>
                  <a:ext uri="{0D108BD9-81ED-4DB2-BD59-A6C34878D82A}">
                    <a16:rowId xmlns:a16="http://schemas.microsoft.com/office/drawing/2014/main" val="1027068161"/>
                  </a:ext>
                </a:extLst>
              </a:tr>
              <a:tr h="412964">
                <a:tc>
                  <a:txBody>
                    <a:bodyPr/>
                    <a:lstStyle/>
                    <a:p>
                      <a:pPr marL="0" marR="0">
                        <a:spcBef>
                          <a:spcPts val="0"/>
                        </a:spcBef>
                        <a:spcAft>
                          <a:spcPts val="0"/>
                        </a:spcAft>
                      </a:pPr>
                      <a:r>
                        <a:rPr lang="en-US" sz="1300" b="0">
                          <a:solidFill>
                            <a:schemeClr val="tx1"/>
                          </a:solidFill>
                          <a:effectLst/>
                          <a:latin typeface="+mj-lt"/>
                          <a:ea typeface="Times New Roman" panose="02020603050405020304" pitchFamily="18" charset="0"/>
                          <a:cs typeface="Noto Sans" panose="020B0502040504020204" pitchFamily="34"/>
                        </a:rPr>
                        <a:t>Emergency Room</a:t>
                      </a:r>
                      <a:endParaRPr lang="en-US" sz="1400" b="0">
                        <a:solidFill>
                          <a:schemeClr val="tx1"/>
                        </a:solidFill>
                        <a:effectLst/>
                        <a:latin typeface="+mj-lt"/>
                        <a:ea typeface="Times New Roman" panose="02020603050405020304" pitchFamily="18" charset="0"/>
                        <a:cs typeface="Times New Roman" panose="02020603050405020304" pitchFamily="18" charset="0"/>
                      </a:endParaRPr>
                    </a:p>
                  </a:txBody>
                  <a:tcPr marL="86784" marR="86784" marT="0" marB="0" anchor="ctr">
                    <a:lnL>
                      <a:noFill/>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2F2F2"/>
                    </a:solidFill>
                  </a:tcPr>
                </a:tc>
                <a:tc>
                  <a:txBody>
                    <a:bodyPr/>
                    <a:lstStyle/>
                    <a:p>
                      <a:pPr marL="0" marR="0" algn="ctr">
                        <a:lnSpc>
                          <a:spcPct val="110000"/>
                        </a:lnSpc>
                        <a:buNone/>
                      </a:pPr>
                      <a:r>
                        <a:rPr lang="en-US" sz="1400">
                          <a:solidFill>
                            <a:srgbClr val="000000"/>
                          </a:solidFill>
                          <a:effectLst/>
                          <a:latin typeface="+mn-lt"/>
                          <a:ea typeface="MS Mincho" panose="02020609040205080304" pitchFamily="49" charset="-128"/>
                          <a:cs typeface="Arial" panose="020B0604020202020204" pitchFamily="34" charset="0"/>
                        </a:rPr>
                        <a:t>$750 Copay</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noFill/>
                  </a:tcPr>
                </a:tc>
                <a:tc>
                  <a:txBody>
                    <a:bodyPr/>
                    <a:lstStyle/>
                    <a:p>
                      <a:pPr marL="0" marR="0" algn="ctr">
                        <a:lnSpc>
                          <a:spcPct val="110000"/>
                        </a:lnSpc>
                        <a:buNone/>
                      </a:pPr>
                      <a:r>
                        <a:rPr lang="en-US" sz="1400" dirty="0">
                          <a:solidFill>
                            <a:srgbClr val="000000"/>
                          </a:solidFill>
                          <a:effectLst/>
                          <a:latin typeface="+mn-lt"/>
                          <a:ea typeface="MS Mincho" panose="02020609040205080304" pitchFamily="49" charset="-128"/>
                          <a:cs typeface="Arial" panose="020B0604020202020204" pitchFamily="34" charset="0"/>
                        </a:rPr>
                        <a:t>$500 Copay</a:t>
                      </a:r>
                    </a:p>
                  </a:txBody>
                  <a:tcPr marL="6350" marR="6350" marT="18415" marB="184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2F2F2"/>
                    </a:solidFill>
                  </a:tcPr>
                </a:tc>
                <a:extLst>
                  <a:ext uri="{0D108BD9-81ED-4DB2-BD59-A6C34878D82A}">
                    <a16:rowId xmlns:a16="http://schemas.microsoft.com/office/drawing/2014/main" val="391708913"/>
                  </a:ext>
                </a:extLst>
              </a:tr>
              <a:tr h="408661">
                <a:tc>
                  <a:txBody>
                    <a:bodyPr/>
                    <a:lstStyle/>
                    <a:p>
                      <a:pPr marL="0" marR="0">
                        <a:spcBef>
                          <a:spcPts val="0"/>
                        </a:spcBef>
                        <a:spcAft>
                          <a:spcPts val="0"/>
                        </a:spcAft>
                      </a:pPr>
                      <a:r>
                        <a:rPr lang="en-US" sz="1300" b="0">
                          <a:solidFill>
                            <a:schemeClr val="tx1"/>
                          </a:solidFill>
                          <a:effectLst/>
                          <a:latin typeface="+mj-lt"/>
                          <a:ea typeface="Times New Roman" panose="02020603050405020304" pitchFamily="18" charset="0"/>
                          <a:cs typeface="Noto Sans" panose="020B0502040504020204" pitchFamily="34"/>
                        </a:rPr>
                        <a:t>Inpatient Hospital</a:t>
                      </a:r>
                      <a:endParaRPr lang="en-US" sz="1400" b="0">
                        <a:solidFill>
                          <a:schemeClr val="tx1"/>
                        </a:solidFill>
                        <a:effectLst/>
                        <a:latin typeface="+mj-lt"/>
                        <a:ea typeface="Times New Roman" panose="02020603050405020304" pitchFamily="18" charset="0"/>
                        <a:cs typeface="Times New Roman" panose="02020603050405020304" pitchFamily="18" charset="0"/>
                      </a:endParaRPr>
                    </a:p>
                  </a:txBody>
                  <a:tcPr marL="86784" marR="86784" marT="0" marB="0" anchor="ctr">
                    <a:lnL>
                      <a:noFill/>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2F2F2"/>
                    </a:solidFill>
                  </a:tcPr>
                </a:tc>
                <a:tc>
                  <a:txBody>
                    <a:bodyPr/>
                    <a:lstStyle/>
                    <a:p>
                      <a:pPr marL="0" marR="0" algn="ctr">
                        <a:lnSpc>
                          <a:spcPct val="110000"/>
                        </a:lnSpc>
                        <a:buNone/>
                      </a:pPr>
                      <a:r>
                        <a:rPr lang="en-US" sz="1400">
                          <a:solidFill>
                            <a:srgbClr val="000000"/>
                          </a:solidFill>
                          <a:effectLst/>
                          <a:latin typeface="+mn-lt"/>
                          <a:ea typeface="MS Mincho" panose="02020609040205080304" pitchFamily="49" charset="-128"/>
                          <a:cs typeface="Arial" panose="020B0604020202020204" pitchFamily="34" charset="0"/>
                        </a:rPr>
                        <a:t>30% Coinsurance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noFill/>
                  </a:tcPr>
                </a:tc>
                <a:tc>
                  <a:txBody>
                    <a:bodyPr/>
                    <a:lstStyle/>
                    <a:p>
                      <a:pPr marL="0" marR="0" algn="ctr">
                        <a:lnSpc>
                          <a:spcPct val="110000"/>
                        </a:lnSpc>
                        <a:buNone/>
                      </a:pPr>
                      <a:r>
                        <a:rPr lang="en-US" sz="1400" dirty="0">
                          <a:solidFill>
                            <a:srgbClr val="000000"/>
                          </a:solidFill>
                          <a:effectLst/>
                          <a:latin typeface="+mn-lt"/>
                          <a:ea typeface="MS Mincho" panose="02020609040205080304" pitchFamily="49" charset="-128"/>
                          <a:cs typeface="Arial" panose="020B0604020202020204" pitchFamily="34" charset="0"/>
                        </a:rPr>
                        <a:t>20% Coinsurance</a:t>
                      </a:r>
                    </a:p>
                  </a:txBody>
                  <a:tcPr marL="6350" marR="6350" marT="18415" marB="184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2F2F2"/>
                    </a:solidFill>
                  </a:tcPr>
                </a:tc>
                <a:extLst>
                  <a:ext uri="{0D108BD9-81ED-4DB2-BD59-A6C34878D82A}">
                    <a16:rowId xmlns:a16="http://schemas.microsoft.com/office/drawing/2014/main" val="3810414644"/>
                  </a:ext>
                </a:extLst>
              </a:tr>
              <a:tr h="408661">
                <a:tc>
                  <a:txBody>
                    <a:bodyPr/>
                    <a:lstStyle/>
                    <a:p>
                      <a:pPr marL="0" marR="0">
                        <a:spcBef>
                          <a:spcPts val="0"/>
                        </a:spcBef>
                        <a:spcAft>
                          <a:spcPts val="0"/>
                        </a:spcAft>
                      </a:pPr>
                      <a:r>
                        <a:rPr lang="en-US" sz="1300" b="0">
                          <a:solidFill>
                            <a:schemeClr val="tx1"/>
                          </a:solidFill>
                          <a:effectLst/>
                          <a:latin typeface="+mj-lt"/>
                          <a:ea typeface="Times New Roman" panose="02020603050405020304" pitchFamily="18" charset="0"/>
                          <a:cs typeface="Noto Sans" panose="020B0502040504020204" pitchFamily="34"/>
                        </a:rPr>
                        <a:t>Outpatient Facility</a:t>
                      </a:r>
                      <a:endParaRPr lang="en-US" sz="1400" b="0">
                        <a:solidFill>
                          <a:schemeClr val="tx1"/>
                        </a:solidFill>
                        <a:effectLst/>
                        <a:latin typeface="+mj-lt"/>
                        <a:ea typeface="Times New Roman" panose="02020603050405020304" pitchFamily="18" charset="0"/>
                        <a:cs typeface="Times New Roman" panose="02020603050405020304" pitchFamily="18" charset="0"/>
                      </a:endParaRPr>
                    </a:p>
                  </a:txBody>
                  <a:tcPr marL="86784" marR="86784" marT="0" marB="0" anchor="ctr">
                    <a:lnL>
                      <a:noFill/>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2F2F2"/>
                    </a:solidFill>
                  </a:tcPr>
                </a:tc>
                <a:tc>
                  <a:txBody>
                    <a:bodyPr/>
                    <a:lstStyle/>
                    <a:p>
                      <a:pPr marL="0" marR="0" algn="ctr">
                        <a:lnSpc>
                          <a:spcPct val="110000"/>
                        </a:lnSpc>
                        <a:buNone/>
                      </a:pPr>
                      <a:r>
                        <a:rPr lang="en-US" sz="1400">
                          <a:solidFill>
                            <a:srgbClr val="000000"/>
                          </a:solidFill>
                          <a:effectLst/>
                          <a:latin typeface="+mn-lt"/>
                          <a:ea typeface="MS Mincho" panose="02020609040205080304" pitchFamily="49" charset="-128"/>
                          <a:cs typeface="Arial" panose="020B0604020202020204" pitchFamily="34" charset="0"/>
                        </a:rPr>
                        <a:t>30% Coinsurance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noFill/>
                  </a:tcPr>
                </a:tc>
                <a:tc>
                  <a:txBody>
                    <a:bodyPr/>
                    <a:lstStyle/>
                    <a:p>
                      <a:pPr marL="0" marR="0" algn="ctr">
                        <a:lnSpc>
                          <a:spcPct val="110000"/>
                        </a:lnSpc>
                        <a:buNone/>
                      </a:pPr>
                      <a:r>
                        <a:rPr lang="en-US" sz="1400" dirty="0">
                          <a:solidFill>
                            <a:srgbClr val="000000"/>
                          </a:solidFill>
                          <a:effectLst/>
                          <a:latin typeface="+mn-lt"/>
                          <a:ea typeface="MS Mincho" panose="02020609040205080304" pitchFamily="49" charset="-128"/>
                          <a:cs typeface="Arial" panose="020B0604020202020204" pitchFamily="34" charset="0"/>
                        </a:rPr>
                        <a:t>20% Coinsurance</a:t>
                      </a:r>
                    </a:p>
                  </a:txBody>
                  <a:tcPr marL="6350" marR="6350" marT="18415" marB="184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2F2F2"/>
                    </a:solidFill>
                  </a:tcPr>
                </a:tc>
                <a:extLst>
                  <a:ext uri="{0D108BD9-81ED-4DB2-BD59-A6C34878D82A}">
                    <a16:rowId xmlns:a16="http://schemas.microsoft.com/office/drawing/2014/main" val="156309869"/>
                  </a:ext>
                </a:extLst>
              </a:tr>
              <a:tr h="408661">
                <a:tc gridSpan="3">
                  <a:txBody>
                    <a:bodyPr/>
                    <a:lstStyle/>
                    <a:p>
                      <a:pPr marL="0" marR="0">
                        <a:spcBef>
                          <a:spcPts val="0"/>
                        </a:spcBef>
                        <a:spcAft>
                          <a:spcPts val="0"/>
                        </a:spcAft>
                      </a:pPr>
                      <a:r>
                        <a:rPr lang="en-US" sz="1100" b="0" i="1" kern="1200" dirty="0">
                          <a:solidFill>
                            <a:schemeClr val="tx1"/>
                          </a:solidFill>
                          <a:effectLst/>
                          <a:latin typeface="+mn-lt"/>
                          <a:ea typeface="+mn-ea"/>
                          <a:cs typeface="+mn-cs"/>
                        </a:rPr>
                        <a:t>*If other services are needed during your visit such as additional lab work, X-ray or MRI, deductible or additional costs may apply. Claims are paid based on the code your doctor uses to bill.</a:t>
                      </a:r>
                      <a:endParaRPr lang="en-US" sz="1000" b="0" i="1" dirty="0">
                        <a:solidFill>
                          <a:schemeClr val="accent5"/>
                        </a:solidFill>
                        <a:effectLst/>
                        <a:latin typeface="+mj-lt"/>
                        <a:ea typeface="Times New Roman" panose="02020603050405020304" pitchFamily="18" charset="0"/>
                        <a:cs typeface="Times New Roman" panose="02020603050405020304" pitchFamily="18" charset="0"/>
                      </a:endParaRPr>
                    </a:p>
                  </a:txBody>
                  <a:tcPr marL="86784" marR="86784" marT="0" marB="0" anchor="ctr">
                    <a:lnL>
                      <a:noFill/>
                    </a:lnL>
                    <a:lnR>
                      <a:noFill/>
                    </a:lnR>
                    <a:lnT w="12700" cap="flat" cmpd="sng" algn="ctr">
                      <a:solidFill>
                        <a:srgbClr val="DDDDDD"/>
                      </a:solidFill>
                      <a:prstDash val="solid"/>
                      <a:round/>
                      <a:headEnd type="none" w="med" len="med"/>
                      <a:tailEnd type="none" w="med" len="med"/>
                    </a:lnT>
                    <a:lnB>
                      <a:noFill/>
                    </a:lnB>
                    <a:noFill/>
                  </a:tcPr>
                </a:tc>
                <a:tc hMerge="1">
                  <a:txBody>
                    <a:bodyPr/>
                    <a:lstStyle/>
                    <a:p>
                      <a:pPr marL="0" marR="0" algn="ctr">
                        <a:spcBef>
                          <a:spcPts val="0"/>
                        </a:spcBef>
                        <a:spcAft>
                          <a:spcPts val="0"/>
                        </a:spcAft>
                      </a:pPr>
                      <a:endParaRPr lang="en-US" sz="1300">
                        <a:solidFill>
                          <a:schemeClr val="accent5"/>
                        </a:solidFill>
                        <a:effectLst/>
                        <a:latin typeface="+mn-lt"/>
                        <a:ea typeface="Times New Roman" panose="02020603050405020304" pitchFamily="18" charset="0"/>
                        <a:cs typeface="Times New Roman" panose="02020603050405020304" pitchFamily="18" charset="0"/>
                      </a:endParaRPr>
                    </a:p>
                  </a:txBody>
                  <a:tcPr marL="86784" marR="86784"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a:noFill/>
                    </a:lnB>
                    <a:noFill/>
                  </a:tcPr>
                </a:tc>
                <a:tc hMerge="1">
                  <a:txBody>
                    <a:bodyPr/>
                    <a:lstStyle/>
                    <a:p>
                      <a:pPr marL="0" marR="0" algn="ctr">
                        <a:spcBef>
                          <a:spcPts val="0"/>
                        </a:spcBef>
                        <a:spcAft>
                          <a:spcPts val="0"/>
                        </a:spcAft>
                      </a:pPr>
                      <a:endParaRPr lang="en-US" sz="1300">
                        <a:solidFill>
                          <a:schemeClr val="accent5"/>
                        </a:solidFill>
                        <a:effectLst/>
                        <a:latin typeface="+mn-lt"/>
                        <a:ea typeface="Times New Roman" panose="02020603050405020304" pitchFamily="18" charset="0"/>
                        <a:cs typeface="Times New Roman" panose="02020603050405020304" pitchFamily="18" charset="0"/>
                      </a:endParaRPr>
                    </a:p>
                  </a:txBody>
                  <a:tcPr marL="86784" marR="86784"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328123144"/>
                  </a:ext>
                </a:extLst>
              </a:tr>
            </a:tbl>
          </a:graphicData>
        </a:graphic>
      </p:graphicFrame>
      <p:pic>
        <p:nvPicPr>
          <p:cNvPr id="2" name="Picture 1" descr="New Cigna Logo PNG Images 2023">
            <a:extLst>
              <a:ext uri="{FF2B5EF4-FFF2-40B4-BE49-F238E27FC236}">
                <a16:creationId xmlns:a16="http://schemas.microsoft.com/office/drawing/2014/main" id="{C054C340-1C61-8C2F-BD78-2CA68AF038F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08260" y="374967"/>
            <a:ext cx="1145540" cy="612140"/>
          </a:xfrm>
          <a:prstGeom prst="rect">
            <a:avLst/>
          </a:prstGeom>
          <a:noFill/>
          <a:ln>
            <a:noFill/>
          </a:ln>
        </p:spPr>
      </p:pic>
    </p:spTree>
    <p:extLst>
      <p:ext uri="{BB962C8B-B14F-4D97-AF65-F5344CB8AC3E}">
        <p14:creationId xmlns:p14="http://schemas.microsoft.com/office/powerpoint/2010/main" val="525191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130904-4D3F-42D2-4F70-34ABAD167CEE}"/>
              </a:ext>
            </a:extLst>
          </p:cNvPr>
          <p:cNvSpPr>
            <a:spLocks noGrp="1"/>
          </p:cNvSpPr>
          <p:nvPr>
            <p:ph type="title"/>
          </p:nvPr>
        </p:nvSpPr>
        <p:spPr/>
        <p:txBody>
          <a:bodyPr/>
          <a:lstStyle/>
          <a:p>
            <a:r>
              <a:rPr lang="en-US">
                <a:solidFill>
                  <a:schemeClr val="accent1"/>
                </a:solidFill>
              </a:rPr>
              <a:t>Prescription Drug Coverage</a:t>
            </a:r>
          </a:p>
        </p:txBody>
      </p:sp>
      <p:graphicFrame>
        <p:nvGraphicFramePr>
          <p:cNvPr id="2" name="Table 1">
            <a:extLst>
              <a:ext uri="{FF2B5EF4-FFF2-40B4-BE49-F238E27FC236}">
                <a16:creationId xmlns:a16="http://schemas.microsoft.com/office/drawing/2014/main" id="{0600DA44-3C43-C21E-CEA5-1C50FB09F7AF}"/>
              </a:ext>
            </a:extLst>
          </p:cNvPr>
          <p:cNvGraphicFramePr>
            <a:graphicFrameLocks noGrp="1"/>
          </p:cNvGraphicFramePr>
          <p:nvPr>
            <p:extLst>
              <p:ext uri="{D42A27DB-BD31-4B8C-83A1-F6EECF244321}">
                <p14:modId xmlns:p14="http://schemas.microsoft.com/office/powerpoint/2010/main" val="2066405343"/>
              </p:ext>
            </p:extLst>
          </p:nvPr>
        </p:nvGraphicFramePr>
        <p:xfrm>
          <a:off x="979539" y="1641225"/>
          <a:ext cx="10232922" cy="2494741"/>
        </p:xfrm>
        <a:graphic>
          <a:graphicData uri="http://schemas.openxmlformats.org/drawingml/2006/table">
            <a:tbl>
              <a:tblPr firstRow="1" firstCol="1" bandRow="1">
                <a:effectLst/>
                <a:tableStyleId>{775DCB02-9BB8-47FD-8907-85C794F793BA}</a:tableStyleId>
              </a:tblPr>
              <a:tblGrid>
                <a:gridCol w="2879626">
                  <a:extLst>
                    <a:ext uri="{9D8B030D-6E8A-4147-A177-3AD203B41FA5}">
                      <a16:colId xmlns:a16="http://schemas.microsoft.com/office/drawing/2014/main" val="2921840980"/>
                    </a:ext>
                  </a:extLst>
                </a:gridCol>
                <a:gridCol w="3616538">
                  <a:extLst>
                    <a:ext uri="{9D8B030D-6E8A-4147-A177-3AD203B41FA5}">
                      <a16:colId xmlns:a16="http://schemas.microsoft.com/office/drawing/2014/main" val="3533072260"/>
                    </a:ext>
                  </a:extLst>
                </a:gridCol>
                <a:gridCol w="3736758">
                  <a:extLst>
                    <a:ext uri="{9D8B030D-6E8A-4147-A177-3AD203B41FA5}">
                      <a16:colId xmlns:a16="http://schemas.microsoft.com/office/drawing/2014/main" val="464272207"/>
                    </a:ext>
                  </a:extLst>
                </a:gridCol>
              </a:tblGrid>
              <a:tr h="304176">
                <a:tc>
                  <a:txBody>
                    <a:bodyPr/>
                    <a:lstStyle/>
                    <a:p>
                      <a:pPr marL="73025" marR="73025" algn="ctr">
                        <a:spcBef>
                          <a:spcPts val="0"/>
                        </a:spcBef>
                        <a:spcAft>
                          <a:spcPts val="0"/>
                        </a:spcAft>
                      </a:pPr>
                      <a:r>
                        <a:rPr lang="en-US" sz="1600" b="1">
                          <a:effectLst/>
                        </a:rPr>
                        <a:t> </a:t>
                      </a:r>
                      <a:endParaRPr lang="en-US" sz="1600" b="1">
                        <a:solidFill>
                          <a:srgbClr val="404040"/>
                        </a:solidFill>
                        <a:effectLst/>
                        <a:latin typeface="+mj-lt"/>
                        <a:ea typeface="Microsoft Sans Serif" panose="020B0604020202020204" pitchFamily="34" charset="0"/>
                        <a:cs typeface="Times New Roman" panose="02020603050405020304" pitchFamily="18" charset="0"/>
                      </a:endParaRPr>
                    </a:p>
                  </a:txBody>
                  <a:tcPr marL="0" marR="0" marT="0" marB="0" anchor="ctr">
                    <a:lnL w="3175"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73025" marR="73025" algn="ctr">
                        <a:lnSpc>
                          <a:spcPct val="125000"/>
                        </a:lnSpc>
                        <a:spcBef>
                          <a:spcPts val="600"/>
                        </a:spcBef>
                        <a:spcAft>
                          <a:spcPts val="300"/>
                        </a:spcAft>
                      </a:pPr>
                      <a:r>
                        <a:rPr lang="en-US" sz="1600" b="1" dirty="0">
                          <a:effectLst/>
                          <a:latin typeface="+mj-lt"/>
                        </a:rPr>
                        <a:t>Base Plan</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3"/>
                    </a:solidFill>
                  </a:tcPr>
                </a:tc>
                <a:tc>
                  <a:txBody>
                    <a:bodyPr/>
                    <a:lstStyle/>
                    <a:p>
                      <a:pPr marL="73025" marR="73025" algn="ctr">
                        <a:lnSpc>
                          <a:spcPct val="125000"/>
                        </a:lnSpc>
                        <a:spcBef>
                          <a:spcPts val="600"/>
                        </a:spcBef>
                        <a:spcAft>
                          <a:spcPts val="300"/>
                        </a:spcAft>
                      </a:pPr>
                      <a:r>
                        <a:rPr lang="en-US" sz="1600" b="1" dirty="0">
                          <a:effectLst/>
                          <a:latin typeface="+mj-lt"/>
                        </a:rPr>
                        <a:t>Enhanced Plan</a:t>
                      </a:r>
                      <a:endParaRPr lang="en-US" sz="1600" b="1" dirty="0">
                        <a:solidFill>
                          <a:schemeClr val="bg1"/>
                        </a:solidFill>
                        <a:effectLst/>
                        <a:latin typeface="+mj-lt"/>
                        <a:ea typeface="Microsoft Sans Serif" panose="020B0604020202020204" pitchFamily="34" charset="0"/>
                        <a:cs typeface="Times New Roman" panose="02020603050405020304" pitchFamily="18" charset="0"/>
                      </a:endParaRP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297504692"/>
                  </a:ext>
                </a:extLst>
              </a:tr>
              <a:tr h="243341">
                <a:tc>
                  <a:txBody>
                    <a:bodyPr/>
                    <a:lstStyle/>
                    <a:p>
                      <a:pPr marL="73025" marR="73025">
                        <a:spcBef>
                          <a:spcPts val="0"/>
                        </a:spcBef>
                        <a:spcAft>
                          <a:spcPts val="0"/>
                        </a:spcAft>
                      </a:pPr>
                      <a:r>
                        <a:rPr lang="en-US" sz="1600" b="0">
                          <a:solidFill>
                            <a:schemeClr val="bg1"/>
                          </a:solidFill>
                          <a:effectLst/>
                          <a:latin typeface="+mj-lt"/>
                        </a:rPr>
                        <a:t>In-Network Benefits </a:t>
                      </a:r>
                      <a:endParaRPr lang="en-US" sz="1600" b="0">
                        <a:solidFill>
                          <a:schemeClr val="bg1"/>
                        </a:solidFill>
                        <a:effectLst/>
                        <a:latin typeface="+mj-lt"/>
                        <a:ea typeface="Microsoft Sans Serif" panose="020B0604020202020204" pitchFamily="34" charset="0"/>
                        <a:cs typeface="Times New Roman" panose="02020603050405020304" pitchFamily="18" charset="0"/>
                      </a:endParaRP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75000"/>
                      </a:schemeClr>
                    </a:solidFill>
                  </a:tcPr>
                </a:tc>
                <a:tc>
                  <a:txBody>
                    <a:bodyPr/>
                    <a:lstStyle/>
                    <a:p>
                      <a:pPr marL="73025" marR="73025">
                        <a:spcBef>
                          <a:spcPts val="600"/>
                        </a:spcBef>
                        <a:spcAft>
                          <a:spcPts val="0"/>
                        </a:spcAft>
                      </a:pPr>
                      <a:endParaRPr lang="en-US" sz="1600" b="1" dirty="0">
                        <a:solidFill>
                          <a:schemeClr val="bg1"/>
                        </a:solidFill>
                        <a:effectLst/>
                        <a:latin typeface="+mj-lt"/>
                        <a:ea typeface="Microsoft Sans Serif" panose="020B0604020202020204" pitchFamily="34" charset="0"/>
                        <a:cs typeface="Times New Roman" panose="02020603050405020304" pitchFamily="18" charset="0"/>
                      </a:endParaRP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75000"/>
                      </a:schemeClr>
                    </a:solidFill>
                  </a:tcPr>
                </a:tc>
                <a:tc>
                  <a:txBody>
                    <a:bodyPr/>
                    <a:lstStyle/>
                    <a:p>
                      <a:pPr marL="73025" marR="73025">
                        <a:spcBef>
                          <a:spcPts val="0"/>
                        </a:spcBef>
                        <a:spcAft>
                          <a:spcPts val="0"/>
                        </a:spcAft>
                      </a:pPr>
                      <a:endParaRPr lang="en-US" sz="1600" b="1">
                        <a:solidFill>
                          <a:schemeClr val="bg1"/>
                        </a:solidFill>
                        <a:effectLst/>
                        <a:latin typeface="+mj-lt"/>
                        <a:ea typeface="Microsoft Sans Serif" panose="020B0604020202020204" pitchFamily="34" charset="0"/>
                        <a:cs typeface="Times New Roman" panose="02020603050405020304" pitchFamily="18" charset="0"/>
                      </a:endParaRP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324441119"/>
                  </a:ext>
                </a:extLst>
              </a:tr>
              <a:tr h="389345">
                <a:tc>
                  <a:txBody>
                    <a:bodyPr/>
                    <a:lstStyle/>
                    <a:p>
                      <a:pPr marL="73025" marR="73025">
                        <a:spcBef>
                          <a:spcPts val="0"/>
                        </a:spcBef>
                        <a:spcAft>
                          <a:spcPts val="0"/>
                        </a:spcAft>
                      </a:pPr>
                      <a:r>
                        <a:rPr lang="en-US" sz="1600" b="0">
                          <a:solidFill>
                            <a:schemeClr val="tx1"/>
                          </a:solidFill>
                          <a:effectLst/>
                          <a:latin typeface="Raleway SemiBold" pitchFamily="2" charset="0"/>
                        </a:rPr>
                        <a:t>Tier 1</a:t>
                      </a:r>
                      <a:endParaRPr lang="en-US" sz="1600" b="0">
                        <a:solidFill>
                          <a:schemeClr val="tx1"/>
                        </a:solidFill>
                        <a:effectLst/>
                        <a:latin typeface="Raleway SemiBold" pitchFamily="2" charset="0"/>
                        <a:ea typeface="Microsoft Sans Serif" panose="020B0604020202020204" pitchFamily="34" charset="0"/>
                        <a:cs typeface="Times New Roman" panose="02020603050405020304" pitchFamily="18" charset="0"/>
                      </a:endParaRP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73025" marR="73025" algn="ctr">
                        <a:spcBef>
                          <a:spcPts val="0"/>
                        </a:spcBef>
                        <a:spcAft>
                          <a:spcPts val="0"/>
                        </a:spcAft>
                      </a:pPr>
                      <a:r>
                        <a:rPr lang="en-US" sz="1600" b="0" dirty="0">
                          <a:solidFill>
                            <a:schemeClr val="tx1"/>
                          </a:solidFill>
                          <a:effectLst/>
                          <a:latin typeface="+mn-lt"/>
                          <a:ea typeface="Microsoft Sans Serif" panose="020B0604020202020204" pitchFamily="34" charset="0"/>
                          <a:cs typeface="Times New Roman" panose="02020603050405020304" pitchFamily="18" charset="0"/>
                        </a:rPr>
                        <a:t>$15 copay/prescription</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73025" marR="73025" algn="ctr">
                        <a:spcBef>
                          <a:spcPts val="0"/>
                        </a:spcBef>
                        <a:spcAft>
                          <a:spcPts val="0"/>
                        </a:spcAft>
                      </a:pPr>
                      <a:r>
                        <a:rPr lang="en-US" sz="1600" b="0" dirty="0">
                          <a:solidFill>
                            <a:schemeClr val="tx1"/>
                          </a:solidFill>
                          <a:effectLst/>
                          <a:latin typeface="+mn-lt"/>
                          <a:ea typeface="Microsoft Sans Serif" panose="020B0604020202020204" pitchFamily="34" charset="0"/>
                          <a:cs typeface="Times New Roman" panose="02020603050405020304" pitchFamily="18" charset="0"/>
                        </a:rPr>
                        <a:t>$10 copay/prescription</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81511967"/>
                  </a:ext>
                </a:extLst>
              </a:tr>
              <a:tr h="389345">
                <a:tc>
                  <a:txBody>
                    <a:bodyPr/>
                    <a:lstStyle/>
                    <a:p>
                      <a:pPr marL="73025" marR="73025">
                        <a:spcBef>
                          <a:spcPts val="0"/>
                        </a:spcBef>
                        <a:spcAft>
                          <a:spcPts val="0"/>
                        </a:spcAft>
                      </a:pPr>
                      <a:r>
                        <a:rPr lang="en-US" sz="1600" b="0">
                          <a:solidFill>
                            <a:schemeClr val="tx1"/>
                          </a:solidFill>
                          <a:effectLst/>
                          <a:latin typeface="Raleway SemiBold" pitchFamily="2" charset="0"/>
                        </a:rPr>
                        <a:t>Tier</a:t>
                      </a:r>
                      <a:r>
                        <a:rPr lang="en-US" sz="1600" b="0" baseline="0">
                          <a:solidFill>
                            <a:schemeClr val="tx1"/>
                          </a:solidFill>
                          <a:effectLst/>
                          <a:latin typeface="Raleway SemiBold" pitchFamily="2" charset="0"/>
                        </a:rPr>
                        <a:t> 2</a:t>
                      </a:r>
                      <a:endParaRPr lang="en-US" sz="1600" b="0">
                        <a:solidFill>
                          <a:schemeClr val="tx1"/>
                        </a:solidFill>
                        <a:effectLst/>
                        <a:latin typeface="Raleway SemiBold" pitchFamily="2" charset="0"/>
                        <a:ea typeface="Microsoft Sans Serif" panose="020B0604020202020204" pitchFamily="34" charset="0"/>
                        <a:cs typeface="Times New Roman" panose="02020603050405020304" pitchFamily="18" charset="0"/>
                      </a:endParaRP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73025" marR="73025" algn="ctr">
                        <a:spcBef>
                          <a:spcPts val="0"/>
                        </a:spcBef>
                        <a:spcAft>
                          <a:spcPts val="0"/>
                        </a:spcAft>
                      </a:pPr>
                      <a:r>
                        <a:rPr lang="en-US" sz="1600" b="0" dirty="0">
                          <a:solidFill>
                            <a:schemeClr val="tx1"/>
                          </a:solidFill>
                          <a:effectLst/>
                          <a:latin typeface="+mn-lt"/>
                          <a:ea typeface="Microsoft Sans Serif" panose="020B0604020202020204" pitchFamily="34" charset="0"/>
                          <a:cs typeface="Times New Roman" panose="02020603050405020304" pitchFamily="18" charset="0"/>
                        </a:rPr>
                        <a:t>$75 copay/prescription</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73025" marR="73025" algn="ctr">
                        <a:spcBef>
                          <a:spcPts val="0"/>
                        </a:spcBef>
                        <a:spcAft>
                          <a:spcPts val="0"/>
                        </a:spcAft>
                      </a:pPr>
                      <a:r>
                        <a:rPr lang="en-US" sz="1600" b="0" dirty="0">
                          <a:solidFill>
                            <a:schemeClr val="tx1"/>
                          </a:solidFill>
                          <a:effectLst/>
                          <a:latin typeface="+mn-lt"/>
                          <a:ea typeface="Microsoft Sans Serif" panose="020B0604020202020204" pitchFamily="34" charset="0"/>
                          <a:cs typeface="Times New Roman" panose="02020603050405020304" pitchFamily="18" charset="0"/>
                        </a:rPr>
                        <a:t>$50 copay/prescription</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76095867"/>
                  </a:ext>
                </a:extLst>
              </a:tr>
              <a:tr h="389345">
                <a:tc>
                  <a:txBody>
                    <a:bodyPr/>
                    <a:lstStyle/>
                    <a:p>
                      <a:pPr marL="73025" marR="73025">
                        <a:spcBef>
                          <a:spcPts val="0"/>
                        </a:spcBef>
                        <a:spcAft>
                          <a:spcPts val="0"/>
                        </a:spcAft>
                      </a:pPr>
                      <a:r>
                        <a:rPr lang="en-US" sz="1600" b="0">
                          <a:solidFill>
                            <a:schemeClr val="tx1"/>
                          </a:solidFill>
                          <a:effectLst/>
                          <a:latin typeface="Raleway SemiBold" pitchFamily="2" charset="0"/>
                        </a:rPr>
                        <a:t>Tier 3</a:t>
                      </a:r>
                      <a:endParaRPr lang="en-US" sz="1600" b="0">
                        <a:solidFill>
                          <a:schemeClr val="tx1"/>
                        </a:solidFill>
                        <a:effectLst/>
                        <a:latin typeface="Raleway SemiBold" pitchFamily="2" charset="0"/>
                        <a:ea typeface="Microsoft Sans Serif" panose="020B0604020202020204" pitchFamily="34" charset="0"/>
                        <a:cs typeface="Times New Roman" panose="02020603050405020304" pitchFamily="18" charset="0"/>
                      </a:endParaRP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73025" marR="73025" algn="ctr">
                        <a:spcBef>
                          <a:spcPts val="0"/>
                        </a:spcBef>
                        <a:spcAft>
                          <a:spcPts val="0"/>
                        </a:spcAft>
                      </a:pPr>
                      <a:r>
                        <a:rPr lang="en-US" sz="1600" b="0" dirty="0">
                          <a:solidFill>
                            <a:schemeClr val="tx1"/>
                          </a:solidFill>
                          <a:effectLst/>
                          <a:latin typeface="+mn-lt"/>
                          <a:ea typeface="Microsoft Sans Serif" panose="020B0604020202020204" pitchFamily="34" charset="0"/>
                          <a:cs typeface="Times New Roman" panose="02020603050405020304" pitchFamily="18" charset="0"/>
                        </a:rPr>
                        <a:t>$125 copay/prescription</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73025" marR="73025" algn="ctr">
                        <a:spcBef>
                          <a:spcPts val="0"/>
                        </a:spcBef>
                        <a:spcAft>
                          <a:spcPts val="0"/>
                        </a:spcAft>
                      </a:pPr>
                      <a:r>
                        <a:rPr lang="en-US" sz="1600" b="0" dirty="0">
                          <a:solidFill>
                            <a:schemeClr val="tx1"/>
                          </a:solidFill>
                          <a:effectLst/>
                          <a:latin typeface="+mn-lt"/>
                          <a:ea typeface="Microsoft Sans Serif" panose="020B0604020202020204" pitchFamily="34" charset="0"/>
                          <a:cs typeface="Times New Roman" panose="02020603050405020304" pitchFamily="18" charset="0"/>
                        </a:rPr>
                        <a:t>$75 copay/prescription</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78399486"/>
                  </a:ext>
                </a:extLst>
              </a:tr>
              <a:tr h="389345">
                <a:tc>
                  <a:txBody>
                    <a:bodyPr/>
                    <a:lstStyle/>
                    <a:p>
                      <a:pPr marL="73025" marR="73025">
                        <a:spcBef>
                          <a:spcPts val="0"/>
                        </a:spcBef>
                        <a:spcAft>
                          <a:spcPts val="0"/>
                        </a:spcAft>
                      </a:pPr>
                      <a:r>
                        <a:rPr lang="en-US" sz="1600" b="0" dirty="0">
                          <a:solidFill>
                            <a:schemeClr val="tx1"/>
                          </a:solidFill>
                          <a:effectLst/>
                          <a:latin typeface="Raleway SemiBold" pitchFamily="2" charset="0"/>
                          <a:ea typeface="Microsoft Sans Serif" panose="020B0604020202020204" pitchFamily="34" charset="0"/>
                          <a:cs typeface="Times New Roman" panose="02020603050405020304" pitchFamily="18" charset="0"/>
                        </a:rPr>
                        <a:t>Tier 4</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73025" marR="73025" algn="ctr">
                        <a:spcBef>
                          <a:spcPts val="0"/>
                        </a:spcBef>
                        <a:spcAft>
                          <a:spcPts val="0"/>
                        </a:spcAft>
                      </a:pPr>
                      <a:r>
                        <a:rPr lang="en-US" sz="1600" b="0" dirty="0">
                          <a:solidFill>
                            <a:schemeClr val="tx1"/>
                          </a:solidFill>
                          <a:effectLst/>
                          <a:latin typeface="+mn-lt"/>
                          <a:ea typeface="Microsoft Sans Serif" panose="020B0604020202020204" pitchFamily="34" charset="0"/>
                          <a:cs typeface="Times New Roman" panose="02020603050405020304" pitchFamily="18" charset="0"/>
                        </a:rPr>
                        <a:t>$200 copay/prescription</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73025" marR="73025" algn="ctr">
                        <a:spcBef>
                          <a:spcPts val="0"/>
                        </a:spcBef>
                        <a:spcAft>
                          <a:spcPts val="0"/>
                        </a:spcAft>
                      </a:pPr>
                      <a:r>
                        <a:rPr lang="en-US" sz="1600" b="0" dirty="0">
                          <a:solidFill>
                            <a:schemeClr val="tx1"/>
                          </a:solidFill>
                          <a:effectLst/>
                          <a:latin typeface="+mn-lt"/>
                          <a:ea typeface="Microsoft Sans Serif" panose="020B0604020202020204" pitchFamily="34" charset="0"/>
                          <a:cs typeface="Times New Roman" panose="02020603050405020304" pitchFamily="18" charset="0"/>
                        </a:rPr>
                        <a:t>$100 copay/prescription</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5244282"/>
                  </a:ext>
                </a:extLst>
              </a:tr>
              <a:tr h="389345">
                <a:tc>
                  <a:txBody>
                    <a:bodyPr/>
                    <a:lstStyle/>
                    <a:p>
                      <a:pPr marL="73025" marR="73025">
                        <a:spcBef>
                          <a:spcPts val="0"/>
                        </a:spcBef>
                        <a:spcAft>
                          <a:spcPts val="0"/>
                        </a:spcAft>
                      </a:pPr>
                      <a:r>
                        <a:rPr lang="en-US" sz="1600" b="0" dirty="0">
                          <a:solidFill>
                            <a:schemeClr val="tx1"/>
                          </a:solidFill>
                          <a:effectLst/>
                          <a:latin typeface="Raleway SemiBold" pitchFamily="2" charset="0"/>
                          <a:ea typeface="Microsoft Sans Serif" panose="020B0604020202020204" pitchFamily="34" charset="0"/>
                          <a:cs typeface="Times New Roman" panose="02020603050405020304" pitchFamily="18" charset="0"/>
                        </a:rPr>
                        <a:t>Mail Order (90 days supply)</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73025" marR="73025" algn="ctr">
                        <a:spcBef>
                          <a:spcPts val="0"/>
                        </a:spcBef>
                        <a:spcAft>
                          <a:spcPts val="0"/>
                        </a:spcAft>
                      </a:pPr>
                      <a:r>
                        <a:rPr lang="en-US" sz="1600" b="0" dirty="0">
                          <a:solidFill>
                            <a:schemeClr val="tx1"/>
                          </a:solidFill>
                          <a:effectLst/>
                          <a:latin typeface="+mn-lt"/>
                          <a:ea typeface="Microsoft Sans Serif" panose="020B0604020202020204" pitchFamily="34" charset="0"/>
                          <a:cs typeface="Times New Roman" panose="02020603050405020304" pitchFamily="18" charset="0"/>
                        </a:rPr>
                        <a:t>2x Retail Copay</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73025" marR="73025" algn="ctr">
                        <a:spcBef>
                          <a:spcPts val="0"/>
                        </a:spcBef>
                        <a:spcAft>
                          <a:spcPts val="0"/>
                        </a:spcAft>
                      </a:pPr>
                      <a:r>
                        <a:rPr lang="en-US" sz="1600" b="0" dirty="0">
                          <a:solidFill>
                            <a:schemeClr val="tx1"/>
                          </a:solidFill>
                          <a:effectLst/>
                          <a:latin typeface="+mn-lt"/>
                          <a:ea typeface="Microsoft Sans Serif" panose="020B0604020202020204" pitchFamily="34" charset="0"/>
                          <a:cs typeface="Times New Roman" panose="02020603050405020304" pitchFamily="18" charset="0"/>
                        </a:rPr>
                        <a:t>2x Retail Copay</a:t>
                      </a:r>
                    </a:p>
                  </a:txBody>
                  <a:tcPr marL="0" marR="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06085317"/>
                  </a:ext>
                </a:extLst>
              </a:tr>
            </a:tbl>
          </a:graphicData>
        </a:graphic>
      </p:graphicFrame>
      <p:pic>
        <p:nvPicPr>
          <p:cNvPr id="4" name="Picture 3" descr="New Cigna Logo PNG Images 2023">
            <a:extLst>
              <a:ext uri="{FF2B5EF4-FFF2-40B4-BE49-F238E27FC236}">
                <a16:creationId xmlns:a16="http://schemas.microsoft.com/office/drawing/2014/main" id="{DDED0CDE-822E-58E3-859A-09FC6988292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08260" y="374967"/>
            <a:ext cx="1145540" cy="612140"/>
          </a:xfrm>
          <a:prstGeom prst="rect">
            <a:avLst/>
          </a:prstGeom>
          <a:noFill/>
          <a:ln>
            <a:noFill/>
          </a:ln>
        </p:spPr>
      </p:pic>
    </p:spTree>
    <p:extLst>
      <p:ext uri="{BB962C8B-B14F-4D97-AF65-F5344CB8AC3E}">
        <p14:creationId xmlns:p14="http://schemas.microsoft.com/office/powerpoint/2010/main" val="4084715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90E5A4-F7C8-7408-1F0D-8F9C4C8F5A14}"/>
              </a:ext>
            </a:extLst>
          </p:cNvPr>
          <p:cNvSpPr>
            <a:spLocks noGrp="1"/>
          </p:cNvSpPr>
          <p:nvPr>
            <p:ph sz="half" idx="1"/>
          </p:nvPr>
        </p:nvSpPr>
        <p:spPr>
          <a:xfrm>
            <a:off x="962186" y="1456841"/>
            <a:ext cx="10515600" cy="5207430"/>
          </a:xfrm>
        </p:spPr>
        <p:txBody>
          <a:bodyPr>
            <a:normAutofit fontScale="92500" lnSpcReduction="10000"/>
          </a:bodyPr>
          <a:lstStyle/>
          <a:p>
            <a:pPr marL="0" indent="0">
              <a:buNone/>
            </a:pPr>
            <a:r>
              <a:rPr lang="en-US" sz="1900" b="1" dirty="0">
                <a:solidFill>
                  <a:schemeClr val="accent3"/>
                </a:solidFill>
                <a:latin typeface="+mj-lt"/>
              </a:rPr>
              <a:t>Alternative Solutions for Prescription Drugs</a:t>
            </a:r>
            <a:endParaRPr lang="en-US" sz="1900" dirty="0">
              <a:solidFill>
                <a:schemeClr val="accent3"/>
              </a:solidFill>
              <a:latin typeface="+mj-lt"/>
            </a:endParaRPr>
          </a:p>
          <a:p>
            <a:pPr marL="0" indent="0">
              <a:buNone/>
            </a:pPr>
            <a:r>
              <a:rPr lang="en-US" b="1" dirty="0">
                <a:latin typeface="Raleway SemiBold" pitchFamily="2" charset="0"/>
              </a:rPr>
              <a:t>1. </a:t>
            </a:r>
            <a:r>
              <a:rPr lang="en-US" b="1" dirty="0" err="1">
                <a:latin typeface="Raleway SemiBold" pitchFamily="2" charset="0"/>
              </a:rPr>
              <a:t>GoodRx</a:t>
            </a:r>
            <a:r>
              <a:rPr lang="en-US" b="1" dirty="0"/>
              <a:t>: </a:t>
            </a:r>
            <a:r>
              <a:rPr lang="en-US" u="sng" dirty="0"/>
              <a:t>GoodRx.com</a:t>
            </a:r>
            <a:endParaRPr lang="en-US" dirty="0"/>
          </a:p>
          <a:p>
            <a:pPr marL="0" indent="0">
              <a:buNone/>
            </a:pPr>
            <a:r>
              <a:rPr lang="en-US" b="1" dirty="0">
                <a:latin typeface="Raleway SemiBold" pitchFamily="2" charset="0"/>
              </a:rPr>
              <a:t>2. Mark Cuban’s Cost Plus Drug Company</a:t>
            </a:r>
            <a:r>
              <a:rPr lang="en-US" b="1" dirty="0"/>
              <a:t>: </a:t>
            </a:r>
            <a:r>
              <a:rPr lang="en-US" u="sng" dirty="0"/>
              <a:t>CostPlusDrugs.com </a:t>
            </a:r>
            <a:endParaRPr lang="en-US" dirty="0"/>
          </a:p>
          <a:p>
            <a:pPr marL="0" indent="0">
              <a:buNone/>
            </a:pPr>
            <a:r>
              <a:rPr lang="en-US" b="1" dirty="0">
                <a:latin typeface="Raleway SemiBold" pitchFamily="2" charset="0"/>
              </a:rPr>
              <a:t>3. </a:t>
            </a:r>
            <a:r>
              <a:rPr lang="en-US" b="1" dirty="0" err="1">
                <a:latin typeface="Raleway SemiBold" pitchFamily="2" charset="0"/>
              </a:rPr>
              <a:t>TrumpRx</a:t>
            </a:r>
            <a:r>
              <a:rPr lang="en-US" b="1" dirty="0"/>
              <a:t>: </a:t>
            </a:r>
            <a:r>
              <a:rPr lang="en-US" u="sng" dirty="0"/>
              <a:t>TrumpRx.gov</a:t>
            </a:r>
            <a:endParaRPr lang="en-US" dirty="0"/>
          </a:p>
          <a:p>
            <a:pPr marL="0" indent="0">
              <a:buNone/>
            </a:pPr>
            <a:r>
              <a:rPr lang="en-US" b="1" dirty="0">
                <a:latin typeface="Raleway SemiBold" pitchFamily="2" charset="0"/>
              </a:rPr>
              <a:t>4. Amazon Pharmacy</a:t>
            </a:r>
            <a:r>
              <a:rPr lang="en-US" b="1" dirty="0"/>
              <a:t>: </a:t>
            </a:r>
            <a:r>
              <a:rPr lang="en-US" u="sng" dirty="0"/>
              <a:t>Amazon.com/Pharmacy</a:t>
            </a:r>
            <a:endParaRPr lang="en-US" dirty="0"/>
          </a:p>
          <a:p>
            <a:pPr marL="0" indent="0">
              <a:buNone/>
            </a:pPr>
            <a:r>
              <a:rPr lang="en-US" b="1" dirty="0">
                <a:latin typeface="Raleway SemiBold" pitchFamily="2" charset="0"/>
              </a:rPr>
              <a:t>5. Walmart Pharmacy</a:t>
            </a:r>
            <a:r>
              <a:rPr lang="en-US" b="1" dirty="0"/>
              <a:t>: </a:t>
            </a:r>
            <a:r>
              <a:rPr lang="en-US" u="sng" dirty="0"/>
              <a:t>Walmart.com/Pharmacy</a:t>
            </a:r>
            <a:endParaRPr lang="en-US" dirty="0"/>
          </a:p>
          <a:p>
            <a:pPr marL="0" indent="0">
              <a:buNone/>
            </a:pPr>
            <a:r>
              <a:rPr lang="en-US" b="1" dirty="0">
                <a:latin typeface="Raleway SemiBold" pitchFamily="2" charset="0"/>
              </a:rPr>
              <a:t>6. Costco Member Prescription Program</a:t>
            </a:r>
            <a:r>
              <a:rPr lang="en-US" b="1" dirty="0"/>
              <a:t>: </a:t>
            </a:r>
            <a:r>
              <a:rPr lang="en-US" u="sng" dirty="0"/>
              <a:t>Pharmacy.Costco.com </a:t>
            </a:r>
            <a:endParaRPr lang="en-US" dirty="0"/>
          </a:p>
          <a:p>
            <a:pPr marL="0" indent="0">
              <a:buNone/>
            </a:pPr>
            <a:r>
              <a:rPr lang="en-US" b="1" dirty="0">
                <a:latin typeface="Raleway SemiBold" pitchFamily="2" charset="0"/>
              </a:rPr>
              <a:t>7. Honeybee Health</a:t>
            </a:r>
            <a:r>
              <a:rPr lang="en-US" b="1" dirty="0"/>
              <a:t>: </a:t>
            </a:r>
            <a:r>
              <a:rPr lang="en-US" u="sng" dirty="0"/>
              <a:t>HoneybeeHealth.com</a:t>
            </a:r>
            <a:endParaRPr lang="en-US" dirty="0"/>
          </a:p>
          <a:p>
            <a:pPr marL="0" indent="0">
              <a:buNone/>
            </a:pPr>
            <a:r>
              <a:rPr lang="en-US" b="1" dirty="0">
                <a:latin typeface="Raleway SemiBold" pitchFamily="2" charset="0"/>
              </a:rPr>
              <a:t>8. </a:t>
            </a:r>
            <a:r>
              <a:rPr lang="en-US" b="1" dirty="0" err="1">
                <a:latin typeface="Raleway SemiBold" pitchFamily="2" charset="0"/>
              </a:rPr>
              <a:t>DiRx</a:t>
            </a:r>
            <a:r>
              <a:rPr lang="en-US" b="1" dirty="0">
                <a:latin typeface="Raleway SemiBold" pitchFamily="2" charset="0"/>
              </a:rPr>
              <a:t>: </a:t>
            </a:r>
            <a:r>
              <a:rPr lang="en-US" u="sng" dirty="0"/>
              <a:t>DiRxHealth.com</a:t>
            </a:r>
            <a:endParaRPr lang="en-US" dirty="0"/>
          </a:p>
          <a:p>
            <a:pPr marL="0" indent="0">
              <a:buNone/>
            </a:pPr>
            <a:r>
              <a:rPr lang="en-US" sz="1900" b="1" dirty="0">
                <a:solidFill>
                  <a:schemeClr val="accent3"/>
                </a:solidFill>
                <a:latin typeface="+mj-lt"/>
              </a:rPr>
              <a:t>Additional Strategies to Save</a:t>
            </a:r>
          </a:p>
          <a:p>
            <a:r>
              <a:rPr lang="en-US" b="1" dirty="0">
                <a:latin typeface="Raleway SemiBold" pitchFamily="2" charset="0"/>
              </a:rPr>
              <a:t>Patient Assistance Programs (PAPs): </a:t>
            </a:r>
            <a:r>
              <a:rPr lang="en-US" dirty="0"/>
              <a:t>Many drug manufacturers offer financial help for eligible patients.</a:t>
            </a:r>
          </a:p>
          <a:p>
            <a:r>
              <a:rPr lang="en-US" b="1" dirty="0">
                <a:latin typeface="Raleway SemiBold" pitchFamily="2" charset="0"/>
              </a:rPr>
              <a:t>Manufacturer Coupons</a:t>
            </a:r>
            <a:r>
              <a:rPr lang="en-US" dirty="0"/>
              <a:t>: Check if your medication has available coupons to reduce costs. </a:t>
            </a:r>
          </a:p>
          <a:p>
            <a:r>
              <a:rPr lang="en-US" b="1" dirty="0">
                <a:latin typeface="Raleway SemiBold" pitchFamily="2" charset="0"/>
              </a:rPr>
              <a:t>Shop Around:</a:t>
            </a:r>
            <a:r>
              <a:rPr lang="en-US" dirty="0"/>
              <a:t> Prices can vary significantly between pharmacies, including local and warehouse club pharmacies. </a:t>
            </a:r>
          </a:p>
          <a:p>
            <a:r>
              <a:rPr lang="en-US" b="1" dirty="0">
                <a:latin typeface="Raleway SemiBold" pitchFamily="2" charset="0"/>
              </a:rPr>
              <a:t>Ask Your Doctor</a:t>
            </a:r>
            <a:r>
              <a:rPr lang="en-US" dirty="0"/>
              <a:t>: Inquire about generic alternatives or samples to reduce initial costs.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D17C2262-0353-5683-D8F7-EB143FFCF8D7}"/>
              </a:ext>
            </a:extLst>
          </p:cNvPr>
          <p:cNvSpPr>
            <a:spLocks noGrp="1"/>
          </p:cNvSpPr>
          <p:nvPr>
            <p:ph type="title"/>
          </p:nvPr>
        </p:nvSpPr>
        <p:spPr/>
        <p:txBody>
          <a:bodyPr/>
          <a:lstStyle/>
          <a:p>
            <a:r>
              <a:rPr lang="en-US" dirty="0"/>
              <a:t>Save on Prescription Medications</a:t>
            </a:r>
          </a:p>
        </p:txBody>
      </p:sp>
    </p:spTree>
    <p:extLst>
      <p:ext uri="{BB962C8B-B14F-4D97-AF65-F5344CB8AC3E}">
        <p14:creationId xmlns:p14="http://schemas.microsoft.com/office/powerpoint/2010/main" val="26711736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COA_BASECO" val="MMA"/>
  <p:tag name="MMCOA_BRAND" val="MMC2021"/>
  <p:tag name="MMCOA_FEATURESET" val="MMA_2021_v1"/>
  <p:tag name="MMCOA_LANGUAGE" val="en-US"/>
  <p:tag name="MMCOA_LANGUAGEDATEFORMAT" val="MMMM dd, yyyy"/>
  <p:tag name="MMCOA_LANGUAGELOCALEID" val="1033"/>
  <p:tag name="MMCOA_REGCO" val="650"/>
  <p:tag name="MMCOA_TEMPLATE" val="MMC2021.Classic16x9"/>
  <p:tag name="MMCOA_TEMPLATEVERSION" val="9.5"/>
  <p:tag name="MMCOA_UI_LANGUAGE" val="en-US"/>
  <p:tag name="THINKCELLUNDODONOTDELETE" val="0"/>
</p:tagLst>
</file>

<file path=ppt/theme/theme1.xml><?xml version="1.0" encoding="utf-8"?>
<a:theme xmlns:a="http://schemas.openxmlformats.org/drawingml/2006/main" name="Office Theme">
  <a:themeElements>
    <a:clrScheme name="Forsyth County">
      <a:dk1>
        <a:srgbClr val="000000"/>
      </a:dk1>
      <a:lt1>
        <a:sysClr val="window" lastClr="FFFFFF"/>
      </a:lt1>
      <a:dk2>
        <a:srgbClr val="000000"/>
      </a:dk2>
      <a:lt2>
        <a:srgbClr val="FFFFFF"/>
      </a:lt2>
      <a:accent1>
        <a:srgbClr val="060990"/>
      </a:accent1>
      <a:accent2>
        <a:srgbClr val="060990"/>
      </a:accent2>
      <a:accent3>
        <a:srgbClr val="2C7C33"/>
      </a:accent3>
      <a:accent4>
        <a:srgbClr val="C18C29"/>
      </a:accent4>
      <a:accent5>
        <a:srgbClr val="2B2B2B"/>
      </a:accent5>
      <a:accent6>
        <a:srgbClr val="005878"/>
      </a:accent6>
      <a:hlink>
        <a:srgbClr val="2C6EF2"/>
      </a:hlink>
      <a:folHlink>
        <a:srgbClr val="00B0F0"/>
      </a:folHlink>
    </a:clrScheme>
    <a:fontScheme name="Custom 1">
      <a:majorFont>
        <a:latin typeface="Raleway ExtraBold"/>
        <a:ea typeface=""/>
        <a:cs typeface=""/>
      </a:majorFont>
      <a:minorFont>
        <a:latin typeface="Raleway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FBD028E-6DE3-4940-84DD-2C8EE50F7F23}">
  <we:reference id="530e4aa5-1381-4248-ad81-740f232184fb" version="1.0.0.1"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10.xml>��< ? x m l   v e r s i o n = " 1 . 0 "   e n c o d i n g = " u t f - 1 6 " ? > < M M C O A _ O b j e c t T a g s   x m l n s : x s d = " h t t p : / / w w w . w 3 . o r g / 2 0 0 1 / X M L S c h e m a "   x m l n s : x s i = " h t t p : / / w w w . w 3 . o r g / 2 0 0 1 / X M L S c h e m a - i n s t a n c e " >  
     < P r e s e n t a t i o n O b j e c t T a g   T a g N a m e = " M M C 0 9 _ S L I D E T Y P E " > A g e n d a < / P r e s e n t a t i o n O b j e c t T a g >  
     < P r e s e n t a t i o n O b j e c t T a g   T a g N a m e = " M M C 0 9 _ D I S P L Y M A S T E R S H A P E S " > N < / P r e s e n t a t i o n O b j e c t T a g >  
     < P r e s e n t a t i o n O b j e c t T a g   T a g N a m e = " M M C 0 9 _ F O L L O W M A S T E R B A C K G R O U N D " > N < / P r e s e n t a t i o n O b j e c t T a g >  
     < P r e s e n t a t i o n O b j e c t T a g   T a g N a m e = " M M C 0 9 _ B A C K G R O U N D S T Y L E " > A g e n d a < / P r e s e n t a t i o n O b j e c t T a g >  
     < P r e s e n t a t i o n O b j e c t T a g   T a g N a m e = " M M C 0 9 _ L A Y O U T " > A g e n d a < / P r e s e n t a t i o n O b j e c t T a g >  
     < P r e s e n t a t i o n O b j e c t T a g   T a g N a m e = " M M C O A _ B A C K G R O U N D _ D I G E S T " > g r a d ; m m a - w a v y - w h i t e - b l u e < / P r e s e n t a t i o n O b j e c t T a g >  
     < P r e s e n t a t i o n O b j e c t T a g   T a g N a m e = " M M C O A _ B A C K G R O U N D _ L O G O _ O P T I O N " > C O L O U R < / P r e s e n t a t i o n O b j e c t T a g >  
 < / M M C O A _ O b j e c t T a g s > 
</file>

<file path=customXml/item11.xml>��< ? x m l   v e r s i o n = " 1 . 0 "   e n c o d i n g = " u t f - 1 6 " ? > < M M C O A _ O b j e c t T a g s   x m l n s : x s i = " h t t p : / / w w w . w 3 . o r g / 2 0 0 1 / X M L S c h e m a - i n s t a n c e "   x m l n s : x s d = " h t t p : / / w w w . w 3 . o r g / 2 0 0 1 / X M L S c h e m a " >  
     < P r e s e n t a t i o n O b j e c t T a g   T a g N a m e = " M M C 0 9 _ B R A N D F O N T S T Y L E " > C o v e r T e x t < / P r e s e n t a t i o n O b j e c t T a g >  
     < P r e s e n t a t i o n O b j e c t T a g   T a g N a m e = " M M C 0 9 _ P O P U L A T E T E X T " > { B r a n d E x t r a W o r d i n g 2 } < / P r e s e n t a t i o n O b j e c t T a g >  
 < / M M C O A _ O b j e c t T a g s > 
</file>

<file path=customXml/item12.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13.xml>��< ? x m l   v e r s i o n = " 1 . 0 "   e n c o d i n g = " u t f - 1 6 " ? > < M M C O A _ O b j e c t T a g s   x m l n s : x s i = " h t t p : / / w w w . w 3 . o r g / 2 0 0 1 / X M L S c h e m a - i n s t a n c e "   x m l n s : x s d = " h t t p : / / w w w . w 3 . o r g / 2 0 0 1 / X M L S c h e m a " >  
     < P r e s e n t a t i o n O b j e c t T a g   T a g N a m e = " M M C O A _ F I L E R E F S T A T E " > H I D E < / P r e s e n t a t i o n O b j e c t T a g >  
 < / M M C O A _ O b j e c t T a g s > 
</file>

<file path=customXml/item14.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15.xml>��< ? x m l   v e r s i o n = " 1 . 0 "   e n c o d i n g = " u t f - 1 6 " ? > < M M C O A _ O b j e c t T a g s   x m l n s : x s i = " h t t p : / / w w w . w 3 . o r g / 2 0 0 1 / X M L S c h e m a - i n s t a n c e "   x m l n s : x s d = " h t t p : / / w w w . w 3 . o r g / 2 0 0 1 / X M L S c h e m a " >  
     < P r e s e n t a t i o n O b j e c t T a g   T a g N a m e = " M M C 0 9 _ P L A C E H O L D E R T E X T " > P l a c e h o l d e r   f o r   t h i r d   p a r t y   o r   c l i e n t   l o g o < / P r e s e n t a t i o n O b j e c t T a g >  
     < P r e s e n t a t i o n O b j e c t T a g   T a g N a m e = " M M C 0 9 _ B R A N D F O N T S T Y L E " > C o v e r T e x t < / P r e s e n t a t i o n O b j e c t T a g >  
     < P r e s e n t a t i o n O b j e c t T a g   T a g N a m e = " M M C 0 9 _ P L A C E H O L D E R T E X T " > [ M M C 2 0 2 1 P P T e m p l a t e . P l a c e h o l d e r C l i e n t ] < / P r e s e n t a t i o n O b j e c t T a g >  
 < / M M C O A _ O b j e c t T a g s > 
</file>

<file path=customXml/item16.xml>��< ? x m l   v e r s i o n = " 1 . 0 "   e n c o d i n g = " u t f - 1 6 " ? > < M M C O A _ O b j e c t T a g s   x m l n s : x s i = " h t t p : / / w w w . w 3 . o r g / 2 0 0 1 / X M L S c h e m a - i n s t a n c e "   x m l n s : x s d = " h t t p : / / w w w . w 3 . o r g / 2 0 0 1 / X M L S c h e m a " >  
     < P r e s e n t a t i o n O b j e c t T a g   T a g N a m e = " M M C 0 9 _ P O P U L A T E T E X T " > { C o p y r i g h t } < / P r e s e n t a t i o n O b j e c t T a g >  
     < P r e s e n t a t i o n O b j e c t T a g   T a g N a m e = " M M C 0 9 _ B R A N D F O N T S T Y L E " > C o v e r T e x t < / P r e s e n t a t i o n O b j e c t T a g >  
     < P r e s e n t a t i o n O b j e c t T a g   T a g N a m e = " M M C 0 9 _ S H O W H I D E C R I T E R I A " > C O P Y R I G H T < / P r e s e n t a t i o n O b j e c t T a g >  
 < / M M C O A _ O b j e c t T a g s > 
</file>

<file path=customXml/item17.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18.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19.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2.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20.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21.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22.xml>��< ? x m l   v e r s i o n = " 1 . 0 "   e n c o d i n g = " u t f - 1 6 " ? > < M M C O A _ O b j e c t T a g s   x m l n s : x s i = " h t t p : / / w w w . w 3 . o r g / 2 0 0 1 / X M L S c h e m a - i n s t a n c e "   x m l n s : x s d = " h t t p : / / w w w . w 3 . o r g / 2 0 0 1 / X M L S c h e m a " >  
     < P r e s e n t a t i o n O b j e c t T a g   T a g N a m e = " M M C 0 9 _ B R A N D F O N T S T Y L E " > C o v e r T e x t < / P r e s e n t a t i o n O b j e c t T a g >  
 < / M M C O A _ O b j e c t T a g s > 
</file>

<file path=customXml/item23.xml>��< ? x m l   v e r s i o n = " 1 . 0 "   e n c o d i n g = " u t f - 1 6 " ? > < M M C O A _ O b j e c t T a g s   x m l n s : x s i = " h t t p : / / w w w . w 3 . o r g / 2 0 0 1 / X M L S c h e m a - i n s t a n c e "   x m l n s : x s d = " h t t p : / / w w w . w 3 . o r g / 2 0 0 1 / X M L S c h e m a " >  
     < P r e s e n t a t i o n O b j e c t T a g   T a g N a m e = " M M C 0 9 _ P O P U L A T E T E X T " > { F r o n t C o v e r E x t r a W o r d i n g } < / P r e s e n t a t i o n O b j e c t T a g >  
     < P r e s e n t a t i o n O b j e c t T a g   T a g N a m e = " M M C 0 9 _ B R A N D F O N T S T Y L E " > C o v e r T e x t < / P r e s e n t a t i o n O b j e c t T a g >  
 < / M M C O A _ O b j e c t T a g s > 
</file>

<file path=customXml/item24.xml>��< ? x m l   v e r s i o n = " 1 . 0 "   e n c o d i n g = " u t f - 1 6 " ? > < M M C O A _ O b j e c t T a g s   x m l n s : x s i = " h t t p : / / w w w . w 3 . o r g / 2 0 0 1 / X M L S c h e m a - i n s t a n c e "   x m l n s : x s d = " h t t p : / / w w w . w 3 . o r g / 2 0 0 1 / X M L S c h e m a " >  
     < P r e s e n t a t i o n O b j e c t T a g   T a g N a m e = " M M C 0 9 _ B R A N D F O N T S T Y L E " > C o v e r T e x t < / P r e s e n t a t i o n O b j e c t T a g >  
     < P r e s e n t a t i o n O b j e c t T a g   T a g N a m e = " M M C 0 9 _ P L A C E H O L D E R T E X T " > [ M M C 2 0 2 1 P P T e m p l a t e . P l a c e h o l d e r A g e n d a ] < / P r e s e n t a t i o n O b j e c t T a g >  
 < / M M C O A _ O b j e c t T a g s > 
</file>

<file path=customXml/item25.xml>��< ? x m l   v e r s i o n = " 1 . 0 "   e n c o d i n g = " u t f - 1 6 " ? > < M M C O A _ O b j e c t T a g s   x m l n s : x s i = " h t t p : / / w w w . w 3 . o r g / 2 0 0 1 / X M L S c h e m a - i n s t a n c e "   x m l n s : x s d = " h t t p : / / w w w . w 3 . o r g / 2 0 0 1 / X M L S c h e m a " >  
     < P r e s e n t a t i o n O b j e c t T a g   T a g N a m e = " M M C 0 9 _ L A Y O U T " > B l a n k < / P r e s e n t a t i o n O b j e c t T a g >  
 < / M M C O A _ O b j e c t T a g s > 
</file>

<file path=customXml/item26.xml>��< ? x m l   v e r s i o n = " 1 . 0 "   e n c o d i n g = " u t f - 1 6 " ? > < M M C O A _ O b j e c t T a g s   x m l n s : x s i = " h t t p : / / w w w . w 3 . o r g / 2 0 0 1 / X M L S c h e m a - i n s t a n c e "   x m l n s : x s d = " h t t p : / / w w w . w 3 . o r g / 2 0 0 1 / X M L S c h e m a " >  
     < P r e s e n t a t i o n O b j e c t T a g   T a g N a m e = " M M C 0 9 _ P O P U L A T E T E X T " > { L e g a l B a c k } < / P r e s e n t a t i o n O b j e c t T a g >  
 < / M M C O A _ O b j e c t T a g s > 
</file>

<file path=customXml/item27.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28.xml>��< ? x m l   v e r s i o n = " 1 . 0 "   e n c o d i n g = " u t f - 1 6 " ? > < M M C O A _ O b j e c t T a g s   x m l n s : x s d = " h t t p : / / w w w . w 3 . o r g / 2 0 0 1 / X M L S c h e m a "   x m l n s : x s i = " h t t p : / / w w w . w 3 . o r g / 2 0 0 1 / X M L S c h e m a - i n s t a n c e " >  
     < P r e s e n t a t i o n O b j e c t T a g   T a g N a m e = " M M C 0 9 _ L A Y O U T " > F r o n t C o v e r < / P r e s e n t a t i o n O b j e c t T a g >  
     < P r e s e n t a t i o n O b j e c t T a g   T a g N a m e = " M M C 0 9 _ B A C K G R O U N D S T Y L E " > F r o n t C o v e r < / P r e s e n t a t i o n O b j e c t T a g >  
     < P r e s e n t a t i o n O b j e c t T a g   T a g N a m e = " M M C 0 9 _ A D D L O G O S " > C o v e r M a i n L o g o , F r o n t L o g o , 3 8 . 2 7 , 2 7 . 2 1 < / P r e s e n t a t i o n O b j e c t T a g >  
     < P r e s e n t a t i o n O b j e c t T a g   T a g N a m e = " M M C O A _ B A C K G R O U N D _ L O G O _ O P T I O N " > W H I T E < / P r e s e n t a t i o n O b j e c t T a g >  
     < P r e s e n t a t i o n O b j e c t T a g   T a g N a m e = " M M C O A _ B A C K G R O U N D _ D I G E S T " > g r a d ; m m a - w a v y - l i g h t b l u e < / P r e s e n t a t i o n O b j e c t T a g >  
     < P r e s e n t a t i o n O b j e c t T a g   T a g N a m e = " M M C O A _ F U L L I M A G E _ I D " / >  
     < P r e s e n t a t i o n O b j e c t T a g   T a g N a m e = " M M C O A _ S I L H O U E T T E _ I D " / >  
 < / M M C O A _ O b j e c t T a g s > 
</file>

<file path=customXml/item29.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3.xml>��< ? x m l   v e r s i o n = " 1 . 0 "   e n c o d i n g = " u t f - 1 6 " ? > < M M C O A _ O b j e c t T a g s   x m l n s : x s d = " h t t p : / / w w w . w 3 . o r g / 2 0 0 1 / X M L S c h e m a "   x m l n s : x s i = " h t t p : / / w w w . w 3 . o r g / 2 0 0 1 / X M L S c h e m a - i n s t a n c e " >  
     < P r e s e n t a t i o n O b j e c t T a g   T a g N a m e = " M M C 0 9 5 _ I M G P L A C E H O L D E R T Y P E " > C o n t e n t I m a g e I c o n < / P r e s e n t a t i o n O b j e c t T a g >  
     < P r e s e n t a t i o n O b j e c t T a g   T a g N a m e = " M M C 0 9 5 _ I M G P L A C E H O L D E R N A M E " > I c o n < / P r e s e n t a t i o n O b j e c t T a g >  
     < P r e s e n t a t i o n O b j e c t T a g   T a g N a m e = " M M C 0 9 5 _ I M G P L A C E H O L D E R F I T " > F I T S Q U A R E B O U N D S ; C E N T E R H ; C E N T E R V < / P r e s e n t a t i o n O b j e c t T a g >  
     < P r e s e n t a t i o n O b j e c t T a g   T a g N a m e = " M M C A L _ A s s e t I D " > 6 a 8 a 2 9 7 0 - b 3 5 0 - 4 0 c 7 - 9 0 1 8 - 2 c 3 3 d 9 4 6 0 d 1 9 < / P r e s e n t a t i o n O b j e c t T a g >  
 < / M M C O A _ O b j e c t T a g s > 
</file>

<file path=customXml/item30.xml>��< ? x m l   v e r s i o n = " 1 . 0 "   e n c o d i n g = " u t f - 1 6 " ? > < M M C O A _ O b j e c t T a g s   x m l n s : x s i = " h t t p : / / w w w . w 3 . o r g / 2 0 0 1 / X M L S c h e m a - i n s t a n c e "   x m l n s : x s d = " h t t p : / / w w w . w 3 . o r g / 2 0 0 1 / X M L S c h e m a " >  
     < P r e s e n t a t i o n O b j e c t T a g   T a g N a m e = " M M C 0 9 _ B R A N D F O N T S T Y L E " > C o v e r H e a d i n g 1 < / P r e s e n t a t i o n O b j e c t T a g >  
     < P r e s e n t a t i o n O b j e c t T a g   T a g N a m e = " M M C 0 9 _ F O N T S I Z E _ L " > 1 2 0 < / P r e s e n t a t i o n O b j e c t T a g >  
     < P r e s e n t a t i o n O b j e c t T a g   T a g N a m e = " M M C 0 9 _ F O N T S I Z E _ M " > 6 0 < / P r e s e n t a t i o n O b j e c t T a g >  
     < P r e s e n t a t i o n O b j e c t T a g   T a g N a m e = " M M C 0 9 _ F O N T S I Z E _ S " > 4 8 < / P r e s e n t a t i o n O b j e c t T a g >  
     < P r e s e n t a t i o n O b j e c t T a g   T a g N a m e = " M M C 0 9 _ S H A P E X Y W H _ L " > 3 2 . 6 ; 1 5 0 . 4 8 ; 7 3 7 ; 1 3 5 < / P r e s e n t a t i o n O b j e c t T a g >  
     < P r e s e n t a t i o n O b j e c t T a g   T a g N a m e = " M M C 0 9 _ S H A P E X Y W H _ M " > 3 5 . 4 3 ; 1 5 0 . 2 3 ; 7 3 7 ; 1 2 6 . 1 4 < / P r e s e n t a t i o n O b j e c t T a g >  
     < P r e s e n t a t i o n O b j e c t T a g   T a g N a m e = " M M C 0 9 _ S H A P E X Y W H _ S " > 3 5 . 4 3 ; 1 5 0 . 2 3 ; 7 3 7 ; 1 2 6 . 1 4 < / P r e s e n t a t i o n O b j e c t T a g >  
     < P r e s e n t a t i o n O b j e c t T a g   T a g N a m e = " M M C 0 9 _ P L A C E H O L D E R T E X T " > [ M M C 2 0 2 1 P P T e m p l a t e . P l a c e h o l d e r H 1 ] < / P r e s e n t a t i o n O b j e c t T a g >  
 < / M M C O A _ O b j e c t T a g s > 
</file>

<file path=customXml/item31.xml><?xml version="1.0" encoding="utf-8"?>
<p:properties xmlns:p="http://schemas.microsoft.com/office/2006/metadata/properties" xmlns:xsi="http://www.w3.org/2001/XMLSchema-instance" xmlns:pc="http://schemas.microsoft.com/office/infopath/2007/PartnerControls">
  <documentManagement>
    <TaxCatchAll xmlns="1aae2939-8b49-47b1-89a0-ca4fbdd9ff07" xsi:nil="true"/>
    <_ip_UnifiedCompliancePolicyUIAction xmlns="http://schemas.microsoft.com/sharepoint/v3" xsi:nil="true"/>
    <lcf76f155ced4ddcb4097134ff3c332f xmlns="e8b532bd-bce4-47f7-8c3b-ae138e300d3e">
      <Terms xmlns="http://schemas.microsoft.com/office/infopath/2007/PartnerControls"/>
    </lcf76f155ced4ddcb4097134ff3c332f>
    <_ip_UnifiedCompliancePolicyProperties xmlns="http://schemas.microsoft.com/sharepoint/v3" xsi:nil="true"/>
  </documentManagement>
</p:properties>
</file>

<file path=customXml/item32.xml><?xml version="1.0" encoding="utf-8"?>
<ct:contentTypeSchema xmlns:ct="http://schemas.microsoft.com/office/2006/metadata/contentType" xmlns:ma="http://schemas.microsoft.com/office/2006/metadata/properties/metaAttributes" ct:_="" ma:_="" ma:contentTypeName="Document" ma:contentTypeID="0x0101002E41DDFF30B103408E9FD9B804D9287C" ma:contentTypeVersion="21" ma:contentTypeDescription="Create a new document." ma:contentTypeScope="" ma:versionID="c57425f7936957f86f5ee300fdaf7fd0">
  <xsd:schema xmlns:xsd="http://www.w3.org/2001/XMLSchema" xmlns:xs="http://www.w3.org/2001/XMLSchema" xmlns:p="http://schemas.microsoft.com/office/2006/metadata/properties" xmlns:ns1="http://schemas.microsoft.com/sharepoint/v3" xmlns:ns2="1aae2939-8b49-47b1-89a0-ca4fbdd9ff07" xmlns:ns3="e8b532bd-bce4-47f7-8c3b-ae138e300d3e" targetNamespace="http://schemas.microsoft.com/office/2006/metadata/properties" ma:root="true" ma:fieldsID="91f74c1dc2dfed6a19c1d203fa4d8534" ns1:_="" ns2:_="" ns3:_="">
    <xsd:import namespace="http://schemas.microsoft.com/sharepoint/v3"/>
    <xsd:import namespace="1aae2939-8b49-47b1-89a0-ca4fbdd9ff07"/>
    <xsd:import namespace="e8b532bd-bce4-47f7-8c3b-ae138e300d3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1:_ip_UnifiedCompliancePolicyProperties" minOccurs="0"/>
                <xsd:element ref="ns1:_ip_UnifiedCompliancePolicyUIAction" minOccurs="0"/>
                <xsd:element ref="ns3:MediaServiceAutoTags" minOccurs="0"/>
                <xsd:element ref="ns3:MediaServiceLocation" minOccurs="0"/>
                <xsd:element ref="ns3:MediaServiceGenerationTime" minOccurs="0"/>
                <xsd:element ref="ns3:MediaServiceEventHashCode" minOccurs="0"/>
                <xsd:element ref="ns3:MediaServiceOCR" minOccurs="0"/>
                <xsd:element ref="ns3:MediaLengthInSeconds" minOccurs="0"/>
                <xsd:element ref="ns2:TaxCatchAll" minOccurs="0"/>
                <xsd:element ref="ns3:lcf76f155ced4ddcb4097134ff3c332f"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aae2939-8b49-47b1-89a0-ca4fbdd9ff0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07a5d67-ffe6-4a5e-a36b-91055f1234c4}" ma:internalName="TaxCatchAll" ma:showField="CatchAllData" ma:web="1aae2939-8b49-47b1-89a0-ca4fbdd9ff0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8b532bd-bce4-47f7-8c3b-ae138e300d3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c68fa32-02ee-4a7f-967c-84ebefb3bcc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3.xml>��< ? x m l   v e r s i o n = " 1 . 0 "   e n c o d i n g = " u t f - 1 6 " ? > < M M C O A _ O b j e c t T a g s   x m l n s : x s i = " h t t p : / / w w w . w 3 . o r g / 2 0 0 1 / X M L S c h e m a - i n s t a n c e "   x m l n s : x s d = " h t t p : / / w w w . w 3 . o r g / 2 0 0 1 / X M L S c h e m a " >  
     < P r e s e n t a t i o n O b j e c t T a g   T a g N a m e = " M M C 0 9 _ B R A N D F O N T S T Y L E " > C o v e r T a g l i n e < / P r e s e n t a t i o n O b j e c t T a g >  
     < P r e s e n t a t i o n O b j e c t T a g   T a g N a m e = " M M C 0 9 _ P O P U L A T E T E X T " > { T a g l i n e E x t r a W o r d i n g } < / P r e s e n t a t i o n O b j e c t T a g >  
 < / M M C O A _ O b j e c t T a g s > 
</file>

<file path=customXml/item34.xml>��< ? x m l   v e r s i o n = " 1 . 0 "   e n c o d i n g = " u t f - 1 6 " ? > < M M C O A _ O b j e c t T a g s   x m l n s : x s i = " h t t p : / / w w w . w 3 . o r g / 2 0 0 1 / X M L S c h e m a - i n s t a n c e "   x m l n s : x s d = " h t t p : / / w w w . w 3 . o r g / 2 0 0 1 / X M L S c h e m a " >  
     < P r e s e n t a t i o n O b j e c t T a g   T a g N a m e = " M M C 0 9 _ P O P U L A T E T E X T " > { F i l e R e f } < / P r e s e n t a t i o n O b j e c t T a g >  
     < P r e s e n t a t i o n O b j e c t T a g   T a g N a m e = " M M C 0 9 _ B R A N D F O N T S T Y L E " > C o v e r T e x t < / P r e s e n t a t i o n O b j e c t T a g >  
     < P r e s e n t a t i o n O b j e c t T a g   T a g N a m e = " M M C 0 9 _ S H O W H I D E C R I T E R I A " > F I L E R E F < / P r e s e n t a t i o n O b j e c t T a g >  
 < / M M C O A _ O b j e c t T a g s > 
</file>

<file path=customXml/item35.xml>��< ? x m l   v e r s i o n = " 1 . 0 "   e n c o d i n g = " u t f - 1 6 " ? > < M M C O A _ O b j e c t T a g s   x m l n s : x s i = " h t t p : / / w w w . w 3 . o r g / 2 0 0 1 / X M L S c h e m a - i n s t a n c e "   x m l n s : x s d = " h t t p : / / w w w . w 3 . o r g / 2 0 0 1 / X M L S c h e m a " >  
     < P r e s e n t a t i o n O b j e c t T a g   T a g N a m e = " M M C 0 9 _ B R A N D F O N T S T Y L E " > M a s t e r T e x t < / P r e s e n t a t i o n O b j e c t T a g >  
     < P r e s e n t a t i o n O b j e c t T a g   T a g N a m e = " M M C 0 9 _ P L A C E H O L D E R T E X T " > [ M M C 2 0 2 1 P P T e m p l a t e . P l a c e h o l d e r S l i d e B o d y ] < / P r e s e n t a t i o n O b j e c t T a g >  
 < / M M C O A _ O b j e c t T a g s > 
</file>

<file path=customXml/item36.xml><?xml version="1.0" encoding="utf-8"?>
<?mso-contentType ?>
<FormTemplates xmlns="http://schemas.microsoft.com/sharepoint/v3/contenttype/forms">
  <Display>DocumentLibraryForm</Display>
  <Edit>DocumentLibraryForm</Edit>
  <New>DocumentLibraryForm</New>
</FormTemplates>
</file>

<file path=customXml/item37.xml>��< ? x m l   v e r s i o n = " 1 . 0 "   e n c o d i n g = " u t f - 1 6 " ? > < M M C O A _ O b j e c t T a g s   x m l n s : x s i = " h t t p : / / w w w . w 3 . o r g / 2 0 0 1 / X M L S c h e m a - i n s t a n c e "   x m l n s : x s d = " h t t p : / / w w w . w 3 . o r g / 2 0 0 1 / X M L S c h e m a " >  
     < P r e s e n t a t i o n O b j e c t T a g   T a g N a m e = " M M C 0 9 _ P O P U L A T E T E X T " > { S u b T i t l e } < / P r e s e n t a t i o n O b j e c t T a g >  
 < / M M C O A _ O b j e c t T a g s > 
</file>

<file path=customXml/item38.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39.xml>��< ? x m l   v e r s i o n = " 1 . 0 "   e n c o d i n g = " u t f - 1 6 " ? > < M M C O A _ O b j e c t T a g s   x m l n s : x s i = " h t t p : / / w w w . w 3 . o r g / 2 0 0 1 / X M L S c h e m a - i n s t a n c e "   x m l n s : x s d = " h t t p : / / w w w . w 3 . o r g / 2 0 0 1 / X M L S c h e m a " >  
     < P r e s e n t a t i o n O b j e c t T a g   T a g N a m e = " M M C 0 9 _ B R A N D F O N T S T Y L E " > C o v e r T e x t < / P r e s e n t a t i o n O b j e c t T a g >  
     < P r e s e n t a t i o n O b j e c t T a g   T a g N a m e = " M M C 0 9 _ P L A C E H O L D E R T E X T " > [ B r a n d _ M M C 2 0 2 1 . A g e n d a T o p i c P l a c e h o l d e r ] < / P r e s e n t a t i o n O b j e c t T a g >  
 < / M M C O A _ O b j e c t T a g s > 
</file>

<file path=customXml/item4.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40.xml>��< ? x m l   v e r s i o n = " 1 . 0 "   e n c o d i n g = " u t f - 1 6 " ? > < M M C O A _ O b j e c t T a g s   x m l n s : x s i = " h t t p : / / w w w . w 3 . o r g / 2 0 0 1 / X M L S c h e m a - i n s t a n c e "   x m l n s : x s d = " h t t p : / / w w w . w 3 . o r g / 2 0 0 1 / X M L S c h e m a " >  
     < P r e s e n t a t i o n O b j e c t T a g   T a g N a m e = " M M C 0 9 _ B R A N D F O N T S T Y L E " > C o v e r T e x t < / P r e s e n t a t i o n O b j e c t T a g >  
     < P r e s e n t a t i o n O b j e c t T a g   T a g N a m e = " M M C 0 9 _ P O P U L A T E T E X T " > { L e g a l F r o n t } < / P r e s e n t a t i o n O b j e c t T a g >  
 < / M M C O A _ O b j e c t T a g s > 
</file>

<file path=customXml/item41.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42.xml>��< ? x m l   v e r s i o n = " 1 . 0 "   e n c o d i n g = " u t f - 1 6 " ? > < M M C O A _ O b j e c t T a g s   x m l n s : x s d = " h t t p : / / w w w . w 3 . o r g / 2 0 0 1 / X M L S c h e m a "   x m l n s : x s i = " h t t p : / / w w w . w 3 . o r g / 2 0 0 1 / X M L S c h e m a - i n s t a n c e " >  
     < P r e s e n t a t i o n O b j e c t T a g   T a g N a m e = " M M C 0 9 _ L A Y O U T " > B a c k C o v e r < / P r e s e n t a t i o n O b j e c t T a g >  
     < P r e s e n t a t i o n O b j e c t T a g   T a g N a m e = " M M C 0 9 _ B A C K G R O U N D S T Y L E " > B a c k C o v e r < / P r e s e n t a t i o n O b j e c t T a g >  
     < P r e s e n t a t i o n O b j e c t T a g   T a g N a m e = " M M C 0 9 _ A D D L O G O S " > M a i n B a c k L o g o , B a c k L o g o , 3 8 . 2 7 , 2 7 . 2 1 ; E n d o r s e m e n t L o g o , E x t e r n a l E n d o r s e m e n t , 9 2 2 . 1 1 , 4 6 1 . 7 6 , D E F A U L T , R B < / P r e s e n t a t i o n O b j e c t T a g >  
     < P r e s e n t a t i o n O b j e c t T a g   T a g N a m e = " M M C O A _ B A C K G R O U N D _ D I G E S T " > g r a d ; m m a - w a v y - l i g h t b l u e - b a c k < / P r e s e n t a t i o n O b j e c t T a g >  
     < P r e s e n t a t i o n O b j e c t T a g   T a g N a m e = " M M C O A _ B A C K G R O U N D _ L O G O _ O P T I O N " > W H I T E < / P r e s e n t a t i o n O b j e c t T a g >  
 < / M M C O A _ O b j e c t T a g s > 
</file>

<file path=customXml/item43.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44.xml>��< ? x m l   v e r s i o n = " 1 . 0 "   e n c o d i n g = " u t f - 1 6 " ? > < M M C O A _ O b j e c t T a g s   x m l n s : x s d = " h t t p : / / w w w . w 3 . o r g / 2 0 0 1 / X M L S c h e m a "   x m l n s : x s i = " h t t p : / / w w w . w 3 . o r g / 2 0 0 1 / X M L S c h e m a - i n s t a n c e " >  
     < P r e s e n t a t i o n O b j e c t T a g   T a g N a m e = " M M C 0 9 _ S L I D E T Y P E " > D i v i d e r < / P r e s e n t a t i o n O b j e c t T a g >  
     < P r e s e n t a t i o n O b j e c t T a g   T a g N a m e = " M M C 0 9 _ I S D I V I D E R " > Y < / P r e s e n t a t i o n O b j e c t T a g >  
     < P r e s e n t a t i o n O b j e c t T a g   T a g N a m e = " M M C 0 9 _ D I S P L Y M A S T E R S H A P E S " > N < / P r e s e n t a t i o n O b j e c t T a g >  
     < P r e s e n t a t i o n O b j e c t T a g   T a g N a m e = " M M C 0 9 _ F O L L O W M A S T E R B A C K G R O U N D " > N < / P r e s e n t a t i o n O b j e c t T a g >  
     < P r e s e n t a t i o n O b j e c t T a g   T a g N a m e = " M M C 0 9 _ B A C K G R O U N D S T Y L E " > D i v i d e r < / P r e s e n t a t i o n O b j e c t T a g >  
     < P r e s e n t a t i o n O b j e c t T a g   T a g N a m e = " M M C 0 9 _ D I V I D E R N U M B E R S H A P E N A M E " > T e x t   P l a c e H o l d e r   2 < / P r e s e n t a t i o n O b j e c t T a g >  
     < P r e s e n t a t i o n O b j e c t T a g   T a g N a m e = " M M C 0 9 _ L A Y O U T " > D i v i d e r < / P r e s e n t a t i o n O b j e c t T a g >  
     < P r e s e n t a t i o n O b j e c t T a g   T a g N a m e = " M M C O A _ B A C K G R O U N D _ D I G E S T " > g r a d ; m m a - w a v y - w h i t e - b l u e < / P r e s e n t a t i o n O b j e c t T a g >  
     < P r e s e n t a t i o n O b j e c t T a g   T a g N a m e = " M M C O A _ B A C K G R O U N D _ L O G O _ O P T I O N " > C O L O U R < / P r e s e n t a t i o n O b j e c t T a g >  
 < / M M C O A _ O b j e c t T a g s > 
</file>

<file path=customXml/item45.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46.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47.xml>��< ? x m l   v e r s i o n = " 1 . 0 "   e n c o d i n g = " u t f - 1 6 " ? > < M M C O A _ O b j e c t T a g s   x m l n s : x s i = " h t t p : / / w w w . w 3 . o r g / 2 0 0 1 / X M L S c h e m a - i n s t a n c e "   x m l n s : x s d = " h t t p : / / w w w . w 3 . o r g / 2 0 0 1 / X M L S c h e m a " >  
     < P r e s e n t a t i o n O b j e c t T a g   T a g N a m e = " M M C 0 9 _ B R A N D F O N T S T Y L E " > C o v e r H e a d i n g 2 < / P r e s e n t a t i o n O b j e c t T a g >  
     < P r e s e n t a t i o n O b j e c t T a g   T a g N a m e = " M M C 0 9 _ F O N T S I Z E _ L " > 2 4 < / P r e s e n t a t i o n O b j e c t T a g >  
     < P r e s e n t a t i o n O b j e c t T a g   T a g N a m e = " M M C 0 9 _ F O N T S I Z E _ M " > 2 4 < / P r e s e n t a t i o n O b j e c t T a g >  
     < P r e s e n t a t i o n O b j e c t T a g   T a g N a m e = " M M C 0 9 _ F O N T S I Z E _ S " > 2 4 < / P r e s e n t a t i o n O b j e c t T a g >  
     < P r e s e n t a t i o n O b j e c t T a g   T a g N a m e = " M M C 0 9 _ S H A P E X Y W H _ L " > 3 6 . 8 5 ; 2 8 2 . 2 4 ; 7 3 2 . 7 5 ; 2 9 . 7 6 < / P r e s e n t a t i o n O b j e c t T a g >  
     < P r e s e n t a t i o n O b j e c t T a g   T a g N a m e = " M M C 0 9 _ S H A P E X Y W H _ M " > 3 6 . 8 5 ; 2 9 1 . 9 7 ; 7 3 4 . 1 7 ; 6 2 . 3 6 < / P r e s e n t a t i o n O b j e c t T a g >  
     < P r e s e n t a t i o n O b j e c t T a g   T a g N a m e = " M M C 0 9 _ S H A P E X Y W H _ S " > 3 6 . 8 5 ; 2 6 7 . 8 7 ; 7 3 5 . 5 9 ; 6 2 . 3 6 < / P r e s e n t a t i o n O b j e c t T a g >  
     < P r e s e n t a t i o n O b j e c t T a g   T a g N a m e = " M M C 0 9 _ P L A C E H O L D E R T E X T " > [ M M C 2 0 2 1 P P T e m p l a t e . P l a c e h o l d e r H 2 ] < / P r e s e n t a t i o n O b j e c t T a g >  
 < / M M C O A _ O b j e c t T a g s > 
</file>

<file path=customXml/item48.xml>��< ? x m l   v e r s i o n = " 1 . 0 "   e n c o d i n g = " u t f - 1 6 " ? > < M M C O A _ O b j e c t T a g s   x m l n s : x s i = " h t t p : / / w w w . w 3 . o r g / 2 0 0 1 / X M L S c h e m a - i n s t a n c e "   x m l n s : x s d = " h t t p : / / w w w . w 3 . o r g / 2 0 0 1 / X M L S c h e m a " >  
     < P r e s e n t a t i o n O b j e c t T a g   T a g N a m e = " M M C 0 9 _ B R A N D F O N T S T Y L E " > C o v e r T e x t < / P r e s e n t a t i o n O b j e c t T a g >  
     < P r e s e n t a t i o n O b j e c t T a g   T a g N a m e = " M M C 0 9 _ P O P U L A T E T E X T " > { B r a n d E x t r a W o r d i n g 1 } < / P r e s e n t a t i o n O b j e c t T a g >  
 < / M M C O A _ O b j e c t T a g s > 
</file>

<file path=customXml/item49.xml>��< ? x m l   v e r s i o n = " 1 . 0 "   e n c o d i n g = " u t f - 1 6 " ? > < M M C O A _ O b j e c t T a g s   x m l n s : x s d = " h t t p : / / w w w . w 3 . o r g / 2 0 0 1 / X M L S c h e m a "   x m l n s : x s i = " h t t p : / / w w w . w 3 . o r g / 2 0 0 1 / X M L S c h e m a - i n s t a n c e " >  
     < P r e s e n t a t i o n O b j e c t T a g   T a g N a m e = " M M C 0 9 5 _ I M G P L A C E H O L D E R T Y P E " > C o n t e n t I m a g e I c o n < / P r e s e n t a t i o n O b j e c t T a g >  
     < P r e s e n t a t i o n O b j e c t T a g   T a g N a m e = " M M C 0 9 5 _ I M G P L A C E H O L D E R N A M E " > I c o n < / P r e s e n t a t i o n O b j e c t T a g >  
     < P r e s e n t a t i o n O b j e c t T a g   T a g N a m e = " M M C 0 9 5 _ I M G P L A C E H O L D E R F I T " > F I T S Q U A R E B O U N D S ; C E N T E R H ; C E N T E R V < / P r e s e n t a t i o n O b j e c t T a g >  
     < P r e s e n t a t i o n O b j e c t T a g   T a g N a m e = " M M C A L _ A s s e t I D " > 5 8 a f 8 7 3 8 - 8 b 9 f - 4 b f b - 8 7 0 7 - c 6 0 f 1 1 0 a d 3 a a < / P r e s e n t a t i o n O b j e c t T a g >  
 < / M M C O A _ O b j e c t T a g s > 
</file>

<file path=customXml/item5.xml>��< ? x m l   v e r s i o n = " 1 . 0 "   e n c o d i n g = " u t f - 1 6 " ? > < M M C O A _ O b j e c t T a g s   x m l n s : x s i = " h t t p : / / w w w . w 3 . o r g / 2 0 0 1 / X M L S c h e m a - i n s t a n c e "   x m l n s : x s d = " h t t p : / / w w w . w 3 . o r g / 2 0 0 1 / X M L S c h e m a " >  
     < P r e s e n t a t i o n O b j e c t T a g   T a g N a m e = " M M C 0 9 _ S H O W H I D E C R I T E R I A " > C L I E N T _ L O G O < / P r e s e n t a t i o n O b j e c t T a g >  
 < / M M C O A _ O b j e c t T a g s > 
</file>

<file path=customXml/item50.xml>��< ? x m l   v e r s i o n = " 1 . 0 "   e n c o d i n g = " u t f - 1 6 " ? > < M M C O A _ O b j e c t T a g s   x m l n s : x s i = " h t t p : / / w w w . w 3 . o r g / 2 0 0 1 / X M L S c h e m a - i n s t a n c e "   x m l n s : x s d = " h t t p : / / w w w . w 3 . o r g / 2 0 0 1 / X M L S c h e m a " >  
     < P r e s e n t a t i o n O b j e c t T a g   T a g N a m e = " M M C 0 9 _ B R A N D F O N T S T Y L E " > M a s t e r T e x t < / P r e s e n t a t i o n O b j e c t T a g >  
 < / M M C O A _ O b j e c t T a g s > 
</file>

<file path=customXml/item51.xml>��< ? x m l   v e r s i o n = " 1 . 0 "   e n c o d i n g = " u t f - 1 6 " ? > < M M C O A _ O b j e c t T a g s   x m l n s : x s i = " h t t p : / / w w w . w 3 . o r g / 2 0 0 1 / X M L S c h e m a - i n s t a n c e "   x m l n s : x s d = " h t t p : / / w w w . w 3 . o r g / 2 0 0 1 / X M L S c h e m a " >  
     < P r e s e n t a t i o n O b j e c t T a g   T a g N a m e = " M M C 0 9 _ B R A N D F O N T S T Y L E " > C o v e r T e x t < / P r e s e n t a t i o n O b j e c t T a g >  
     < P r e s e n t a t i o n O b j e c t T a g   T a g N a m e = " M M C 0 9 _ P L A C E H O L D E R T E X T " > [ M M 2 0 2 1 P P T e m p l a t e . P l a c e h o l d e r L e g a l B a c k ] < / P r e s e n t a t i o n O b j e c t T a g >  
 < / M M C O A _ O b j e c t T a g s > 
</file>

<file path=customXml/item52.xml>��< ? x m l   v e r s i o n = " 1 . 0 "   e n c o d i n g = " u t f - 1 6 " ? > < M M C O A _ O b j e c t T a g s   x m l n s : x s i = " h t t p : / / w w w . w 3 . o r g / 2 0 0 1 / X M L S c h e m a - i n s t a n c e "   x m l n s : x s d = " h t t p : / / w w w . w 3 . o r g / 2 0 0 1 / X M L S c h e m a " >  
     < P r e s e n t a t i o n O b j e c t T a g   T a g N a m e = " M M C 0 9 _ P O P U L A T E T E X T " > { S e c t i o n N u m b e r } < / P r e s e n t a t i o n O b j e c t T a g >  
     < P r e s e n t a t i o n O b j e c t T a g   T a g N a m e = " M M C 0 9 _ S E C T I O N N U M B E R S H A P E " > Y < / P r e s e n t a t i o n O b j e c t T a g >  
     < P r e s e n t a t i o n O b j e c t T a g   T a g N a m e = " M M C 0 9 _ B R A N D F O N T S T Y L E " > D i v i d e r N u m b e r < / P r e s e n t a t i o n O b j e c t T a g >  
 < / M M C O A _ O b j e c t T a g s > 
</file>

<file path=customXml/item53.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54.xml>��< ? x m l   v e r s i o n = " 1 . 0 "   e n c o d i n g = " u t f - 1 6 " ? > < M M C O A _ O b j e c t T a g s   x m l n s : x s i = " h t t p : / / w w w . w 3 . o r g / 2 0 0 1 / X M L S c h e m a - i n s t a n c e "   x m l n s : x s d = " h t t p : / / w w w . w 3 . o r g / 2 0 0 1 / X M L S c h e m a " >  
     < P r e s e n t a t i o n O b j e c t T a g   T a g N a m e = " M M C 0 9 _ B R A N D F O N T S T Y L E " > M a s t e r T e x t < / P r e s e n t a t i o n O b j e c t T a g >  
 < / M M C O A _ O b j e c t T a g s > 
</file>

<file path=customXml/item55.xml>��< ? x m l   v e r s i o n = " 1 . 0 "   e n c o d i n g = " u t f - 1 6 " ? > < M M C O A _ O b j e c t T a g s   x m l n s : x s i = " h t t p : / / w w w . w 3 . o r g / 2 0 0 1 / X M L S c h e m a - i n s t a n c e "   x m l n s : x s d = " h t t p : / / w w w . w 3 . o r g / 2 0 0 1 / X M L S c h e m a " >  
     < P r e s e n t a t i o n O b j e c t T a g   T a g N a m e = " M M C 0 9 _ P O P U L A T E T E X T " > { P r e s e n t e r C o v e r T e x t B l o c k } < / P r e s e n t a t i o n O b j e c t T a g >  
 < / M M C O A _ O b j e c t T a g s > 
</file>

<file path=customXml/item56.xml>��< ? x m l   v e r s i o n = " 1 . 0 "   e n c o d i n g = " u t f - 1 6 " ? > < M M C O A _ O b j e c t T a g s   x m l n s : x s i = " h t t p : / / w w w . w 3 . o r g / 2 0 0 1 / X M L S c h e m a - i n s t a n c e "   x m l n s : x s d = " h t t p : / / w w w . w 3 . o r g / 2 0 0 1 / X M L S c h e m a " >  
     < P r e s e n t a t i o n O b j e c t T a g   T a g N a m e = " M M C 0 9 _ B A C K G R O U N D S T Y L E " > M a s t e r < / P r e s e n t a t i o n O b j e c t T a g >  
     < P r e s e n t a t i o n O b j e c t T a g   T a g N a m e = " M M C 0 9 _ A D D L O G O S " > C o n t e n t L o g o , C o n t e n t L o g o , 3 8 . 2 7 , 5 1 3 . 0 7 < / P r e s e n t a t i o n O b j e c t T a g >  
 < / M M C O A _ O b j e c t T a g s > 
</file>

<file path=customXml/item57.xml>��< ? x m l   v e r s i o n = " 1 . 0 "   e n c o d i n g = " u t f - 1 6 " ? > < M M C O A _ O b j e c t T a g s   x m l n s : x s i = " h t t p : / / w w w . w 3 . o r g / 2 0 0 1 / X M L S c h e m a - i n s t a n c e "   x m l n s : x s d = " h t t p : / / w w w . w 3 . o r g / 2 0 0 1 / X M L S c h e m a " >  
     < P r e s e n t a t i o n O b j e c t T a g   T a g N a m e = " M M C 0 9 _ P O P U L A T E T E X T " > { C l i e n t N a m e } < / P r e s e n t a t i o n O b j e c t T a g >  
     < P r e s e n t a t i o n O b j e c t T a g   T a g N a m e = " M M C 0 9 _ B R A N D F O N T S T Y L E " > C o v e r T e x t < / P r e s e n t a t i o n O b j e c t T a g >  
     < P r e s e n t a t i o n O b j e c t T a g   T a g N a m e = " M M C 0 9 _ S H O W H I D E C R I T E R I A " > C L I E N T _ N A M E < / P r e s e n t a t i o n O b j e c t T a g >  
 < / M M C O A _ O b j e c t T a g s > 
</file>

<file path=customXml/item58.xml>��< ? x m l   v e r s i o n = " 1 . 0 "   e n c o d i n g = " u t f - 1 6 " ? > < M M C O A _ O b j e c t T a g s   x m l n s : x s i = " h t t p : / / w w w . w 3 . o r g / 2 0 0 1 / X M L S c h e m a - i n s t a n c e "   x m l n s : x s d = " h t t p : / / w w w . w 3 . o r g / 2 0 0 1 / X M L S c h e m a " >  
     < P r e s e n t a t i o n O b j e c t T a g   T a g N a m e = " M M C 0 9 _ B R A N D F O N T S T Y L E " > D i v i d e r T e x t < / P r e s e n t a t i o n O b j e c t T a g >  
     < P r e s e n t a t i o n O b j e c t T a g   T a g N a m e = " M M C 0 9 _ P L A C E H O L D E R T E X T " > [ M M C 2 0 2 1 P P T e m p l a t e . P l a c e h o l d e r S l i d e T i t l e ] < / P r e s e n t a t i o n O b j e c t T a g >  
 < / M M C O A _ O b j e c t T a g s > 
</file>

<file path=customXml/item59.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6.xml>��< ? x m l   v e r s i o n = " 1 . 0 "   e n c o d i n g = " u t f - 1 6 " ? > < M M C O A _ O b j e c t T a g s   x m l n s : x s i = " h t t p : / / w w w . w 3 . o r g / 2 0 0 1 / X M L S c h e m a - i n s t a n c e "   x m l n s : x s d = " h t t p : / / w w w . w 3 . o r g / 2 0 0 1 / X M L S c h e m a " >  
     < P r e s e n t a t i o n O b j e c t T a g   T a g N a m e = " M M C 0 9 _ B R A N D F O N T S T Y L E " > M a s t e r T i t l e < / P r e s e n t a t i o n O b j e c t T a g >  
     < P r e s e n t a t i o n O b j e c t T a g   T a g N a m e = " M M C 0 9 _ P L A C E H O L D E R T E X T " > [ M M C 2 0 2 1 P P T e m p l a t e . P l a c e h o l d e r S l i d e T i t l e ] < / P r e s e n t a t i o n O b j e c t T a g >  
 < / M M C O A _ O b j e c t T a g s > 
</file>

<file path=customXml/item7.xml>��< ? x m l   v e r s i o n = " 1 . 0 "   e n c o d i n g = " u t f - 1 6 " ? > < M M C O A _ O b j e c t T a g s   x m l n s : x s d = " h t t p : / / w w w . w 3 . o r g / 2 0 0 1 / X M L S c h e m a "   x m l n s : x s i = " h t t p : / / w w w . w 3 . o r g / 2 0 0 1 / X M L S c h e m a - i n s t a n c e " >  
     < P r e s e n t a t i o n O b j e c t T a g   T a g N a m e = " M M C 0 9 _ P O P U L A T E T E X T " > % C o m p a n y . L e g a l N a m e % < / P r e s e n t a t i o n O b j e c t T a g >  
 < / M M C O A _ O b j e c t T a g s > 
</file>

<file path=customXml/item8.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9.xml>��< ? x m l   v e r s i o n = " 1 . 0 "   e n c o d i n g = " u t f - 1 6 " ? > < M M C O A _ O b j e c t T a g s   x m l n s : x s i = " h t t p : / / w w w . w 3 . o r g / 2 0 0 1 / X M L S c h e m a - i n s t a n c e "   x m l n s : x s d = " h t t p : / / w w w . w 3 . o r g / 2 0 0 1 / X M L S c h e m a " >  
     < P r e s e n t a t i o n O b j e c t T a g   T a g N a m e = " M M C 0 9 _ P O P U L A T E T E X T " > { T i t l e } < / P r e s e n t a t i o n O b j e c t T a g >  
 < / M M C O A _ O b j e c t T a g s > 
</file>

<file path=customXml/itemProps1.xml><?xml version="1.0" encoding="utf-8"?>
<ds:datastoreItem xmlns:ds="http://schemas.openxmlformats.org/officeDocument/2006/customXml" ds:itemID="{15E14063-6D15-404C-AFB6-43ADF0C0DD41}">
  <ds:schemaRefs>
    <ds:schemaRef ds:uri="http://www.w3.org/2001/XMLSchema"/>
  </ds:schemaRefs>
</ds:datastoreItem>
</file>

<file path=customXml/itemProps10.xml><?xml version="1.0" encoding="utf-8"?>
<ds:datastoreItem xmlns:ds="http://schemas.openxmlformats.org/officeDocument/2006/customXml" ds:itemID="{2CE2BA91-7B5B-4960-A78F-DAA76FFB75E4}">
  <ds:schemaRefs>
    <ds:schemaRef ds:uri="http://www.w3.org/2001/XMLSchema"/>
  </ds:schemaRefs>
</ds:datastoreItem>
</file>

<file path=customXml/itemProps11.xml><?xml version="1.0" encoding="utf-8"?>
<ds:datastoreItem xmlns:ds="http://schemas.openxmlformats.org/officeDocument/2006/customXml" ds:itemID="{43FD868C-286B-42F8-9784-A8204B274F36}">
  <ds:schemaRefs>
    <ds:schemaRef ds:uri="http://www.w3.org/2001/XMLSchema"/>
  </ds:schemaRefs>
</ds:datastoreItem>
</file>

<file path=customXml/itemProps12.xml><?xml version="1.0" encoding="utf-8"?>
<ds:datastoreItem xmlns:ds="http://schemas.openxmlformats.org/officeDocument/2006/customXml" ds:itemID="{141B2937-7875-4AC8-9EAF-310928ACDCAC}">
  <ds:schemaRefs>
    <ds:schemaRef ds:uri="http://www.w3.org/2001/XMLSchema"/>
  </ds:schemaRefs>
</ds:datastoreItem>
</file>

<file path=customXml/itemProps13.xml><?xml version="1.0" encoding="utf-8"?>
<ds:datastoreItem xmlns:ds="http://schemas.openxmlformats.org/officeDocument/2006/customXml" ds:itemID="{7C42B602-7515-473E-8F1E-5503EC3B9FB1}">
  <ds:schemaRefs>
    <ds:schemaRef ds:uri="http://www.w3.org/2001/XMLSchema"/>
  </ds:schemaRefs>
</ds:datastoreItem>
</file>

<file path=customXml/itemProps14.xml><?xml version="1.0" encoding="utf-8"?>
<ds:datastoreItem xmlns:ds="http://schemas.openxmlformats.org/officeDocument/2006/customXml" ds:itemID="{5FC8AD33-3A86-4DCF-AE6B-3071D443C944}">
  <ds:schemaRefs>
    <ds:schemaRef ds:uri="http://www.w3.org/2001/XMLSchema"/>
  </ds:schemaRefs>
</ds:datastoreItem>
</file>

<file path=customXml/itemProps15.xml><?xml version="1.0" encoding="utf-8"?>
<ds:datastoreItem xmlns:ds="http://schemas.openxmlformats.org/officeDocument/2006/customXml" ds:itemID="{7F82062E-9818-4653-A31B-81D65328C525}">
  <ds:schemaRefs>
    <ds:schemaRef ds:uri="http://www.w3.org/2001/XMLSchema"/>
  </ds:schemaRefs>
</ds:datastoreItem>
</file>

<file path=customXml/itemProps16.xml><?xml version="1.0" encoding="utf-8"?>
<ds:datastoreItem xmlns:ds="http://schemas.openxmlformats.org/officeDocument/2006/customXml" ds:itemID="{68704D0C-8AB9-42AB-B004-03E61D2FC4A7}">
  <ds:schemaRefs>
    <ds:schemaRef ds:uri="http://www.w3.org/2001/XMLSchema"/>
  </ds:schemaRefs>
</ds:datastoreItem>
</file>

<file path=customXml/itemProps17.xml><?xml version="1.0" encoding="utf-8"?>
<ds:datastoreItem xmlns:ds="http://schemas.openxmlformats.org/officeDocument/2006/customXml" ds:itemID="{152C4616-E904-4841-9523-90E33BB5990C}">
  <ds:schemaRefs>
    <ds:schemaRef ds:uri="http://www.w3.org/2001/XMLSchema"/>
  </ds:schemaRefs>
</ds:datastoreItem>
</file>

<file path=customXml/itemProps18.xml><?xml version="1.0" encoding="utf-8"?>
<ds:datastoreItem xmlns:ds="http://schemas.openxmlformats.org/officeDocument/2006/customXml" ds:itemID="{D9348C07-1E6B-4014-98CC-8BB85256C2E9}">
  <ds:schemaRefs>
    <ds:schemaRef ds:uri="http://www.w3.org/2001/XMLSchema"/>
  </ds:schemaRefs>
</ds:datastoreItem>
</file>

<file path=customXml/itemProps19.xml><?xml version="1.0" encoding="utf-8"?>
<ds:datastoreItem xmlns:ds="http://schemas.openxmlformats.org/officeDocument/2006/customXml" ds:itemID="{029D9584-4B2C-4846-9954-9B6C8317D3C7}">
  <ds:schemaRefs>
    <ds:schemaRef ds:uri="http://www.w3.org/2001/XMLSchema"/>
  </ds:schemaRefs>
</ds:datastoreItem>
</file>

<file path=customXml/itemProps2.xml><?xml version="1.0" encoding="utf-8"?>
<ds:datastoreItem xmlns:ds="http://schemas.openxmlformats.org/officeDocument/2006/customXml" ds:itemID="{E917FBD8-6C97-4CD7-97F4-1E1500CE9A9C}">
  <ds:schemaRefs>
    <ds:schemaRef ds:uri="http://www.w3.org/2001/XMLSchema"/>
  </ds:schemaRefs>
</ds:datastoreItem>
</file>

<file path=customXml/itemProps20.xml><?xml version="1.0" encoding="utf-8"?>
<ds:datastoreItem xmlns:ds="http://schemas.openxmlformats.org/officeDocument/2006/customXml" ds:itemID="{DBB30C88-CD65-462F-B924-FDEB7A0F09BD}">
  <ds:schemaRefs>
    <ds:schemaRef ds:uri="http://www.w3.org/2001/XMLSchema"/>
  </ds:schemaRefs>
</ds:datastoreItem>
</file>

<file path=customXml/itemProps21.xml><?xml version="1.0" encoding="utf-8"?>
<ds:datastoreItem xmlns:ds="http://schemas.openxmlformats.org/officeDocument/2006/customXml" ds:itemID="{281140D0-CFF4-4662-9C45-8943C23FC066}">
  <ds:schemaRefs>
    <ds:schemaRef ds:uri="http://www.w3.org/2001/XMLSchema"/>
  </ds:schemaRefs>
</ds:datastoreItem>
</file>

<file path=customXml/itemProps22.xml><?xml version="1.0" encoding="utf-8"?>
<ds:datastoreItem xmlns:ds="http://schemas.openxmlformats.org/officeDocument/2006/customXml" ds:itemID="{F59C340D-4F57-43A3-B5CD-4712B5DB8E9D}">
  <ds:schemaRefs>
    <ds:schemaRef ds:uri="http://www.w3.org/2001/XMLSchema"/>
  </ds:schemaRefs>
</ds:datastoreItem>
</file>

<file path=customXml/itemProps23.xml><?xml version="1.0" encoding="utf-8"?>
<ds:datastoreItem xmlns:ds="http://schemas.openxmlformats.org/officeDocument/2006/customXml" ds:itemID="{FFCFF866-B782-462C-B23B-92E4218871E8}">
  <ds:schemaRefs>
    <ds:schemaRef ds:uri="http://www.w3.org/2001/XMLSchema"/>
  </ds:schemaRefs>
</ds:datastoreItem>
</file>

<file path=customXml/itemProps24.xml><?xml version="1.0" encoding="utf-8"?>
<ds:datastoreItem xmlns:ds="http://schemas.openxmlformats.org/officeDocument/2006/customXml" ds:itemID="{B06F0990-77F0-4EB7-81D9-057B8021F2E2}">
  <ds:schemaRefs>
    <ds:schemaRef ds:uri="http://www.w3.org/2001/XMLSchema"/>
  </ds:schemaRefs>
</ds:datastoreItem>
</file>

<file path=customXml/itemProps25.xml><?xml version="1.0" encoding="utf-8"?>
<ds:datastoreItem xmlns:ds="http://schemas.openxmlformats.org/officeDocument/2006/customXml" ds:itemID="{C4463173-EC99-467C-9A70-BD2BF1240458}">
  <ds:schemaRefs>
    <ds:schemaRef ds:uri="http://www.w3.org/2001/XMLSchema"/>
  </ds:schemaRefs>
</ds:datastoreItem>
</file>

<file path=customXml/itemProps26.xml><?xml version="1.0" encoding="utf-8"?>
<ds:datastoreItem xmlns:ds="http://schemas.openxmlformats.org/officeDocument/2006/customXml" ds:itemID="{6E08A1E3-253A-4517-97D3-0BD56DB45B37}">
  <ds:schemaRefs>
    <ds:schemaRef ds:uri="http://www.w3.org/2001/XMLSchema"/>
  </ds:schemaRefs>
</ds:datastoreItem>
</file>

<file path=customXml/itemProps27.xml><?xml version="1.0" encoding="utf-8"?>
<ds:datastoreItem xmlns:ds="http://schemas.openxmlformats.org/officeDocument/2006/customXml" ds:itemID="{B3404B29-B12B-4AD6-9600-2326122AA242}">
  <ds:schemaRefs>
    <ds:schemaRef ds:uri="http://www.w3.org/2001/XMLSchema"/>
  </ds:schemaRefs>
</ds:datastoreItem>
</file>

<file path=customXml/itemProps28.xml><?xml version="1.0" encoding="utf-8"?>
<ds:datastoreItem xmlns:ds="http://schemas.openxmlformats.org/officeDocument/2006/customXml" ds:itemID="{0A52900A-B079-4D71-9477-B2730FD5A3C5}">
  <ds:schemaRefs>
    <ds:schemaRef ds:uri="http://www.w3.org/2001/XMLSchema"/>
  </ds:schemaRefs>
</ds:datastoreItem>
</file>

<file path=customXml/itemProps29.xml><?xml version="1.0" encoding="utf-8"?>
<ds:datastoreItem xmlns:ds="http://schemas.openxmlformats.org/officeDocument/2006/customXml" ds:itemID="{C39CAF09-DA15-4725-BDD7-277AA9A52B6D}">
  <ds:schemaRefs>
    <ds:schemaRef ds:uri="http://www.w3.org/2001/XMLSchema"/>
  </ds:schemaRefs>
</ds:datastoreItem>
</file>

<file path=customXml/itemProps3.xml><?xml version="1.0" encoding="utf-8"?>
<ds:datastoreItem xmlns:ds="http://schemas.openxmlformats.org/officeDocument/2006/customXml" ds:itemID="{0E3025DF-A147-4071-B641-486C412FFC59}">
  <ds:schemaRefs>
    <ds:schemaRef ds:uri="http://www.w3.org/2001/XMLSchema"/>
  </ds:schemaRefs>
</ds:datastoreItem>
</file>

<file path=customXml/itemProps30.xml><?xml version="1.0" encoding="utf-8"?>
<ds:datastoreItem xmlns:ds="http://schemas.openxmlformats.org/officeDocument/2006/customXml" ds:itemID="{535DD0E2-5F87-46D2-ADCB-BF3B14328B93}">
  <ds:schemaRefs>
    <ds:schemaRef ds:uri="http://www.w3.org/2001/XMLSchema"/>
  </ds:schemaRefs>
</ds:datastoreItem>
</file>

<file path=customXml/itemProps31.xml><?xml version="1.0" encoding="utf-8"?>
<ds:datastoreItem xmlns:ds="http://schemas.openxmlformats.org/officeDocument/2006/customXml" ds:itemID="{3ACD4989-3C63-445A-9968-04A7A058EA86}">
  <ds:schemaRefs>
    <ds:schemaRef ds:uri="http://schemas.microsoft.com/office/2006/metadata/properties"/>
    <ds:schemaRef ds:uri="http://purl.org/dc/terms/"/>
    <ds:schemaRef ds:uri="http://purl.org/dc/elements/1.1/"/>
    <ds:schemaRef ds:uri="http://schemas.microsoft.com/office/2006/documentManagement/types"/>
    <ds:schemaRef ds:uri="http://www.w3.org/XML/1998/namespace"/>
    <ds:schemaRef ds:uri="http://schemas.microsoft.com/office/infopath/2007/PartnerControls"/>
    <ds:schemaRef ds:uri="http://purl.org/dc/dcmitype/"/>
    <ds:schemaRef ds:uri="http://schemas.openxmlformats.org/package/2006/metadata/core-properties"/>
    <ds:schemaRef ds:uri="925523c3-1f86-47d3-aefc-6a5a6ee8d026"/>
    <ds:schemaRef ds:uri="1aae2939-8b49-47b1-89a0-ca4fbdd9ff07"/>
    <ds:schemaRef ds:uri="http://schemas.microsoft.com/sharepoint/v3"/>
    <ds:schemaRef ds:uri="e8b532bd-bce4-47f7-8c3b-ae138e300d3e"/>
  </ds:schemaRefs>
</ds:datastoreItem>
</file>

<file path=customXml/itemProps32.xml><?xml version="1.0" encoding="utf-8"?>
<ds:datastoreItem xmlns:ds="http://schemas.openxmlformats.org/officeDocument/2006/customXml" ds:itemID="{5DE44FED-5DF0-4F6F-A8E5-5B0456705C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aae2939-8b49-47b1-89a0-ca4fbdd9ff07"/>
    <ds:schemaRef ds:uri="e8b532bd-bce4-47f7-8c3b-ae138e300d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3.xml><?xml version="1.0" encoding="utf-8"?>
<ds:datastoreItem xmlns:ds="http://schemas.openxmlformats.org/officeDocument/2006/customXml" ds:itemID="{4E18DFB7-AF42-4887-A653-6AE4E129405F}">
  <ds:schemaRefs>
    <ds:schemaRef ds:uri="http://www.w3.org/2001/XMLSchema"/>
  </ds:schemaRefs>
</ds:datastoreItem>
</file>

<file path=customXml/itemProps34.xml><?xml version="1.0" encoding="utf-8"?>
<ds:datastoreItem xmlns:ds="http://schemas.openxmlformats.org/officeDocument/2006/customXml" ds:itemID="{4A8EF070-B7A1-4D20-AA54-61F173CA2706}">
  <ds:schemaRefs>
    <ds:schemaRef ds:uri="http://www.w3.org/2001/XMLSchema"/>
  </ds:schemaRefs>
</ds:datastoreItem>
</file>

<file path=customXml/itemProps35.xml><?xml version="1.0" encoding="utf-8"?>
<ds:datastoreItem xmlns:ds="http://schemas.openxmlformats.org/officeDocument/2006/customXml" ds:itemID="{9B333AB5-3357-4D07-93E0-A8BB3B59721F}">
  <ds:schemaRefs>
    <ds:schemaRef ds:uri="http://www.w3.org/2001/XMLSchema"/>
  </ds:schemaRefs>
</ds:datastoreItem>
</file>

<file path=customXml/itemProps36.xml><?xml version="1.0" encoding="utf-8"?>
<ds:datastoreItem xmlns:ds="http://schemas.openxmlformats.org/officeDocument/2006/customXml" ds:itemID="{0782C3D5-E6BD-4AD4-BF44-78A2D8657CA2}">
  <ds:schemaRefs>
    <ds:schemaRef ds:uri="http://schemas.microsoft.com/sharepoint/v3/contenttype/forms"/>
  </ds:schemaRefs>
</ds:datastoreItem>
</file>

<file path=customXml/itemProps37.xml><?xml version="1.0" encoding="utf-8"?>
<ds:datastoreItem xmlns:ds="http://schemas.openxmlformats.org/officeDocument/2006/customXml" ds:itemID="{86E9DB7A-C649-4675-B50A-1BE58C3421E5}">
  <ds:schemaRefs>
    <ds:schemaRef ds:uri="http://www.w3.org/2001/XMLSchema"/>
  </ds:schemaRefs>
</ds:datastoreItem>
</file>

<file path=customXml/itemProps38.xml><?xml version="1.0" encoding="utf-8"?>
<ds:datastoreItem xmlns:ds="http://schemas.openxmlformats.org/officeDocument/2006/customXml" ds:itemID="{5FDF1299-A818-4942-A99A-6ACC56029410}">
  <ds:schemaRefs>
    <ds:schemaRef ds:uri="http://www.w3.org/2001/XMLSchema"/>
  </ds:schemaRefs>
</ds:datastoreItem>
</file>

<file path=customXml/itemProps39.xml><?xml version="1.0" encoding="utf-8"?>
<ds:datastoreItem xmlns:ds="http://schemas.openxmlformats.org/officeDocument/2006/customXml" ds:itemID="{B5EE003F-AACE-4CCD-AE5E-C319AB398FB9}">
  <ds:schemaRefs>
    <ds:schemaRef ds:uri="http://www.w3.org/2001/XMLSchema"/>
  </ds:schemaRefs>
</ds:datastoreItem>
</file>

<file path=customXml/itemProps4.xml><?xml version="1.0" encoding="utf-8"?>
<ds:datastoreItem xmlns:ds="http://schemas.openxmlformats.org/officeDocument/2006/customXml" ds:itemID="{268400DD-65DB-470B-A06A-A85C4BBFF02F}">
  <ds:schemaRefs>
    <ds:schemaRef ds:uri="http://www.w3.org/2001/XMLSchema"/>
  </ds:schemaRefs>
</ds:datastoreItem>
</file>

<file path=customXml/itemProps40.xml><?xml version="1.0" encoding="utf-8"?>
<ds:datastoreItem xmlns:ds="http://schemas.openxmlformats.org/officeDocument/2006/customXml" ds:itemID="{C41181A3-BF44-4324-AECB-875CE9EE15F3}">
  <ds:schemaRefs>
    <ds:schemaRef ds:uri="http://www.w3.org/2001/XMLSchema"/>
  </ds:schemaRefs>
</ds:datastoreItem>
</file>

<file path=customXml/itemProps41.xml><?xml version="1.0" encoding="utf-8"?>
<ds:datastoreItem xmlns:ds="http://schemas.openxmlformats.org/officeDocument/2006/customXml" ds:itemID="{CECC2B06-B96D-401F-910E-06ACE8ED91D9}">
  <ds:schemaRefs>
    <ds:schemaRef ds:uri="http://www.w3.org/2001/XMLSchema"/>
  </ds:schemaRefs>
</ds:datastoreItem>
</file>

<file path=customXml/itemProps42.xml><?xml version="1.0" encoding="utf-8"?>
<ds:datastoreItem xmlns:ds="http://schemas.openxmlformats.org/officeDocument/2006/customXml" ds:itemID="{446B3DC9-DF0A-4008-98AA-4B52A34D98B0}">
  <ds:schemaRefs>
    <ds:schemaRef ds:uri="http://www.w3.org/2001/XMLSchema"/>
  </ds:schemaRefs>
</ds:datastoreItem>
</file>

<file path=customXml/itemProps43.xml><?xml version="1.0" encoding="utf-8"?>
<ds:datastoreItem xmlns:ds="http://schemas.openxmlformats.org/officeDocument/2006/customXml" ds:itemID="{59FF60E1-E3A5-48EE-9FC1-39A09AF817D4}">
  <ds:schemaRefs>
    <ds:schemaRef ds:uri="http://www.w3.org/2001/XMLSchema"/>
  </ds:schemaRefs>
</ds:datastoreItem>
</file>

<file path=customXml/itemProps44.xml><?xml version="1.0" encoding="utf-8"?>
<ds:datastoreItem xmlns:ds="http://schemas.openxmlformats.org/officeDocument/2006/customXml" ds:itemID="{10AA51F9-91A9-4CA6-BDEE-38B652FA624E}">
  <ds:schemaRefs>
    <ds:schemaRef ds:uri="http://www.w3.org/2001/XMLSchema"/>
  </ds:schemaRefs>
</ds:datastoreItem>
</file>

<file path=customXml/itemProps45.xml><?xml version="1.0" encoding="utf-8"?>
<ds:datastoreItem xmlns:ds="http://schemas.openxmlformats.org/officeDocument/2006/customXml" ds:itemID="{E39B11E5-077D-4BBF-AF63-E8B8A6D036DB}">
  <ds:schemaRefs>
    <ds:schemaRef ds:uri="http://www.w3.org/2001/XMLSchema"/>
  </ds:schemaRefs>
</ds:datastoreItem>
</file>

<file path=customXml/itemProps46.xml><?xml version="1.0" encoding="utf-8"?>
<ds:datastoreItem xmlns:ds="http://schemas.openxmlformats.org/officeDocument/2006/customXml" ds:itemID="{E571E618-B32B-4FB0-BD5B-D83EAD2F7B68}">
  <ds:schemaRefs>
    <ds:schemaRef ds:uri="http://www.w3.org/2001/XMLSchema"/>
  </ds:schemaRefs>
</ds:datastoreItem>
</file>

<file path=customXml/itemProps47.xml><?xml version="1.0" encoding="utf-8"?>
<ds:datastoreItem xmlns:ds="http://schemas.openxmlformats.org/officeDocument/2006/customXml" ds:itemID="{E4CF58FF-8B25-476F-8B2F-439CAFE774DB}">
  <ds:schemaRefs>
    <ds:schemaRef ds:uri="http://www.w3.org/2001/XMLSchema"/>
  </ds:schemaRefs>
</ds:datastoreItem>
</file>

<file path=customXml/itemProps48.xml><?xml version="1.0" encoding="utf-8"?>
<ds:datastoreItem xmlns:ds="http://schemas.openxmlformats.org/officeDocument/2006/customXml" ds:itemID="{F4497770-156D-4938-BA98-5B2E06CE31CC}">
  <ds:schemaRefs>
    <ds:schemaRef ds:uri="http://www.w3.org/2001/XMLSchema"/>
  </ds:schemaRefs>
</ds:datastoreItem>
</file>

<file path=customXml/itemProps49.xml><?xml version="1.0" encoding="utf-8"?>
<ds:datastoreItem xmlns:ds="http://schemas.openxmlformats.org/officeDocument/2006/customXml" ds:itemID="{D33C437A-39AC-4BC2-BEFF-4AECCE88B0C2}">
  <ds:schemaRefs>
    <ds:schemaRef ds:uri="http://www.w3.org/2001/XMLSchema"/>
  </ds:schemaRefs>
</ds:datastoreItem>
</file>

<file path=customXml/itemProps5.xml><?xml version="1.0" encoding="utf-8"?>
<ds:datastoreItem xmlns:ds="http://schemas.openxmlformats.org/officeDocument/2006/customXml" ds:itemID="{58D42C7F-C51A-4196-A564-FB7B576BC2EA}">
  <ds:schemaRefs>
    <ds:schemaRef ds:uri="http://www.w3.org/2001/XMLSchema"/>
  </ds:schemaRefs>
</ds:datastoreItem>
</file>

<file path=customXml/itemProps50.xml><?xml version="1.0" encoding="utf-8"?>
<ds:datastoreItem xmlns:ds="http://schemas.openxmlformats.org/officeDocument/2006/customXml" ds:itemID="{EA56DF1C-E699-4B8D-81DA-12283D7DDD50}">
  <ds:schemaRefs>
    <ds:schemaRef ds:uri="http://www.w3.org/2001/XMLSchema"/>
  </ds:schemaRefs>
</ds:datastoreItem>
</file>

<file path=customXml/itemProps51.xml><?xml version="1.0" encoding="utf-8"?>
<ds:datastoreItem xmlns:ds="http://schemas.openxmlformats.org/officeDocument/2006/customXml" ds:itemID="{5071CEB3-5C80-4DBF-AE51-491CFD3DFA23}">
  <ds:schemaRefs>
    <ds:schemaRef ds:uri="http://www.w3.org/2001/XMLSchema"/>
  </ds:schemaRefs>
</ds:datastoreItem>
</file>

<file path=customXml/itemProps52.xml><?xml version="1.0" encoding="utf-8"?>
<ds:datastoreItem xmlns:ds="http://schemas.openxmlformats.org/officeDocument/2006/customXml" ds:itemID="{A3CD4C50-97C5-4A13-A5A2-9AD0815BCA0D}">
  <ds:schemaRefs>
    <ds:schemaRef ds:uri="http://www.w3.org/2001/XMLSchema"/>
  </ds:schemaRefs>
</ds:datastoreItem>
</file>

<file path=customXml/itemProps53.xml><?xml version="1.0" encoding="utf-8"?>
<ds:datastoreItem xmlns:ds="http://schemas.openxmlformats.org/officeDocument/2006/customXml" ds:itemID="{9D125730-63B3-4611-99E5-A47E22D5544D}">
  <ds:schemaRefs>
    <ds:schemaRef ds:uri="http://www.w3.org/2001/XMLSchema"/>
  </ds:schemaRefs>
</ds:datastoreItem>
</file>

<file path=customXml/itemProps54.xml><?xml version="1.0" encoding="utf-8"?>
<ds:datastoreItem xmlns:ds="http://schemas.openxmlformats.org/officeDocument/2006/customXml" ds:itemID="{492FC0CD-A4A9-401E-847E-C8E616AD5CF1}">
  <ds:schemaRefs>
    <ds:schemaRef ds:uri="http://www.w3.org/2001/XMLSchema"/>
  </ds:schemaRefs>
</ds:datastoreItem>
</file>

<file path=customXml/itemProps55.xml><?xml version="1.0" encoding="utf-8"?>
<ds:datastoreItem xmlns:ds="http://schemas.openxmlformats.org/officeDocument/2006/customXml" ds:itemID="{36521F22-0186-4262-8998-4B3239F3A520}">
  <ds:schemaRefs>
    <ds:schemaRef ds:uri="http://www.w3.org/2001/XMLSchema"/>
  </ds:schemaRefs>
</ds:datastoreItem>
</file>

<file path=customXml/itemProps56.xml><?xml version="1.0" encoding="utf-8"?>
<ds:datastoreItem xmlns:ds="http://schemas.openxmlformats.org/officeDocument/2006/customXml" ds:itemID="{35BDC32E-13DF-4D9C-B8D4-DA872B448F48}">
  <ds:schemaRefs>
    <ds:schemaRef ds:uri="http://www.w3.org/2001/XMLSchema"/>
  </ds:schemaRefs>
</ds:datastoreItem>
</file>

<file path=customXml/itemProps57.xml><?xml version="1.0" encoding="utf-8"?>
<ds:datastoreItem xmlns:ds="http://schemas.openxmlformats.org/officeDocument/2006/customXml" ds:itemID="{F14CBA09-FEAF-404B-987F-1AB49AD0F098}">
  <ds:schemaRefs>
    <ds:schemaRef ds:uri="http://www.w3.org/2001/XMLSchema"/>
  </ds:schemaRefs>
</ds:datastoreItem>
</file>

<file path=customXml/itemProps58.xml><?xml version="1.0" encoding="utf-8"?>
<ds:datastoreItem xmlns:ds="http://schemas.openxmlformats.org/officeDocument/2006/customXml" ds:itemID="{F1B18864-DD5F-475F-B43E-533AC977E410}">
  <ds:schemaRefs>
    <ds:schemaRef ds:uri="http://www.w3.org/2001/XMLSchema"/>
  </ds:schemaRefs>
</ds:datastoreItem>
</file>

<file path=customXml/itemProps59.xml><?xml version="1.0" encoding="utf-8"?>
<ds:datastoreItem xmlns:ds="http://schemas.openxmlformats.org/officeDocument/2006/customXml" ds:itemID="{02EDAAD7-30B6-4ACD-BA32-F10318B4E3BB}">
  <ds:schemaRefs>
    <ds:schemaRef ds:uri="http://www.w3.org/2001/XMLSchema"/>
  </ds:schemaRefs>
</ds:datastoreItem>
</file>

<file path=customXml/itemProps6.xml><?xml version="1.0" encoding="utf-8"?>
<ds:datastoreItem xmlns:ds="http://schemas.openxmlformats.org/officeDocument/2006/customXml" ds:itemID="{BD5FAD33-8996-4B98-8C02-4A1550C6E017}">
  <ds:schemaRefs>
    <ds:schemaRef ds:uri="http://www.w3.org/2001/XMLSchema"/>
  </ds:schemaRefs>
</ds:datastoreItem>
</file>

<file path=customXml/itemProps7.xml><?xml version="1.0" encoding="utf-8"?>
<ds:datastoreItem xmlns:ds="http://schemas.openxmlformats.org/officeDocument/2006/customXml" ds:itemID="{0174B00F-FEFD-44D6-B57E-BFB2756002A2}">
  <ds:schemaRefs>
    <ds:schemaRef ds:uri="http://www.w3.org/2001/XMLSchema"/>
  </ds:schemaRefs>
</ds:datastoreItem>
</file>

<file path=customXml/itemProps8.xml><?xml version="1.0" encoding="utf-8"?>
<ds:datastoreItem xmlns:ds="http://schemas.openxmlformats.org/officeDocument/2006/customXml" ds:itemID="{9AB6D5B8-A713-49FD-B8B6-C61EDC3C2D4F}">
  <ds:schemaRefs>
    <ds:schemaRef ds:uri="http://www.w3.org/2001/XMLSchema"/>
  </ds:schemaRefs>
</ds:datastoreItem>
</file>

<file path=customXml/itemProps9.xml><?xml version="1.0" encoding="utf-8"?>
<ds:datastoreItem xmlns:ds="http://schemas.openxmlformats.org/officeDocument/2006/customXml" ds:itemID="{1AA08E88-52D3-4EBA-AA02-8CA9BBF557F6}">
  <ds:schemaRef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MMC2021.Classic16x9</Template>
  <TotalTime>1688</TotalTime>
  <Words>5516</Words>
  <Application>Microsoft Office PowerPoint</Application>
  <PresentationFormat>Widescreen</PresentationFormat>
  <Paragraphs>686</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Noto Sans</vt:lpstr>
      <vt:lpstr>Raleway Medium</vt:lpstr>
      <vt:lpstr>Symbol</vt:lpstr>
      <vt:lpstr>Raleway</vt:lpstr>
      <vt:lpstr>Calibri</vt:lpstr>
      <vt:lpstr>Raleway SemiBold</vt:lpstr>
      <vt:lpstr>Arial</vt:lpstr>
      <vt:lpstr>Raleway ExtraBold</vt:lpstr>
      <vt:lpstr>Wingdings</vt:lpstr>
      <vt:lpstr>Office Theme</vt:lpstr>
      <vt:lpstr>Welcome</vt:lpstr>
      <vt:lpstr>Benefit Highlights &amp; Resources</vt:lpstr>
      <vt:lpstr>Benefits Eligibility</vt:lpstr>
      <vt:lpstr>Open Enrollment Overview</vt:lpstr>
      <vt:lpstr>Medical &amp; Prescription Drug Benefits </vt:lpstr>
      <vt:lpstr>Helpful Terms</vt:lpstr>
      <vt:lpstr>Medical Plan Highlights</vt:lpstr>
      <vt:lpstr>Prescription Drug Coverage</vt:lpstr>
      <vt:lpstr>Save on Prescription Medications</vt:lpstr>
      <vt:lpstr>Your Cost for Medical Coverage</vt:lpstr>
      <vt:lpstr>Telemedicine</vt:lpstr>
      <vt:lpstr>Know Where To Go</vt:lpstr>
      <vt:lpstr>Wellness Benefit</vt:lpstr>
      <vt:lpstr>Employee Health &amp; Wellness Clinic</vt:lpstr>
      <vt:lpstr>Dental Benefits </vt:lpstr>
      <vt:lpstr>Dental Plan Highlights</vt:lpstr>
      <vt:lpstr>Your Cost for Dental Coverage</vt:lpstr>
      <vt:lpstr>Vision Benefits </vt:lpstr>
      <vt:lpstr>Vision Plan Highlights</vt:lpstr>
      <vt:lpstr>Your Cost for Vision Coverage</vt:lpstr>
      <vt:lpstr>Tax-Advantaged Accounts </vt:lpstr>
      <vt:lpstr>Flexible Spending Accounts</vt:lpstr>
      <vt:lpstr>How can an FSA save you money?</vt:lpstr>
      <vt:lpstr>Qualified Expenses</vt:lpstr>
      <vt:lpstr>Supplemental Health Benefits </vt:lpstr>
      <vt:lpstr>Maximize Your Benefits</vt:lpstr>
      <vt:lpstr>Supplemental Health Benefits</vt:lpstr>
      <vt:lpstr>Accident Insurance</vt:lpstr>
      <vt:lpstr>Critical Illness Insurance</vt:lpstr>
      <vt:lpstr>Hospital Indemnity Insurance</vt:lpstr>
      <vt:lpstr>Life &amp; Disability Benefits </vt:lpstr>
      <vt:lpstr>Life Insurance</vt:lpstr>
      <vt:lpstr>Disability Insurance</vt:lpstr>
      <vt:lpstr>Additional Benefits</vt:lpstr>
      <vt:lpstr>Continuation of Benefits if You Leave Employment</vt:lpstr>
      <vt:lpstr>Important Information </vt:lpstr>
      <vt:lpstr>Mid-Year Benefit Changes</vt:lpstr>
      <vt:lpstr>Provided by MarshMcLennan Age</vt:lpstr>
    </vt:vector>
  </TitlesOfParts>
  <Company>Marsh &amp; McLennan Agency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Enrollment Presentation Template 9.2.2025</dc:title>
  <dc:creator>Jennifer Brown</dc:creator>
  <cp:lastModifiedBy>Franck, Daniel F</cp:lastModifiedBy>
  <cp:revision>27</cp:revision>
  <dcterms:created xsi:type="dcterms:W3CDTF">2024-04-18T17:21:55Z</dcterms:created>
  <dcterms:modified xsi:type="dcterms:W3CDTF">2026-05-29T13:48:08Z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vt:lpwstr>MMC2021.Classic16x9</vt:lpwstr>
  </property>
  <property fmtid="{D5CDD505-2E9C-101B-9397-08002B2CF9AE}" pid="3" name="TemplateVersion">
    <vt:lpwstr>9.5</vt:lpwstr>
  </property>
  <property fmtid="{D5CDD505-2E9C-101B-9397-08002B2CF9AE}" pid="4" name="MMCOA_Template">
    <vt:lpwstr>MMC2021.Classic16x9</vt:lpwstr>
  </property>
  <property fmtid="{D5CDD505-2E9C-101B-9397-08002B2CF9AE}" pid="5" name="MSIP_Label_38f1469a-2c2a-4aee-b92b-090d4c5468ff_Enabled">
    <vt:lpwstr>true</vt:lpwstr>
  </property>
  <property fmtid="{D5CDD505-2E9C-101B-9397-08002B2CF9AE}" pid="6" name="MSIP_Label_38f1469a-2c2a-4aee-b92b-090d4c5468ff_SetDate">
    <vt:lpwstr>2021-07-02T13:15:21Z</vt:lpwstr>
  </property>
  <property fmtid="{D5CDD505-2E9C-101B-9397-08002B2CF9AE}" pid="7" name="MSIP_Label_38f1469a-2c2a-4aee-b92b-090d4c5468ff_Method">
    <vt:lpwstr>Standard</vt:lpwstr>
  </property>
  <property fmtid="{D5CDD505-2E9C-101B-9397-08002B2CF9AE}" pid="8" name="MSIP_Label_38f1469a-2c2a-4aee-b92b-090d4c5468ff_Name">
    <vt:lpwstr>Confidential - Unmarked</vt:lpwstr>
  </property>
  <property fmtid="{D5CDD505-2E9C-101B-9397-08002B2CF9AE}" pid="9" name="MSIP_Label_38f1469a-2c2a-4aee-b92b-090d4c5468ff_SiteId">
    <vt:lpwstr>2a6e6092-73e4-4752-b1a5-477a17f5056d</vt:lpwstr>
  </property>
  <property fmtid="{D5CDD505-2E9C-101B-9397-08002B2CF9AE}" pid="10" name="MSIP_Label_38f1469a-2c2a-4aee-b92b-090d4c5468ff_ActionId">
    <vt:lpwstr>fee3d5ec-cbbc-4475-ab57-9cca88af6bf1</vt:lpwstr>
  </property>
  <property fmtid="{D5CDD505-2E9C-101B-9397-08002B2CF9AE}" pid="11" name="MSIP_Label_38f1469a-2c2a-4aee-b92b-090d4c5468ff_ContentBits">
    <vt:lpwstr>0</vt:lpwstr>
  </property>
  <property fmtid="{D5CDD505-2E9C-101B-9397-08002B2CF9AE}" pid="12" name="MMCOA_UI_Language">
    <vt:lpwstr>en-US</vt:lpwstr>
  </property>
  <property fmtid="{D5CDD505-2E9C-101B-9397-08002B2CF9AE}" pid="13" name="MMCOA_BaseCo">
    <vt:lpwstr>MMA</vt:lpwstr>
  </property>
  <property fmtid="{D5CDD505-2E9C-101B-9397-08002B2CF9AE}" pid="14" name="MMCOA_RegCo">
    <vt:lpwstr>650</vt:lpwstr>
  </property>
  <property fmtid="{D5CDD505-2E9C-101B-9397-08002B2CF9AE}" pid="15" name="MMCOA_Brand">
    <vt:lpwstr>MMC2021</vt:lpwstr>
  </property>
  <property fmtid="{D5CDD505-2E9C-101B-9397-08002B2CF9AE}" pid="16" name="MMCOA_FeatureSet">
    <vt:lpwstr>MMA_2021_v1</vt:lpwstr>
  </property>
  <property fmtid="{D5CDD505-2E9C-101B-9397-08002B2CF9AE}" pid="17" name="MMCOA_Language">
    <vt:lpwstr>en-US</vt:lpwstr>
  </property>
  <property fmtid="{D5CDD505-2E9C-101B-9397-08002B2CF9AE}" pid="18" name="MMCOA_LanguageDateFormat">
    <vt:lpwstr>MMMM dd, yyyy</vt:lpwstr>
  </property>
  <property fmtid="{D5CDD505-2E9C-101B-9397-08002B2CF9AE}" pid="19" name="MMCOA_LanguageLocaleId">
    <vt:lpwstr>1033</vt:lpwstr>
  </property>
  <property fmtid="{D5CDD505-2E9C-101B-9397-08002B2CF9AE}" pid="20" name="MMCOA_CoverDigest">
    <vt:lpwstr>MMC2021;grad;MMA_GradientStyles_v1;mma-wavy-lightblue;WHITE;LIGHT</vt:lpwstr>
  </property>
  <property fmtid="{D5CDD505-2E9C-101B-9397-08002B2CF9AE}" pid="21" name="MMCOA_FontSize">
    <vt:lpwstr>Medium</vt:lpwstr>
  </property>
  <property fmtid="{D5CDD505-2E9C-101B-9397-08002B2CF9AE}" pid="22" name="MMCOA_CoverImageID">
    <vt:lpwstr/>
  </property>
  <property fmtid="{D5CDD505-2E9C-101B-9397-08002B2CF9AE}" pid="23" name="ContentTypeId">
    <vt:lpwstr>0x0101002E41DDFF30B103408E9FD9B804D9287C</vt:lpwstr>
  </property>
  <property fmtid="{D5CDD505-2E9C-101B-9397-08002B2CF9AE}" pid="24" name="MediaServiceImageTags">
    <vt:lpwstr/>
  </property>
  <property fmtid="{D5CDD505-2E9C-101B-9397-08002B2CF9AE}" pid="25" name="MMC_Sub-Function">
    <vt:lpwstr/>
  </property>
  <property fmtid="{D5CDD505-2E9C-101B-9397-08002B2CF9AE}" pid="26" name="MMC_Business_Issue">
    <vt:lpwstr/>
  </property>
  <property fmtid="{D5CDD505-2E9C-101B-9397-08002B2CF9AE}" pid="27" name="MMC_Industry">
    <vt:lpwstr/>
  </property>
  <property fmtid="{D5CDD505-2E9C-101B-9397-08002B2CF9AE}" pid="28" name="MMC_Content_Category">
    <vt:lpwstr/>
  </property>
  <property fmtid="{D5CDD505-2E9C-101B-9397-08002B2CF9AE}" pid="29" name="MMC_Region">
    <vt:lpwstr>4;#United States and Canada|51e18b1d-3376-4b58-bd16-4a6cad2d8eff</vt:lpwstr>
  </property>
  <property fmtid="{D5CDD505-2E9C-101B-9397-08002B2CF9AE}" pid="30" name="MMC_Function">
    <vt:lpwstr>5;#Marketing ＆ Communications|1386799e-dd4b-4c8f-8510-1eeb731cb27c</vt:lpwstr>
  </property>
  <property fmtid="{D5CDD505-2E9C-101B-9397-08002B2CF9AE}" pid="31" name="MMC_Country">
    <vt:lpwstr/>
  </property>
  <property fmtid="{D5CDD505-2E9C-101B-9397-08002B2CF9AE}" pid="32" name="MMC_Sub-Business">
    <vt:lpwstr>3;#Marsh McLennan Agency|3e05629a-1804-414b-9852-6b0955d2fbdd</vt:lpwstr>
  </property>
  <property fmtid="{D5CDD505-2E9C-101B-9397-08002B2CF9AE}" pid="33" name="MMA_Regions">
    <vt:lpwstr>10;#Mid-Atlantic|5f93638b-ac34-4c02-9b4a-ec14f70aa47c</vt:lpwstr>
  </property>
  <property fmtid="{D5CDD505-2E9C-101B-9397-08002B2CF9AE}" pid="34" name="MMC_Sub_x002d_Function">
    <vt:lpwstr/>
  </property>
  <property fmtid="{D5CDD505-2E9C-101B-9397-08002B2CF9AE}" pid="35" name="MMC_Business">
    <vt:lpwstr>2;#Marsh|eb5851cc-eee9-423c-8cdc-c32febb23b53</vt:lpwstr>
  </property>
  <property fmtid="{D5CDD505-2E9C-101B-9397-08002B2CF9AE}" pid="36" name="MMC_Content_Type">
    <vt:lpwstr>635;#Template|0284b178-35cf-4da8-9727-5e6a6fb2e594</vt:lpwstr>
  </property>
  <property fmtid="{D5CDD505-2E9C-101B-9397-08002B2CF9AE}" pid="37" name="MMC_Disclaimer">
    <vt:lpwstr>21;#External use|d5b39a64-127a-46d7-bad6-7910e7a8e225</vt:lpwstr>
  </property>
  <property fmtid="{D5CDD505-2E9C-101B-9397-08002B2CF9AE}" pid="38" name="MMA_Lines_of_Business1">
    <vt:lpwstr>9;#Employee Health ＆ Benefits|2b77636f-b8c3-4a32-a897-0bab456de00b</vt:lpwstr>
  </property>
  <property fmtid="{D5CDD505-2E9C-101B-9397-08002B2CF9AE}" pid="39" name="MMC_Sub_x002d_Business">
    <vt:lpwstr>3;#Marsh McLennan Agency|3e05629a-1804-414b-9852-6b0955d2fbdd</vt:lpwstr>
  </property>
  <property fmtid="{D5CDD505-2E9C-101B-9397-08002B2CF9AE}" pid="40" name="MMC_Enterprise_Language">
    <vt:lpwstr>1;#English|189e86b3-a428-45dc-83a5-574cbfdd9844</vt:lpwstr>
  </property>
  <property fmtid="{D5CDD505-2E9C-101B-9397-08002B2CF9AE}" pid="41" name="Department">
    <vt:lpwstr>Employee Health &amp; Benefits</vt:lpwstr>
  </property>
</Properties>
</file>